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48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3420" autoAdjust="0"/>
  </p:normalViewPr>
  <p:slideViewPr>
    <p:cSldViewPr snapToGrid="0">
      <p:cViewPr varScale="1">
        <p:scale>
          <a:sx n="76" d="100"/>
          <a:sy n="76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instead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Usablity</a:t>
          </a:r>
        </a:p>
      </dsp:txBody>
      <dsp:txXfrm>
        <a:off x="935289" y="1597"/>
        <a:ext cx="72689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Faster Checkout / Registration</a:t>
          </a:r>
        </a:p>
      </dsp:txBody>
      <dsp:txXfrm>
        <a:off x="935289" y="1013815"/>
        <a:ext cx="72689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8204200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Fewer Data Entry Errors</a:t>
          </a:r>
        </a:p>
      </dsp:txBody>
      <dsp:txXfrm>
        <a:off x="935289" y="2026033"/>
        <a:ext cx="72689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8204200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72689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The browser's built-in autofill functionality needs your help to work properly. If you don't help it, it will instead cause data entry errors.</a:t>
          </a:r>
        </a:p>
      </dsp:txBody>
      <dsp:txXfrm>
        <a:off x="935289" y="3038251"/>
        <a:ext cx="72689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Attributes/autocomplet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form" TargetMode="External"/><Relationship Id="rId5" Type="http://schemas.openxmlformats.org/officeDocument/2006/relationships/hyperlink" Target="https://balsamiq.com/learn/resources/ui-control-guidelines/" TargetMode="External"/><Relationship Id="rId4" Type="http://schemas.openxmlformats.org/officeDocument/2006/relationships/hyperlink" Target="https://www.tutorialspoint.com/html/html_forms.htm" TargetMode="External"/><Relationship Id="rId9" Type="http://schemas.openxmlformats.org/officeDocument/2006/relationships/hyperlink" Target="https://developer.mozilla.org/en-US/docs/Web/HTML/Attributes/autocomple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520700" y="6035040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431800" y="6035040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29" y="365758"/>
            <a:ext cx="9316017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30" y="1504187"/>
            <a:ext cx="9316016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u="sng" dirty="0">
                <a:cs typeface="Arial" panose="020B0604020202020204" pitchFamily="34" charset="0"/>
              </a:rPr>
              <a:t>Attribute</a:t>
            </a:r>
            <a:r>
              <a:rPr lang="en-US" sz="1400" b="1" u="sng">
                <a:cs typeface="Arial" panose="020B0604020202020204" pitchFamily="34" charset="0"/>
              </a:rPr>
              <a:t>		Description</a:t>
            </a:r>
            <a:r>
              <a:rPr lang="en-US" sz="1400" b="1" u="sng" dirty="0">
                <a:cs typeface="Arial" panose="020B0604020202020204" pitchFamily="34" charset="0"/>
              </a:rPr>
              <a:t>		</a:t>
            </a:r>
            <a:r>
              <a:rPr lang="en-US" sz="1400" b="1" u="sng">
                <a:cs typeface="Arial" panose="020B0604020202020204" pitchFamily="34" charset="0"/>
              </a:rPr>
              <a:t>	</a:t>
            </a:r>
            <a:endParaRPr lang="en-US" sz="14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size</a:t>
            </a:r>
            <a:r>
              <a:rPr lang="en-US" sz="1400" dirty="0">
                <a:cs typeface="Arial" panose="020B0604020202020204" pitchFamily="34" charset="0"/>
              </a:rPr>
              <a:t>	</a:t>
            </a:r>
            <a:r>
              <a:rPr lang="en-US" sz="1400">
                <a:cs typeface="Arial" panose="020B0604020202020204" pitchFamily="34" charset="0"/>
              </a:rPr>
              <a:t>	Default width </a:t>
            </a:r>
            <a:r>
              <a:rPr lang="en-US" sz="1400" dirty="0">
                <a:cs typeface="Arial" panose="020B0604020202020204" pitchFamily="34" charset="0"/>
              </a:rPr>
              <a:t>of </a:t>
            </a:r>
            <a:r>
              <a:rPr lang="en-US" sz="14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minlength		</a:t>
            </a:r>
            <a:r>
              <a:rPr lang="en-US" sz="1400">
                <a:cs typeface="Arial" panose="020B0604020202020204" pitchFamily="34" charset="0"/>
              </a:rPr>
              <a:t>Min number of user input characters.</a:t>
            </a:r>
            <a:endParaRPr lang="en-US" sz="14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cs typeface="Arial" panose="020B0604020202020204" pitchFamily="34" charset="0"/>
              </a:rPr>
              <a:t>maxlength</a:t>
            </a:r>
            <a:r>
              <a:rPr lang="en-US" sz="1400">
                <a:cs typeface="Arial" panose="020B0604020202020204" pitchFamily="34" charset="0"/>
              </a:rPr>
              <a:t>	Max </a:t>
            </a:r>
            <a:r>
              <a:rPr lang="en-US" sz="1400" dirty="0">
                <a:cs typeface="Arial" panose="020B0604020202020204" pitchFamily="34" charset="0"/>
              </a:rPr>
              <a:t>number </a:t>
            </a:r>
            <a:r>
              <a:rPr lang="en-US" sz="14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pattern</a:t>
            </a:r>
            <a:r>
              <a:rPr lang="en-US" sz="14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min</a:t>
            </a:r>
            <a:r>
              <a:rPr lang="en-US" sz="14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max</a:t>
            </a:r>
            <a:r>
              <a:rPr lang="en-US" sz="14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step</a:t>
            </a:r>
            <a:r>
              <a:rPr lang="en-US" sz="14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required		</a:t>
            </a:r>
            <a:r>
              <a:rPr lang="en-US" sz="1400">
                <a:cs typeface="Arial" panose="020B0604020202020204" pitchFamily="34" charset="0"/>
              </a:rPr>
              <a:t>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readonly		</a:t>
            </a:r>
            <a:r>
              <a:rPr lang="en-US" sz="1400">
                <a:cs typeface="Arial" panose="020B0604020202020204" pitchFamily="34" charset="0"/>
              </a:rPr>
              <a:t>The value is not editable (not greyed out, kept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disabled		</a:t>
            </a:r>
            <a:r>
              <a:rPr lang="en-US" sz="1400">
                <a:cs typeface="Arial" panose="020B0604020202020204" pitchFamily="34" charset="0"/>
              </a:rPr>
              <a:t>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>
                <a:cs typeface="Arial" panose="020B0604020202020204" pitchFamily="34" charset="0"/>
              </a:rPr>
              <a:t>autofocus		</a:t>
            </a:r>
            <a:r>
              <a:rPr lang="en-US" sz="1400">
                <a:cs typeface="Arial" panose="020B0604020202020204" pitchFamily="34" charset="0"/>
              </a:rPr>
              <a:t>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597528" y="6093023"/>
            <a:ext cx="931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Arial" panose="020B0604020202020204" pitchFamily="34" charset="0"/>
              </a:rPr>
              <a:t>The HTML </a:t>
            </a:r>
            <a:r>
              <a:rPr lang="en-US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>
                <a:cs typeface="Arial" panose="020B0604020202020204" pitchFamily="34" charset="0"/>
              </a:rPr>
              <a:t> element is used to display the results of a calculation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Arial" panose="020B0604020202020204" pitchFamily="34" charset="0"/>
              </a:rPr>
              <a:t>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4699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24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199"/>
            <a:ext cx="10058400" cy="4594371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This control </a:t>
            </a:r>
            <a:r>
              <a:rPr lang="en-US" sz="1600">
                <a:cs typeface="Arial" panose="020B0604020202020204" pitchFamily="34" charset="0"/>
              </a:rPr>
              <a:t>is used </a:t>
            </a:r>
            <a:r>
              <a:rPr lang="en-US" sz="1600" dirty="0">
                <a:cs typeface="Arial" panose="020B0604020202020204" pitchFamily="34" charset="0"/>
              </a:rPr>
              <a:t>as a </a:t>
            </a:r>
            <a:r>
              <a:rPr lang="en-US" sz="1600" i="1" dirty="0">
                <a:cs typeface="Arial" panose="020B0604020202020204" pitchFamily="34" charset="0"/>
              </a:rPr>
              <a:t>heading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This control is </a:t>
            </a:r>
            <a:r>
              <a:rPr lang="en-US" sz="1600" b="1">
                <a:cs typeface="Arial" panose="020B0604020202020204" pitchFamily="34" charset="0"/>
              </a:rPr>
              <a:t>required for accessibility.</a:t>
            </a:r>
            <a:r>
              <a:rPr lang="en-US" sz="16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The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600">
                <a:cs typeface="Arial" panose="020B0604020202020204" pitchFamily="34" charset="0"/>
              </a:rPr>
              <a:t> attribute is required, unless the control is nested inside the label. (see below)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>
                <a:cs typeface="Arial" panose="020B0604020202020204" pitchFamily="34" charset="0"/>
              </a:rPr>
              <a:t>Clicking on a label, triggers a click event on the control.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label 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&gt;First Name&lt;/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id="fname"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492659" y="6093023"/>
            <a:ext cx="9794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7733"/>
            <a:ext cx="100584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 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 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4826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4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549" y="492055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406864"/>
            <a:ext cx="10337799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1" y="1574612"/>
            <a:ext cx="11041076" cy="408795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495301" y="5877580"/>
            <a:ext cx="1033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 sz="1600"/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password</a:t>
            </a:r>
            <a:r>
              <a:rPr lang="en-US" sz="1600"/>
              <a:t>	A single-line text field whose value is obscured.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number</a:t>
            </a:r>
            <a:r>
              <a:rPr lang="en-US" sz="1600"/>
              <a:t>		A control for entering a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</a:t>
            </a:r>
            <a:r>
              <a:rPr lang="en-US" sz="1600"/>
              <a:t>		A control for entering a date.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time</a:t>
            </a:r>
            <a:r>
              <a:rPr lang="en-US" sz="1600"/>
              <a:t>		A control for entering a time value with no time zone.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datetime		</a:t>
            </a:r>
            <a:r>
              <a:rPr lang="en-US" sz="1600"/>
              <a:t>A control for entering a date and time based on UTC time zone.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/>
              <a:t>datetime-local</a:t>
            </a:r>
            <a:r>
              <a:rPr lang="en-US" sz="1600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520700" y="5863247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8679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527544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203694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372" y="2875266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946" y="352553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Give an </a:t>
            </a:r>
            <a:r>
              <a:rPr lang="en-US" sz="2400" dirty="0">
                <a:cs typeface="Arial" panose="020B0604020202020204" pitchFamily="34" charset="0"/>
              </a:rPr>
              <a:t>overview of HTML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</a:t>
            </a:r>
            <a:r>
              <a:rPr lang="en-US" sz="1800">
                <a:cs typeface="Arial" panose="020B0604020202020204" pitchFamily="34" charset="0"/>
              </a:rPr>
              <a:t>, such </a:t>
            </a:r>
            <a:r>
              <a:rPr lang="en-US" sz="1800" dirty="0">
                <a:cs typeface="Arial" panose="020B0604020202020204" pitchFamily="34" charset="0"/>
              </a:rPr>
              <a:t>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457200" y="595274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https://developer.mozilla.org/en-US/docs/Web/HTML/Element/textarea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https://balsamiq.com/learn/resources/ui-control-guidelines/text-input/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79" y="4525377"/>
            <a:ext cx="2358365" cy="10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4699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https://developer.mozilla.org/en-US/docs/Web/HTML/Element/input/radio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https://balsamiq.com/learn/resources/ui-control-guidelines/radio-buttons-checkboxes/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4572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https://developer.mozilla.org/en-US/docs/Web/HTML/Element/input/checkbox</a:t>
            </a:r>
            <a:endParaRPr lang="en-US" sz="1400"/>
          </a:p>
          <a:p>
            <a:r>
              <a:rPr lang="en-US" sz="1400">
                <a:hlinkClick r:id="rId3"/>
              </a:rPr>
              <a:t>https://balsamiq.com/learn/resources/ui-control-guidelines/radio-buttons-checkboxes/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4445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https://developer.mozilla.org/en-US/docs/Web/HTML/Element/input/file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01" y="4148499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431800" y="6107451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e</a:t>
            </a:r>
            <a:r>
              <a:rPr lang="en-US" sz="1800" dirty="0">
                <a:cs typeface="Arial" panose="020B0604020202020204" pitchFamily="34" charset="0"/>
              </a:rPr>
              <a:t>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431800" y="6093023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https://developer.mozilla.org/en-US/docs/Web/HTML/Element/input/hidden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406400" y="58775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457200" y="6098540"/>
            <a:ext cx="100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202"/>
            <a:ext cx="10058400" cy="1371600"/>
          </a:xfrm>
        </p:spPr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26302"/>
            <a:ext cx="10058400" cy="50594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65" y="3115402"/>
            <a:ext cx="4277535" cy="29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03913"/>
              </p:ext>
            </p:extLst>
          </p:nvPr>
        </p:nvGraphicFramePr>
        <p:xfrm>
          <a:off x="1066800" y="1813409"/>
          <a:ext cx="82042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2042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8BD68-56EE-488F-8F18-71BE7D6F7A1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93" y="591800"/>
            <a:ext cx="10058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3" y="1788140"/>
            <a:ext cx="9470107" cy="328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7FE58-A7AD-4DD8-9796-D12FB591BA3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4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81F86-4E62-4E75-B0E0-095B616CE3EC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HTML </a:t>
            </a:r>
            <a:r>
              <a:rPr lang="en-US" sz="2400">
                <a:cs typeface="Arial" panose="020B0604020202020204" pitchFamily="34" charset="0"/>
              </a:rPr>
              <a:t>Forms allow you to </a:t>
            </a:r>
            <a:r>
              <a:rPr lang="en-US" sz="2400" dirty="0">
                <a:cs typeface="Arial" panose="020B0604020202020204" pitchFamily="34" charset="0"/>
              </a:rPr>
              <a:t>collect data from </a:t>
            </a:r>
            <a:r>
              <a:rPr lang="en-US" sz="2400">
                <a:cs typeface="Arial" panose="020B0604020202020204" pitchFamily="34" charset="0"/>
              </a:rPr>
              <a:t>the user. 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dirty="0">
                <a:cs typeface="Arial" panose="020B0604020202020204" pitchFamily="34" charset="0"/>
              </a:rPr>
              <a:t>For example, during user registration you </a:t>
            </a:r>
            <a:r>
              <a:rPr lang="en-US" sz="2400" i="1">
                <a:cs typeface="Arial" panose="020B0604020202020204" pitchFamily="34" charset="0"/>
              </a:rPr>
              <a:t>might want </a:t>
            </a:r>
            <a:r>
              <a:rPr lang="en-US" sz="2400" i="1" dirty="0">
                <a:cs typeface="Arial" panose="020B0604020202020204" pitchFamily="34" charset="0"/>
              </a:rPr>
              <a:t>to collect information </a:t>
            </a:r>
            <a:r>
              <a:rPr lang="en-US" sz="2400" i="1">
                <a:cs typeface="Arial" panose="020B0604020202020204" pitchFamily="34" charset="0"/>
              </a:rPr>
              <a:t>such as: 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name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email address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credit card</a:t>
            </a:r>
          </a:p>
          <a:p>
            <a:pPr marL="70866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cs typeface="Arial" panose="020B0604020202020204" pitchFamily="34" charset="0"/>
              </a:rPr>
              <a:t>etc</a:t>
            </a:r>
            <a:r>
              <a:rPr lang="en-US" sz="2400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86106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600" b="1">
                <a:highlight>
                  <a:srgbClr val="FCF7F1"/>
                </a:highlight>
              </a:rPr>
              <a:t>"new-password"</a:t>
            </a:r>
            <a:r>
              <a:rPr lang="en-US" sz="1600">
                <a:highlight>
                  <a:srgbClr val="FCF7F1"/>
                </a:highlight>
              </a:rPr>
              <a:t> should be used for the </a:t>
            </a:r>
            <a:r>
              <a:rPr lang="en-US" sz="1600" b="1">
                <a:highlight>
                  <a:srgbClr val="FCF7F1"/>
                </a:highlight>
              </a:rPr>
              <a:t>"Enter your new password"</a:t>
            </a:r>
            <a:r>
              <a:rPr lang="en-US" sz="1600">
                <a:highlight>
                  <a:srgbClr val="FCF7F1"/>
                </a:highlight>
              </a:rPr>
              <a:t> and </a:t>
            </a:r>
            <a:r>
              <a:rPr lang="en-US" sz="1600" b="1">
                <a:highlight>
                  <a:srgbClr val="FCF7F1"/>
                </a:highlight>
              </a:rPr>
              <a:t>"Confirm new password"</a:t>
            </a:r>
            <a:r>
              <a:rPr lang="en-US" sz="1600">
                <a:highlight>
                  <a:srgbClr val="FCF7F1"/>
                </a:highlight>
              </a:rPr>
              <a:t> fields.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E6ED9-AD63-48DF-9AC3-9E32F6D67F6D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23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33500"/>
            <a:ext cx="9855200" cy="46192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sz="1800"/>
              <a:t>(Apartment #, Studio #, PO Box, etc)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3D3E9-CE54-4B24-90CB-2EBC1C6F8EC9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6A5ED-41B7-42B2-80ED-B9C93BA6160A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42594"/>
            <a:ext cx="10693400" cy="1371600"/>
          </a:xfrm>
        </p:spPr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03120"/>
            <a:ext cx="10693400" cy="38496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A9576-5790-4B16-883A-EE1C6A33DC52}"/>
              </a:ext>
            </a:extLst>
          </p:cNvPr>
          <p:cNvSpPr txBox="1"/>
          <p:nvPr/>
        </p:nvSpPr>
        <p:spPr>
          <a:xfrm>
            <a:off x="431800" y="6093023"/>
            <a:ext cx="10274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hlinkClick r:id="rId3"/>
              </a:rPr>
              <a:t>https://developer.mozilla.org/en-US/docs/Web/HTML/Attributes/autocomplete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06" y="642594"/>
            <a:ext cx="4968605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06" y="2103120"/>
            <a:ext cx="4968605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  <a:p>
            <a:pPr marL="0" indent="0">
              <a:buNone/>
            </a:pPr>
            <a:r>
              <a:rPr lang="en-US" sz="2000" b="1"/>
              <a:t>in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Arial" panose="020B0604020202020204" pitchFamily="34" charset="0"/>
              </a:rPr>
              <a:t>Give an overview </a:t>
            </a:r>
            <a:r>
              <a:rPr lang="en-US" sz="2400" dirty="0">
                <a:cs typeface="Arial" panose="020B0604020202020204" pitchFamily="34" charset="0"/>
              </a:rPr>
              <a:t>of HTML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Web Forms Tutorial For Coding Beginners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Forms Tutorial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Control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&lt;form&gt;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&lt;input&gt;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&lt;label&gt;</a:t>
            </a:r>
            <a:endParaRPr lang="en-US" sz="180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autocomplete attribute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Normally, the </a:t>
            </a:r>
            <a:r>
              <a:rPr lang="en-US" sz="2400" dirty="0">
                <a:cs typeface="Arial" panose="020B0604020202020204" pitchFamily="34" charset="0"/>
              </a:rPr>
              <a:t>form </a:t>
            </a:r>
            <a:r>
              <a:rPr lang="en-US" sz="2400">
                <a:cs typeface="Arial" panose="020B0604020202020204" pitchFamily="34" charset="0"/>
              </a:rPr>
              <a:t>will post </a:t>
            </a:r>
            <a:r>
              <a:rPr lang="en-US" sz="2400" dirty="0">
                <a:cs typeface="Arial" panose="020B0604020202020204" pitchFamily="34" charset="0"/>
              </a:rPr>
              <a:t>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665675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>
                <a:cs typeface="Arial" panose="020B0604020202020204" pitchFamily="34" charset="0"/>
              </a:rPr>
              <a:t>	Used </a:t>
            </a:r>
            <a:r>
              <a:rPr lang="en-US" sz="1800" dirty="0">
                <a:cs typeface="Arial" panose="020B0604020202020204" pitchFamily="34" charset="0"/>
              </a:rPr>
              <a:t>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marL="0"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FCF7F1"/>
                </a:highlight>
                <a:cs typeface="Arial" panose="020B0604020202020204" pitchFamily="34" charset="0"/>
              </a:rPr>
              <a:t>NOTE: These are optional</a:t>
            </a:r>
            <a:r>
              <a:rPr lang="en-US" sz="1600">
                <a:highlight>
                  <a:srgbClr val="FCF7F1"/>
                </a:highlight>
                <a:cs typeface="Arial" panose="020B0604020202020204" pitchFamily="34" charset="0"/>
              </a:rPr>
              <a:t>, but </a:t>
            </a:r>
            <a:r>
              <a:rPr lang="en-US" sz="1600" b="1">
                <a:highlight>
                  <a:srgbClr val="FCF7F1"/>
                </a:highlight>
                <a:cs typeface="Arial" panose="020B0604020202020204" pitchFamily="34" charset="0"/>
              </a:rPr>
              <a:t>action </a:t>
            </a:r>
            <a:r>
              <a:rPr lang="en-US" sz="1600" b="1" dirty="0">
                <a:highlight>
                  <a:srgbClr val="FCF7F1"/>
                </a:highlight>
                <a:cs typeface="Arial" panose="020B0604020202020204" pitchFamily="34" charset="0"/>
              </a:rPr>
              <a:t>and </a:t>
            </a:r>
            <a:r>
              <a:rPr lang="en-US" sz="1600" b="1">
                <a:highlight>
                  <a:srgbClr val="FCF7F1"/>
                </a:highlight>
                <a:cs typeface="Arial" panose="020B0604020202020204" pitchFamily="34" charset="0"/>
              </a:rPr>
              <a:t>method</a:t>
            </a:r>
            <a:r>
              <a:rPr lang="en-US" sz="1600">
                <a:highlight>
                  <a:srgbClr val="FCF7F1"/>
                </a:highlight>
                <a:cs typeface="Arial" panose="020B0604020202020204" pitchFamily="34" charset="0"/>
              </a:rPr>
              <a:t> should always be specified.</a:t>
            </a:r>
            <a:endParaRPr lang="en-US" sz="1600" dirty="0">
              <a:highlight>
                <a:srgbClr val="FCF7F1"/>
              </a:highlight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3652</Words>
  <Application>Microsoft Office PowerPoint</Application>
  <PresentationFormat>Widescreen</PresentationFormat>
  <Paragraphs>441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Types of Single-Line Inputs cont.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2020-08-20T20:15:39Z</dcterms:modified>
</cp:coreProperties>
</file>