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1" r:id="rId8"/>
    <p:sldId id="264" r:id="rId9"/>
    <p:sldId id="266" r:id="rId10"/>
    <p:sldId id="265" r:id="rId11"/>
    <p:sldId id="267" r:id="rId12"/>
    <p:sldId id="275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8" r:id="rId21"/>
    <p:sldId id="277" r:id="rId22"/>
    <p:sldId id="280" r:id="rId23"/>
    <p:sldId id="296" r:id="rId24"/>
    <p:sldId id="297" r:id="rId25"/>
    <p:sldId id="295" r:id="rId26"/>
    <p:sldId id="279" r:id="rId27"/>
    <p:sldId id="281" r:id="rId28"/>
    <p:sldId id="284" r:id="rId29"/>
    <p:sldId id="298" r:id="rId30"/>
    <p:sldId id="299" r:id="rId31"/>
    <p:sldId id="300" r:id="rId32"/>
    <p:sldId id="301" r:id="rId33"/>
    <p:sldId id="282" r:id="rId34"/>
    <p:sldId id="283" r:id="rId35"/>
    <p:sldId id="286" r:id="rId36"/>
    <p:sldId id="285" r:id="rId37"/>
    <p:sldId id="287" r:id="rId38"/>
    <p:sldId id="288" r:id="rId39"/>
    <p:sldId id="289" r:id="rId40"/>
    <p:sldId id="290" r:id="rId41"/>
    <p:sldId id="291" r:id="rId42"/>
    <p:sldId id="293" r:id="rId43"/>
    <p:sldId id="292" r:id="rId44"/>
    <p:sldId id="294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Quick Startup</a:t>
          </a:r>
          <a:endParaRPr lang="en-US" sz="24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Mobile-First </a:t>
          </a:r>
        </a:p>
        <a:p>
          <a:pPr>
            <a:lnSpc>
              <a:spcPct val="100000"/>
            </a:lnSpc>
            <a:defRPr cap="all"/>
          </a:pPr>
          <a:r>
            <a:rPr lang="en-US" sz="2400" b="1" cap="none"/>
            <a:t>Responisive Design</a:t>
          </a:r>
          <a:endParaRPr lang="en-US" sz="2400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Themes</a:t>
          </a:r>
          <a:endParaRPr lang="en-US" sz="2400" b="1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rgbClr val="00B050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7030A0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2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Quick Startup</a:t>
          </a:r>
          <a:endParaRPr lang="en-US" sz="2400" b="1" kern="1200" cap="none" dirty="0"/>
        </a:p>
      </dsp:txBody>
      <dsp:txXfrm>
        <a:off x="35606" y="2605306"/>
        <a:ext cx="2981250" cy="900000"/>
      </dsp:txXfrm>
    </dsp:sp>
    <dsp:sp modelId="{BCD8CDD9-0C56-4401-ADB1-8B48DAB2C96F}">
      <dsp:nvSpPr>
        <dsp:cNvPr id="0" name=""/>
        <dsp:cNvSpPr/>
      </dsp:nvSpPr>
      <dsp:spPr>
        <a:xfrm>
          <a:off x="4119918" y="220305"/>
          <a:ext cx="1818562" cy="1818562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Mobile-First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Responisive Design</a:t>
          </a:r>
          <a:endParaRPr lang="en-US" sz="2400" b="1" kern="1200" cap="none" dirty="0"/>
        </a:p>
      </dsp:txBody>
      <dsp:txXfrm>
        <a:off x="3538574" y="2605306"/>
        <a:ext cx="2981250" cy="900000"/>
      </dsp:txXfrm>
    </dsp:sp>
    <dsp:sp modelId="{FF93E135-77D6-48A0-8871-9BC93D705D06}">
      <dsp:nvSpPr>
        <dsp:cNvPr id="0" name=""/>
        <dsp:cNvSpPr/>
      </dsp:nvSpPr>
      <dsp:spPr>
        <a:xfrm>
          <a:off x="7622887" y="220305"/>
          <a:ext cx="1818562" cy="1818562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Themes</a:t>
          </a:r>
          <a:endParaRPr lang="en-US" sz="2400" b="1" kern="1200" cap="none" dirty="0"/>
        </a:p>
      </dsp:txBody>
      <dsp:txXfrm>
        <a:off x="7041543" y="2605306"/>
        <a:ext cx="298125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etbootstrap.com/docs/4.5/utilities/borde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bootstrap.com/docs/4.5/utilities/text/#text-alignm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etbootstrap.com/docs/4.5/utilities/text/#text-transfo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etbootstrap.com/docs/4.5/utilities/text/#font-weight-and-ital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witter.com/fat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twitter.com/m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docs/4.5/about/overview/#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di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utilities/flex/#directio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justify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github.com/twbs/bootstrap/issues/2486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i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sel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grow-and-shr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or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w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getting-started/downloa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colas.github.io/normalize.css/" TargetMode="External"/><Relationship Id="rId2" Type="http://schemas.openxmlformats.org/officeDocument/2006/relationships/hyperlink" Target="https://getbootstrap.com/docs/4.5/content/re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5/getting-started/introduction/#reboo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Intro to Bootstrap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CSS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5412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&lt;link rel="stylesheet"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href="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https://stackpath.bootstrapcdn.com/bootstrap/4.5.0/css/bootstrap.min.css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integrity="sha384-9aIt2nRpC12Uk9gS9baDl411NQApFmC26EwAOH8WgZl5MYYxFfc+NcPb1dKGj7Sk"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crossorigin="anonymous"&gt;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8C6D3-861F-4110-82A1-811B956A08AE}"/>
              </a:ext>
            </a:extLst>
          </p:cNvPr>
          <p:cNvSpPr/>
          <p:nvPr/>
        </p:nvSpPr>
        <p:spPr>
          <a:xfrm>
            <a:off x="1066800" y="5594685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3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JS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6322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https://code.jquery.com/jquery-3.5.1.min.js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sha256-9/aliU8dGd2tb6OSsuzixeV4y/faTqgFtohetphbbj0=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https://cdn.jsdelivr.net/npm/popper.js@1.16.0/dist/umd/popper.min.js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integrity="sha384-Q6E9RHvbIyZFJoft+2mJbHaEWldlvI9IOYy5n3zV9zzTtmI3UksdQRVvoxMfooAo"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https://stackpath.bootstrapcdn.com/bootstrap/4.5.0/js/bootstrap.min.js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integrity="sha384-OgVRvuATP1z7JjHLkuOU7Xw704+h835Lr+6QL9UvYjZE3Ipu6Tp75j7Bh/kR0JKI"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5430D-6559-483F-8D92-502D23DD6CE6}"/>
              </a:ext>
            </a:extLst>
          </p:cNvPr>
          <p:cNvSpPr/>
          <p:nvPr/>
        </p:nvSpPr>
        <p:spPr>
          <a:xfrm>
            <a:off x="1066800" y="559468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https://code.jquery.com/</a:t>
            </a:r>
            <a:endParaRPr lang="en-US" sz="1600" b="1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FF33C-23A1-4DFC-8A9B-2CAD64A10764}"/>
              </a:ext>
            </a:extLst>
          </p:cNvPr>
          <p:cNvSpPr txBox="1"/>
          <p:nvPr/>
        </p:nvSpPr>
        <p:spPr>
          <a:xfrm>
            <a:off x="7984222" y="4844055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8D22F"/>
                </a:highlight>
              </a:rPr>
              <a:t>* Get the full version of jQuery, </a:t>
            </a:r>
          </a:p>
          <a:p>
            <a:r>
              <a:rPr lang="en-US">
                <a:highlight>
                  <a:srgbClr val="F8D22F"/>
                </a:highlight>
              </a:rPr>
              <a:t>not the slim version!</a:t>
            </a:r>
          </a:p>
        </p:txBody>
      </p:sp>
    </p:spTree>
    <p:extLst>
      <p:ext uri="{BB962C8B-B14F-4D97-AF65-F5344CB8AC3E}">
        <p14:creationId xmlns:p14="http://schemas.microsoft.com/office/powerpoint/2010/main" val="258276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Design with Media Queries</a:t>
            </a:r>
          </a:p>
        </p:txBody>
      </p:sp>
    </p:spTree>
    <p:extLst>
      <p:ext uri="{BB962C8B-B14F-4D97-AF65-F5344CB8AC3E}">
        <p14:creationId xmlns:p14="http://schemas.microsoft.com/office/powerpoint/2010/main" val="57486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25BD9-7B5B-4B4D-A86C-110C5B6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90DB1-BFEB-49E8-BC5B-368ED6C2A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96766"/>
              </p:ext>
            </p:extLst>
          </p:nvPr>
        </p:nvGraphicFramePr>
        <p:xfrm>
          <a:off x="1066800" y="2885944"/>
          <a:ext cx="1005839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11385B-98E3-48AF-89BC-76D237C5ABB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600" b="1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A2D36-1D14-4569-BB72-90031983B74D}"/>
              </a:ext>
            </a:extLst>
          </p:cNvPr>
          <p:cNvSpPr txBox="1"/>
          <p:nvPr/>
        </p:nvSpPr>
        <p:spPr>
          <a:xfrm>
            <a:off x="1066800" y="1829528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Bootstrap uses some predefined </a:t>
            </a:r>
            <a:r>
              <a:rPr lang="en-US" b="1">
                <a:highlight>
                  <a:srgbClr val="FCF7F1"/>
                </a:highlight>
              </a:rPr>
              <a:t>breakpoints</a:t>
            </a:r>
            <a:r>
              <a:rPr lang="en-US" b="1"/>
              <a:t> and </a:t>
            </a:r>
            <a:r>
              <a:rPr lang="en-US" b="1">
                <a:highlight>
                  <a:srgbClr val="FCF7F1"/>
                </a:highlight>
              </a:rPr>
              <a:t>media queries</a:t>
            </a:r>
            <a:r>
              <a:rPr lang="en-US" b="1"/>
              <a:t> to help you build responsive websites.</a:t>
            </a:r>
          </a:p>
        </p:txBody>
      </p:sp>
    </p:spTree>
    <p:extLst>
      <p:ext uri="{BB962C8B-B14F-4D97-AF65-F5344CB8AC3E}">
        <p14:creationId xmlns:p14="http://schemas.microsoft.com/office/powerpoint/2010/main" val="19378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357F-D834-405C-B9A0-CF7A666D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Margins &amp; Padding</a:t>
            </a:r>
          </a:p>
        </p:txBody>
      </p:sp>
    </p:spTree>
    <p:extLst>
      <p:ext uri="{BB962C8B-B14F-4D97-AF65-F5344CB8AC3E}">
        <p14:creationId xmlns:p14="http://schemas.microsoft.com/office/powerpoint/2010/main" val="24783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>
                <a:highlight>
                  <a:srgbClr val="FCF7F1"/>
                </a:highlight>
              </a:rPr>
              <a:t>much</a:t>
            </a:r>
            <a:r>
              <a:rPr lang="en-US"/>
              <a:t> space do you want?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Margin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m-5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m-auto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EC5789-6625-4A61-88BC-CF608BDE2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Padding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>
                <a:highlight>
                  <a:srgbClr val="FCF7F1"/>
                </a:highlight>
              </a:rPr>
              <a:t>side</a:t>
            </a:r>
            <a:r>
              <a:rPr lang="en-US"/>
              <a:t> you want it 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910173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margin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mt-3   margin-top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mb-3   margin-bottom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ml-3   margin-left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mr-3   margin-right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my-3   top and bottom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D25439-02E7-4BB3-B355-3A3492DC1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2" y="1910173"/>
            <a:ext cx="4896934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padding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pt-3   padding-top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pb-3   padding-bottom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pl-3   padding-left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pr-3   padding-right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py-3   top and bottom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06DE-371C-4EBF-AA5F-C4A3B4D4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Horizontal 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F502-3DB1-4F92-A671-E49EEB5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12018"/>
            <a:ext cx="10058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Bootstrap includes an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.mx-auto</a:t>
            </a:r>
            <a:r>
              <a:rPr lang="en-US" sz="1800"/>
              <a:t> class for horizontally centering fixed-width block level content — that is, content that has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display: block</a:t>
            </a:r>
            <a:r>
              <a:rPr lang="en-US" sz="1800"/>
              <a:t> and a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width</a:t>
            </a:r>
            <a:r>
              <a:rPr lang="en-US" sz="1800"/>
              <a:t> set — by setting the horizontal margins to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auto</a:t>
            </a:r>
            <a:r>
              <a:rPr lang="en-US" sz="1800"/>
              <a:t>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97CE4-2419-44C7-AB1B-8F6204BA1002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7FC1F-AA1E-49CA-A856-FBD238420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" t="4043" r="1222" b="5051"/>
          <a:stretch/>
        </p:blipFill>
        <p:spPr>
          <a:xfrm>
            <a:off x="2258035" y="3049394"/>
            <a:ext cx="7675927" cy="2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EE2-A41C-4272-9D55-600BE1DE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0183-8B53-465F-B157-71E8EAB8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410"/>
            <a:ext cx="10058400" cy="39428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much margin/padding is applied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m-lg-3"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on Large and Extra Large screens.</a:t>
            </a:r>
          </a:p>
          <a:p>
            <a:pPr marL="274320" lvl="2" indent="0"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m-md-2 m-lg-3 m-xl-5"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        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.5</a:t>
            </a:r>
            <a:r>
              <a:rPr lang="en-US" sz="1600"/>
              <a:t>   on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         on Large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3</a:t>
            </a:r>
            <a:r>
              <a:rPr lang="en-US" sz="1600"/>
              <a:t>    on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11D48-0E87-40BB-8EFA-44A601B82FEF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63DA4B9-3CE1-4DBC-BE4A-25D4B3213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538251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2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fluid layouts</a:t>
            </a:r>
          </a:p>
        </p:txBody>
      </p:sp>
    </p:spTree>
    <p:extLst>
      <p:ext uri="{BB962C8B-B14F-4D97-AF65-F5344CB8AC3E}">
        <p14:creationId xmlns:p14="http://schemas.microsoft.com/office/powerpoint/2010/main" val="6955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EC6D3-BBF4-48DF-BCB2-F08CBBE05AF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tretch/>
        </p:blipFill>
        <p:spPr>
          <a:xfrm>
            <a:off x="608834" y="635502"/>
            <a:ext cx="10974332" cy="4906060"/>
          </a:xfrm>
          <a:ln w="9525"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08834" y="5541562"/>
            <a:ext cx="10974332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ACAA-F4D1-4183-8EA9-F975C90693A9}"/>
              </a:ext>
            </a:extLst>
          </p:cNvPr>
          <p:cNvSpPr/>
          <p:nvPr/>
        </p:nvSpPr>
        <p:spPr>
          <a:xfrm>
            <a:off x="608835" y="635501"/>
            <a:ext cx="10974332" cy="5644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</a:t>
            </a:r>
            <a:r>
              <a:rPr lang="en-US" sz="1800" b="1">
                <a:highlight>
                  <a:srgbClr val="FCF7F1"/>
                </a:highlight>
              </a:rPr>
              <a:t>width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.w-25 { width: 25%;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.w-50 { width: 50%;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.w-75 { width: 75%;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.w-100 { width: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.mw-100 { max-width: 100%;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.mh-100 { max-height: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size of an element relative to the viewport.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.min-vw-100 { min-width: 100vw;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.min-vh-100 { min-height: 100vh;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1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consistent look</a:t>
            </a:r>
          </a:p>
        </p:txBody>
      </p:sp>
    </p:spTree>
    <p:extLst>
      <p:ext uri="{BB962C8B-B14F-4D97-AF65-F5344CB8AC3E}">
        <p14:creationId xmlns:p14="http://schemas.microsoft.com/office/powerpoint/2010/main" val="36365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1065"/>
            <a:ext cx="10058400" cy="1371600"/>
          </a:xfrm>
        </p:spPr>
        <p:txBody>
          <a:bodyPr/>
          <a:lstStyle/>
          <a:p>
            <a:r>
              <a:rPr lang="en-US"/>
              <a:t>Text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5647"/>
            <a:ext cx="10058400" cy="323165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color</a:t>
            </a:r>
            <a:r>
              <a:rPr lang="en-US" b="1"/>
              <a:t> of the </a:t>
            </a:r>
            <a:r>
              <a:rPr lang="en-US" b="1">
                <a:highlight>
                  <a:srgbClr val="FCF7F1"/>
                </a:highlight>
              </a:rPr>
              <a:t>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E8750-B7B6-4D85-A1C2-2D86EFB97CDC}"/>
              </a:ext>
            </a:extLst>
          </p:cNvPr>
          <p:cNvSpPr/>
          <p:nvPr/>
        </p:nvSpPr>
        <p:spPr>
          <a:xfrm>
            <a:off x="1066800" y="1792665"/>
            <a:ext cx="2667000" cy="348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5183C-8BD7-405E-AF6F-F07C83AFF5BC}"/>
              </a:ext>
            </a:extLst>
          </p:cNvPr>
          <p:cNvSpPr/>
          <p:nvPr/>
        </p:nvSpPr>
        <p:spPr>
          <a:xfrm>
            <a:off x="4102100" y="1917729"/>
            <a:ext cx="2667000" cy="3486199"/>
          </a:xfrm>
          <a:prstGeom prst="rect">
            <a:avLst/>
          </a:prstGeom>
          <a:solidFill>
            <a:schemeClr val="tx1"/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32BD5-BC56-41BF-A688-F1237B12ABD1}"/>
              </a:ext>
            </a:extLst>
          </p:cNvPr>
          <p:cNvSpPr txBox="1">
            <a:spLocks/>
          </p:cNvSpPr>
          <p:nvPr/>
        </p:nvSpPr>
        <p:spPr>
          <a:xfrm>
            <a:off x="7137400" y="4076704"/>
            <a:ext cx="4499634" cy="8233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Important: </a:t>
            </a:r>
          </a:p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Color palette is defined by theme.</a:t>
            </a:r>
            <a:endParaRPr lang="en-US" sz="2000" b="1">
              <a:highlight>
                <a:srgbClr val="FCF7F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719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background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73398-4612-4683-85AB-58FD081C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82" y="1726611"/>
            <a:ext cx="7400401" cy="40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Border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border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https://getbootstrap.com/docs/4.5/utilities/borders/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45D54-1BB2-4F59-8D89-B09718CD7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" t="2370" r="872" b="4103"/>
          <a:stretch/>
        </p:blipFill>
        <p:spPr>
          <a:xfrm>
            <a:off x="1066800" y="2175038"/>
            <a:ext cx="10058400" cy="31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6D7C-B844-45DE-A160-457EF6A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144D-F90E-40BC-8B3E-8E94F65CF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classes for styling text</a:t>
            </a:r>
          </a:p>
        </p:txBody>
      </p:sp>
    </p:spTree>
    <p:extLst>
      <p:ext uri="{BB962C8B-B14F-4D97-AF65-F5344CB8AC3E}">
        <p14:creationId xmlns:p14="http://schemas.microsoft.com/office/powerpoint/2010/main" val="333850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11037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.text-left { text-align: left;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.text-center { text-align: center;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.text-right { text-align: right;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https://getbootstrap.com/docs/4.5/utilities/text/#text-alignment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49E15-F775-4D13-977F-38C9F045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85" y="2237384"/>
            <a:ext cx="4097187" cy="36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.text-lowercase { text-transform: lowercase;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.text-uppercase { text-transform: uppercase;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.text-capitalize { text-transform: capitalize;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https://getbootstrap.com/docs/4.5/utilities/text/#text-transform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EB8E7-CC49-45FB-9090-8DAE6378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40" y="3489879"/>
            <a:ext cx="4378773" cy="2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Font Weight and Italics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108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 { font-weight: bold;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.font-weight-bolder { font-weight: bolder;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.font-weight-normal { font-weight: normal;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 { font-weight: light;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.font-weight-lighter { font-weight: lighter;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.font-italic { font-style: italic;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https://getbootstrap.com/docs/4.5/utilities/text/#font-weight-and-italics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1DD2A-BF73-49C0-95E9-B5545E5E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16" y="2923141"/>
            <a:ext cx="3855924" cy="29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/>
              <a:t>History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/>
              <a:t>Bootstrap was created at </a:t>
            </a:r>
            <a:r>
              <a:rPr lang="en-US" sz="1800" b="1"/>
              <a:t>Twitter</a:t>
            </a:r>
            <a:r>
              <a:rPr lang="en-US" sz="1800"/>
              <a:t> in </a:t>
            </a:r>
            <a:r>
              <a:rPr lang="en-US" sz="1800" b="1"/>
              <a:t>2010</a:t>
            </a:r>
            <a:r>
              <a:rPr lang="en-US" sz="1800"/>
              <a:t> by 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@mdo</a:t>
            </a:r>
            <a:r>
              <a:rPr lang="en-US" sz="1800"/>
              <a:t> (designer) and 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@fat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/>
              <a:t>(developer).</a:t>
            </a:r>
          </a:p>
          <a:p>
            <a:r>
              <a:rPr lang="en-US" sz="1800"/>
              <a:t>Bootstrap has become one of the </a:t>
            </a:r>
            <a:r>
              <a:rPr lang="en-US" sz="1800" b="1"/>
              <a:t>most popular front-end frameworks </a:t>
            </a:r>
            <a:r>
              <a:rPr lang="en-US" sz="1800"/>
              <a:t>in the world.</a:t>
            </a:r>
          </a:p>
          <a:p>
            <a:r>
              <a:rPr lang="en-US" sz="1800"/>
              <a:t>Bootstrap has had over 20 releases, include major rewrites for </a:t>
            </a:r>
            <a:r>
              <a:rPr lang="en-US" sz="1800" b="1"/>
              <a:t>v2,</a:t>
            </a:r>
            <a:r>
              <a:rPr lang="en-US" sz="1800"/>
              <a:t> </a:t>
            </a:r>
            <a:r>
              <a:rPr lang="en-US" sz="1800" b="1"/>
              <a:t>v3,</a:t>
            </a:r>
            <a:r>
              <a:rPr lang="en-US" sz="1800"/>
              <a:t> and </a:t>
            </a:r>
            <a:r>
              <a:rPr lang="en-US" sz="1800" b="1"/>
              <a:t>v4.</a:t>
            </a:r>
          </a:p>
          <a:p>
            <a:r>
              <a:rPr lang="en-US" sz="1800"/>
              <a:t>Bootstrap has made it much easier to build </a:t>
            </a:r>
            <a:r>
              <a:rPr lang="en-US" sz="1800" b="1"/>
              <a:t>responsive</a:t>
            </a:r>
            <a:r>
              <a:rPr lang="en-US" sz="1800"/>
              <a:t> websites.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https://getbootstrap.com/docs/4.5/about/overview/#history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E46038C-B695-4142-8D22-9E2882BB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26" y="4550055"/>
            <a:ext cx="1371601" cy="1371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A picture containing person, man, indoor, holding&#10;&#10;Description automatically generated">
            <a:extLst>
              <a:ext uri="{FF2B5EF4-FFF2-40B4-BE49-F238E27FC236}">
                <a16:creationId xmlns:a16="http://schemas.microsoft.com/office/drawing/2014/main" id="{277906E1-D9AC-4E84-A053-57E8A5B0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862" y="4550054"/>
            <a:ext cx="1371602" cy="13716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picture containing tree&#10;&#10;Description automatically generated">
            <a:extLst>
              <a:ext uri="{FF2B5EF4-FFF2-40B4-BE49-F238E27FC236}">
                <a16:creationId xmlns:a16="http://schemas.microsoft.com/office/drawing/2014/main" id="{5C5D6381-79C3-4E3C-B4BA-0E50C1B4C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552" y="749144"/>
            <a:ext cx="1670181" cy="1670181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9A71BED0-55EE-404E-9615-D1747441A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877" y="479523"/>
            <a:ext cx="2213035" cy="22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AF81E-EDE7-4D9B-B3BD-9C697CE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1678A-8B1A-4C33-845A-6572A9FEC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Layouts with FlexBox</a:t>
            </a:r>
          </a:p>
        </p:txBody>
      </p:sp>
    </p:spTree>
    <p:extLst>
      <p:ext uri="{BB962C8B-B14F-4D97-AF65-F5344CB8AC3E}">
        <p14:creationId xmlns:p14="http://schemas.microsoft.com/office/powerpoint/2010/main" val="23251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change the </a:t>
            </a:r>
            <a:r>
              <a:rPr lang="en-US" sz="1800" b="1">
                <a:highlight>
                  <a:srgbClr val="FCF7F1"/>
                </a:highlight>
              </a:rPr>
              <a:t>display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.d-none { display: none;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 { display: inline;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.d-inline-block { display: inline-block;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.d-block { display: 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.d-flex { display: flex;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91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the display property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d-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{display}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class="d-none d-lg-block"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Hidden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Visible </a:t>
            </a:r>
            <a:r>
              <a:rPr lang="en-US" sz="1600"/>
              <a:t>on Large and Extra Large screens.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class="d-block d-md-flex"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Block</a:t>
            </a:r>
            <a:r>
              <a:rPr lang="en-US" sz="1600"/>
              <a:t>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Flex </a:t>
            </a:r>
            <a:r>
              <a:rPr lang="en-US" sz="1600"/>
              <a:t>on Medium, Large, and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267925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3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637253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 { flex-direction: row;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.flex-row-reverse { flex-direction: row-reverse;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 { flex-direction: column;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.flex-column-reverse { flex-direction: column-reverse;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61022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B3C0A-DD02-467E-BEBD-F306DD6D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90" y="3429000"/>
            <a:ext cx="3524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43955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flex-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{direction}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class="d-flex flex-column flex-lg-row"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Vertical FlexBox   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Horizontal FlexBox </a:t>
            </a:r>
            <a:r>
              <a:rPr lang="en-US" sz="1600"/>
              <a:t>on Large and Extra Large screens.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7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04110"/>
              </p:ext>
            </p:extLst>
          </p:nvPr>
        </p:nvGraphicFramePr>
        <p:xfrm>
          <a:off x="7717871" y="3660082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534EC6-5B6F-45C7-8FE0-BCFCD81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43" y="1648238"/>
            <a:ext cx="3004339" cy="18594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B26605-F65D-4343-9CAD-185231611579}"/>
              </a:ext>
            </a:extLst>
          </p:cNvPr>
          <p:cNvSpPr/>
          <p:nvPr/>
        </p:nvSpPr>
        <p:spPr>
          <a:xfrm>
            <a:off x="1066800" y="561022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3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4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8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Justify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26702" cy="354267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justify-content-around</a:t>
            </a:r>
          </a:p>
          <a:p>
            <a:pPr marL="274320" lvl="1" indent="0">
              <a:buNone/>
            </a:pPr>
            <a:r>
              <a:rPr lang="en-US" sz="1800" i="1" strike="sngStrike">
                <a:latin typeface="Consolas" panose="020B0609020204030204" pitchFamily="49" charset="0"/>
              </a:rPr>
              <a:t>justify-content-evenly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{justify}</a:t>
            </a:r>
            <a:endParaRPr lang="en-US" sz="1800" i="1" strike="sngStrike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345999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https://getbootstrap.com/docs/4.5/utilities/flex/#justify-content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4"/>
              </a:rPr>
              <a:t>https://github.com/twbs/bootstrap/issues/24862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ADA27-0A8B-444B-B22B-3B7AA5A0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429" y="1423358"/>
            <a:ext cx="2854555" cy="48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2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709039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https://getbootstrap.com/docs/4.5/utilities/flex/#align-items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FC2C-F9EF-4212-942F-F10165134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17" y="1597168"/>
            <a:ext cx="3349361" cy="45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1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42092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https://getbootstrap.com/docs/4.5/utilities/flex/#align-self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C891-5AC5-4098-A6BA-A903D30E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54" y="3795795"/>
            <a:ext cx="3648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Grow &amp; Shrink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54169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{grow|shrink}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{0|1}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https://getbootstrap.com/docs/4.5/utilities/flex/#grow-and-shrink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039E-F606-45EE-8802-57E44D36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33" y="3616871"/>
            <a:ext cx="3552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3140"/>
            <a:ext cx="6671094" cy="3896144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order-3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order-4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order-5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order-6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order-7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{order}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https://getbootstrap.com/docs/4.5/utilities/flex/#order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1EE1D-4CAA-414D-9447-8B74EDB2D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415" y="2686858"/>
            <a:ext cx="3657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/>
              <a:t>Key Benefits of Bootstrap</a:t>
            </a:r>
            <a:endParaRPr lang="en-US" u="sng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050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flex-nowrap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flex-wrap-reverse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{wrap}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https://getbootstrap.com/docs/4.5/utilities/flex/#wrap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120846"/>
            <a:ext cx="3733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7568242" cy="1371600"/>
          </a:xfrm>
        </p:spPr>
        <p:txBody>
          <a:bodyPr/>
          <a:lstStyle/>
          <a:p>
            <a:r>
              <a:rPr lang="en-US"/>
              <a:t>FlexBox: Align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692059"/>
            <a:ext cx="7568242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highlight>
                  <a:srgbClr val="F8D22F"/>
                </a:highlight>
              </a:rPr>
              <a:t>Heads Up!</a:t>
            </a:r>
            <a:r>
              <a:rPr lang="en-US" sz="1800">
                <a:highlight>
                  <a:srgbClr val="F8D22F"/>
                </a:highlight>
              </a:rPr>
              <a:t> This property has no effect on single rows of flex items.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align-content-around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https://getbootstrap.com/docs/4.5/utilities/flex/#align-content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123" y="577969"/>
            <a:ext cx="2719302" cy="178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63654-4886-40ED-821F-F14ABEA2D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592" y="2508395"/>
            <a:ext cx="269683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3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3CA2B-54FC-4251-929C-30D12DF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3503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2353-0A11-44B5-A9A7-82709D35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3A5B-725A-4628-89F5-0E9ED5F9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08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/>
              <a:t>History of Bootstrap</a:t>
            </a:r>
          </a:p>
          <a:p>
            <a:r>
              <a:rPr lang="en-US" sz="1800"/>
              <a:t>Key Benefits of Bootstrap</a:t>
            </a:r>
          </a:p>
          <a:p>
            <a:r>
              <a:rPr lang="en-US" sz="1800"/>
              <a:t>How to download/install Bootstrap</a:t>
            </a:r>
          </a:p>
          <a:p>
            <a:r>
              <a:rPr lang="en-US" sz="1800"/>
              <a:t>Breakpoints</a:t>
            </a:r>
          </a:p>
          <a:p>
            <a:r>
              <a:rPr lang="en-US" sz="1800"/>
              <a:t>Spacing</a:t>
            </a:r>
          </a:p>
          <a:p>
            <a:r>
              <a:rPr lang="en-US" sz="1800"/>
              <a:t>Sizing</a:t>
            </a:r>
          </a:p>
          <a:p>
            <a:r>
              <a:rPr lang="en-US" sz="1800"/>
              <a:t>Colors</a:t>
            </a:r>
          </a:p>
          <a:p>
            <a:r>
              <a:rPr lang="en-US" sz="1800"/>
              <a:t>Text Formatting</a:t>
            </a:r>
          </a:p>
          <a:p>
            <a:r>
              <a:rPr lang="en-US" sz="1800"/>
              <a:t>FlexBox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3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56466" y="4825246"/>
            <a:ext cx="10879068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537CDA-9EC9-4C28-8C10-C8FBA6B5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1338609"/>
            <a:ext cx="10879068" cy="3486637"/>
          </a:xfrm>
          <a:prstGeom prst="rect">
            <a:avLst/>
          </a:prstGeom>
          <a:ln w="9525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5D4EBD-E439-485B-9D08-4C479A1A566F}"/>
              </a:ext>
            </a:extLst>
          </p:cNvPr>
          <p:cNvSpPr/>
          <p:nvPr/>
        </p:nvSpPr>
        <p:spPr>
          <a:xfrm>
            <a:off x="656466" y="1078303"/>
            <a:ext cx="10879068" cy="4485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AC123-6106-4175-AD67-0202F4A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2" y="697048"/>
            <a:ext cx="10895624" cy="5005492"/>
          </a:xfrm>
          <a:prstGeom prst="rect">
            <a:avLst/>
          </a:prstGeom>
          <a:ln w="381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D7A24-5E4C-488D-A009-0D2FFC1E2A2E}"/>
              </a:ext>
            </a:extLst>
          </p:cNvPr>
          <p:cNvSpPr/>
          <p:nvPr/>
        </p:nvSpPr>
        <p:spPr>
          <a:xfrm>
            <a:off x="641684" y="5607298"/>
            <a:ext cx="10908632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F1B9E-6D74-4289-AA76-592B9EFE6367}"/>
              </a:ext>
            </a:extLst>
          </p:cNvPr>
          <p:cNvSpPr/>
          <p:nvPr/>
        </p:nvSpPr>
        <p:spPr>
          <a:xfrm>
            <a:off x="654692" y="512038"/>
            <a:ext cx="10908632" cy="5833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E8CA7D-FF97-4FCE-860B-2941E6F4EB77}"/>
              </a:ext>
            </a:extLst>
          </p:cNvPr>
          <p:cNvSpPr/>
          <p:nvPr/>
        </p:nvSpPr>
        <p:spPr>
          <a:xfrm>
            <a:off x="760956" y="499904"/>
            <a:ext cx="6816892" cy="5152194"/>
          </a:xfrm>
          <a:prstGeom prst="rect">
            <a:avLst/>
          </a:prstGeom>
          <a:solidFill>
            <a:srgbClr val="349AE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06393-64FD-4422-A655-DC7A6F96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53" y="1653353"/>
            <a:ext cx="6816892" cy="1813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760956" y="5652097"/>
            <a:ext cx="10879068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https://bootswatch.com/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982CB-B396-4986-949A-362906C5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48" y="499903"/>
            <a:ext cx="4062176" cy="5152194"/>
          </a:xfrm>
          <a:prstGeom prst="rect">
            <a:avLst/>
          </a:prstGeom>
          <a:ln w="38100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3D03E5-A938-4F03-A970-7DF0C3956A25}"/>
              </a:ext>
            </a:extLst>
          </p:cNvPr>
          <p:cNvSpPr/>
          <p:nvPr/>
        </p:nvSpPr>
        <p:spPr>
          <a:xfrm>
            <a:off x="760955" y="499902"/>
            <a:ext cx="10879067" cy="58908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8EA5-40E6-405B-9346-8C4D57FE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Reboot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2D6C-8152-45BF-B190-F0B4C12C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53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"For improved cross-browser rendering, we use 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Reboot</a:t>
            </a:r>
            <a:r>
              <a:rPr lang="en-US" sz="1800">
                <a:highlight>
                  <a:srgbClr val="FCF7F1"/>
                </a:highlight>
              </a:rPr>
              <a:t> to correct inconsistencies across browsers and devices while providing slightly more opinionated resets to common HTML elements."</a:t>
            </a:r>
          </a:p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"Reboot builds upon 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Normalize,</a:t>
            </a:r>
            <a:r>
              <a:rPr lang="en-US" sz="1800">
                <a:highlight>
                  <a:srgbClr val="FCF7F1"/>
                </a:highlight>
              </a:rPr>
              <a:t> providing many HTML elements with somewhat opinionated styles using only element selectors."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You don't need to include a separate CSS Reset or Normalize.css file. </a:t>
            </a:r>
          </a:p>
          <a:p>
            <a:pPr marL="0" indent="0">
              <a:buNone/>
            </a:pPr>
            <a:r>
              <a:rPr lang="en-US" sz="1800"/>
              <a:t>With Bootstrap it's already built 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CFE48-5378-4255-8705-FC8DC877FF6C}"/>
              </a:ext>
            </a:extLst>
          </p:cNvPr>
          <p:cNvSpPr/>
          <p:nvPr/>
        </p:nvSpPr>
        <p:spPr>
          <a:xfrm>
            <a:off x="1066800" y="5637817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https://getbootstrap.com/docs/4.5/getting-started/introduction/#reboot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https://getbootstrap.com/docs/4.5/content/reboot/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8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Installing Bootstrap from a CDN</a:t>
            </a:r>
          </a:p>
        </p:txBody>
      </p:sp>
    </p:spTree>
    <p:extLst>
      <p:ext uri="{BB962C8B-B14F-4D97-AF65-F5344CB8AC3E}">
        <p14:creationId xmlns:p14="http://schemas.microsoft.com/office/powerpoint/2010/main" val="2815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2014</Words>
  <Application>Microsoft Office PowerPoint</Application>
  <PresentationFormat>Widescreen</PresentationFormat>
  <Paragraphs>417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Century Gothic</vt:lpstr>
      <vt:lpstr>Consolas</vt:lpstr>
      <vt:lpstr>Garamond</vt:lpstr>
      <vt:lpstr>SavonVTI</vt:lpstr>
      <vt:lpstr>Intro to Bootstrap</vt:lpstr>
      <vt:lpstr>PowerPoint Presentation</vt:lpstr>
      <vt:lpstr>History of Bootstrap</vt:lpstr>
      <vt:lpstr>Key Benefits of Bootstrap</vt:lpstr>
      <vt:lpstr>PowerPoint Presentation</vt:lpstr>
      <vt:lpstr>PowerPoint Presentation</vt:lpstr>
      <vt:lpstr>PowerPoint Presentation</vt:lpstr>
      <vt:lpstr>Reboot</vt:lpstr>
      <vt:lpstr>Installation</vt:lpstr>
      <vt:lpstr>Bootstrap CSS via CDN</vt:lpstr>
      <vt:lpstr>Bootstrap JS via CDN</vt:lpstr>
      <vt:lpstr>Breakpoints</vt:lpstr>
      <vt:lpstr>How wide is your viewport?</vt:lpstr>
      <vt:lpstr>Spacing</vt:lpstr>
      <vt:lpstr>How much space do you want?</vt:lpstr>
      <vt:lpstr>What side you want it on?</vt:lpstr>
      <vt:lpstr>Horizontal Centering</vt:lpstr>
      <vt:lpstr>How wide is your viewport?</vt:lpstr>
      <vt:lpstr>Sizing</vt:lpstr>
      <vt:lpstr>Sizing: Relative to Parent</vt:lpstr>
      <vt:lpstr>Sizing: Relative to Viewport</vt:lpstr>
      <vt:lpstr>Colors</vt:lpstr>
      <vt:lpstr>Text Color</vt:lpstr>
      <vt:lpstr>Background Color</vt:lpstr>
      <vt:lpstr>Border Color</vt:lpstr>
      <vt:lpstr>Text</vt:lpstr>
      <vt:lpstr>Text Alignment</vt:lpstr>
      <vt:lpstr>Text Transform</vt:lpstr>
      <vt:lpstr>Font Weight and Italics</vt:lpstr>
      <vt:lpstr>Flexbox</vt:lpstr>
      <vt:lpstr>Display Property</vt:lpstr>
      <vt:lpstr>Display Property with Breakpoints</vt:lpstr>
      <vt:lpstr>FlexBox: Direction</vt:lpstr>
      <vt:lpstr>FlexBox: Direction with Breakpoints</vt:lpstr>
      <vt:lpstr>FlexBox: Justify Content</vt:lpstr>
      <vt:lpstr>FlexBox: Align Items</vt:lpstr>
      <vt:lpstr>FlexBox: Align Self</vt:lpstr>
      <vt:lpstr>FlexBox: Grow &amp; Shrink</vt:lpstr>
      <vt:lpstr>FlexBox: Order</vt:lpstr>
      <vt:lpstr>FlexBox: Wrap</vt:lpstr>
      <vt:lpstr>FlexBox: Align Content</vt:lpstr>
      <vt:lpstr>Summary</vt:lpstr>
      <vt:lpstr>Topics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2020-08-27T15:09:11Z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