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43"/>
  </p:notesMasterIdLst>
  <p:sldIdLst>
    <p:sldId id="257" r:id="rId5"/>
    <p:sldId id="263" r:id="rId6"/>
    <p:sldId id="381" r:id="rId7"/>
    <p:sldId id="288" r:id="rId8"/>
    <p:sldId id="384" r:id="rId9"/>
    <p:sldId id="382" r:id="rId10"/>
    <p:sldId id="383" r:id="rId11"/>
    <p:sldId id="385" r:id="rId12"/>
    <p:sldId id="380" r:id="rId13"/>
    <p:sldId id="265" r:id="rId14"/>
    <p:sldId id="308" r:id="rId15"/>
    <p:sldId id="378" r:id="rId16"/>
    <p:sldId id="379" r:id="rId17"/>
    <p:sldId id="386" r:id="rId18"/>
    <p:sldId id="317" r:id="rId19"/>
    <p:sldId id="319" r:id="rId20"/>
    <p:sldId id="388" r:id="rId21"/>
    <p:sldId id="389" r:id="rId22"/>
    <p:sldId id="390" r:id="rId23"/>
    <p:sldId id="391" r:id="rId24"/>
    <p:sldId id="392" r:id="rId25"/>
    <p:sldId id="394" r:id="rId26"/>
    <p:sldId id="393" r:id="rId27"/>
    <p:sldId id="387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42" r:id="rId36"/>
    <p:sldId id="443" r:id="rId37"/>
    <p:sldId id="444" r:id="rId38"/>
    <p:sldId id="445" r:id="rId39"/>
    <p:sldId id="441" r:id="rId40"/>
    <p:sldId id="280" r:id="rId41"/>
    <p:sldId id="27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0129" autoAdjust="0"/>
  </p:normalViewPr>
  <p:slideViewPr>
    <p:cSldViewPr snapToGrid="0">
      <p:cViewPr varScale="1">
        <p:scale>
          <a:sx n="103" d="100"/>
          <a:sy n="103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cationamerica.com/blog/cdn-advantages-and-disadvantage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echcrunch.com/2020/07/17/cloudflare-dns-goes-down-taking-a-large-piece-of-the-internet-with-it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ategory/selectors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cationamerica.com/blog/cdn-advantages-and-disadvantage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piit.com/blog/6-advantages-of-using-a-content-delivery-network-cd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locationamerica.com/blog/cdn-advantages-and-disadvantages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piit.com/blog/6-advantages-of-using-a-content-delivery-network-cd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locationamerica.com/blog/cdn-advantages-and-disadvantages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cationamerica.com/blog/cdn-advantages-and-disadvantage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echcrunch.com/2020/07/17/cloudflare-dns-goes-down-taking-a-large-piece-of-the-internet-with-it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cationamerica.com/blog/cdn-advantages-and-disadvantage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echcrunch.com/2020/07/17/cloudflare-dns-goes-down-taking-a-large-piece-of-the-internet-with-it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https://jquery.com/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72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https://www.colocationamerica.com/blog/cdn-advantages-and-disadvantages</a:t>
            </a:r>
            <a:endParaRPr lang="en-US"/>
          </a:p>
          <a:p>
            <a:r>
              <a:rPr lang="en-US">
                <a:hlinkClick r:id="rId4"/>
              </a:rPr>
              <a:t>https://techcrunch.com/2020/07/17/cloudflare-dns-goes-down-taking-a-large-piece-of-the-internet-with-it/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37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-18288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>
                <a:hlinkClick r:id="rId3"/>
              </a:rPr>
              <a:t>https://api.jquery.com/category/selectors/</a:t>
            </a:r>
            <a:endParaRPr lang="en-US" sz="120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06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12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06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32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0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77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85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00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https://jquery.com/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32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11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47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66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40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7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https://www.colocationamerica.com/blog/cdn-advantages-and-disadvantages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2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https://www.bluepiit.com/blog/6-advantages-of-using-a-content-delivery-network-cdn/</a:t>
            </a:r>
            <a:endParaRPr lang="en-US"/>
          </a:p>
          <a:p>
            <a:r>
              <a:rPr lang="en-US">
                <a:hlinkClick r:id="rId4"/>
              </a:rPr>
              <a:t>https://www.colocationamerica.com/blog/cdn-advantages-and-disadvantages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6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https://www.bluepiit.com/blog/6-advantages-of-using-a-content-delivery-network-cdn/</a:t>
            </a:r>
            <a:endParaRPr lang="en-US"/>
          </a:p>
          <a:p>
            <a:r>
              <a:rPr lang="en-US">
                <a:hlinkClick r:id="rId4"/>
              </a:rPr>
              <a:t>https://www.colocationamerica.com/blog/cdn-advantages-and-disadvantages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4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https://www.colocationamerica.com/blog/cdn-advantages-and-disadvantages</a:t>
            </a:r>
            <a:endParaRPr lang="en-US"/>
          </a:p>
          <a:p>
            <a:r>
              <a:rPr lang="en-US">
                <a:hlinkClick r:id="rId4"/>
              </a:rPr>
              <a:t>https://techcrunch.com/2020/07/17/cloudflare-dns-goes-down-taking-a-large-piece-of-the-internet-with-it/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https://developer.mozilla.org/en-US/docs/Web/CSS/Reference#Basic_selectors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07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https://developer.mozilla.org/en-US/docs/Web/CSS/Reference#Basic_selectors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73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https://www.colocationamerica.com/blog/cdn-advantages-and-disadvantages</a:t>
            </a:r>
            <a:endParaRPr lang="en-US"/>
          </a:p>
          <a:p>
            <a:r>
              <a:rPr lang="en-US">
                <a:hlinkClick r:id="rId4"/>
              </a:rPr>
              <a:t>https://techcrunch.com/2020/07/17/cloudflare-dns-goes-down-taking-a-large-piece-of-the-internet-with-it/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3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20/07/17/cloudflare-dns-goes-down-taking-a-large-piece-of-the-internet-with-i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CSS/Reference#Basic_selector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ategory/selector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val/" TargetMode="External"/><Relationship Id="rId7" Type="http://schemas.openxmlformats.org/officeDocument/2006/relationships/hyperlink" Target="https://api.jquery.com/cs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jquery.com/attr/" TargetMode="External"/><Relationship Id="rId5" Type="http://schemas.openxmlformats.org/officeDocument/2006/relationships/hyperlink" Target="https://api.jquery.com/prop/" TargetMode="External"/><Relationship Id="rId4" Type="http://schemas.openxmlformats.org/officeDocument/2006/relationships/hyperlink" Target="https://api.jquery.com/html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hasClas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jquery.com/toggleClass/" TargetMode="External"/><Relationship Id="rId5" Type="http://schemas.openxmlformats.org/officeDocument/2006/relationships/hyperlink" Target="https://api.jquery.com/removeClass/" TargetMode="External"/><Relationship Id="rId4" Type="http://schemas.openxmlformats.org/officeDocument/2006/relationships/hyperlink" Target="https://api.jquery.com/addClass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hang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HTMLElement/change_event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lick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Element/click_even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lick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jquery.com/keydown/" TargetMode="External"/><Relationship Id="rId4" Type="http://schemas.openxmlformats.org/officeDocument/2006/relationships/hyperlink" Target="https://developer.mozilla.org/en-US/docs/Web/API/Element/keydown_even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lic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jquery.com/focus/" TargetMode="External"/><Relationship Id="rId4" Type="http://schemas.openxmlformats.org/officeDocument/2006/relationships/hyperlink" Target="https://developer.mozilla.org/en-US/docs/Web/API/Element/focus_even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lick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Element/blur_event" TargetMode="External"/><Relationship Id="rId5" Type="http://schemas.openxmlformats.org/officeDocument/2006/relationships/hyperlink" Target="https://api.jquery.com/blur/" TargetMode="External"/><Relationship Id="rId4" Type="http://schemas.openxmlformats.org/officeDocument/2006/relationships/hyperlink" Target="https://developer.mozilla.org/en-US/docs/Web/API/Element/focus_even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submi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HTMLFormElement/submit_event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submi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jquery.com/on/" TargetMode="External"/><Relationship Id="rId4" Type="http://schemas.openxmlformats.org/officeDocument/2006/relationships/hyperlink" Target="https://developer.mozilla.org/en-US/docs/Web/API/HTMLFormElement/reset_event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submi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jquery.com/on/" TargetMode="External"/><Relationship Id="rId4" Type="http://schemas.openxmlformats.org/officeDocument/2006/relationships/hyperlink" Target="https://api.jquery.com/trigger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event.preventDefaul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event.stopPropagation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jquery.com/events/handling-events/" TargetMode="External"/><Relationship Id="rId4" Type="http://schemas.openxmlformats.org/officeDocument/2006/relationships/hyperlink" Target="https://api.jquery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quer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query.com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npmjs.com/package/jquer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54" y="-110402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cap="none">
                <a:solidFill>
                  <a:schemeClr val="tx1"/>
                </a:solidFill>
              </a:rPr>
              <a:t>jQuery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What is a CDN?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itchFamily="34" charset="0"/>
              </a:rPr>
              <a:t>A Content Delivery </a:t>
            </a:r>
            <a:r>
              <a:rPr lang="en-US" sz="1800" dirty="0">
                <a:cs typeface="Arial" pitchFamily="34" charset="0"/>
              </a:rPr>
              <a:t>N</a:t>
            </a:r>
            <a:r>
              <a:rPr lang="en-US" sz="1800">
                <a:cs typeface="Arial" pitchFamily="34" charset="0"/>
              </a:rPr>
              <a:t>etwork </a:t>
            </a:r>
            <a:r>
              <a:rPr lang="en-US" sz="1800" dirty="0">
                <a:cs typeface="Arial" pitchFamily="34" charset="0"/>
              </a:rPr>
              <a:t>(CDN) is a geographically distributed network </a:t>
            </a:r>
            <a:r>
              <a:rPr lang="en-US" sz="1800">
                <a:cs typeface="Arial" pitchFamily="34" charset="0"/>
              </a:rPr>
              <a:t>of servers designed to deliver static content.</a:t>
            </a:r>
          </a:p>
          <a:p>
            <a:r>
              <a:rPr lang="en-US" sz="1800">
                <a:cs typeface="Arial" pitchFamily="34" charset="0"/>
              </a:rPr>
              <a:t>A CDN can cache content for your website including HTML pages, CSS stylesheets, JavaScript files, images, and videos.</a:t>
            </a:r>
          </a:p>
          <a:p>
            <a:r>
              <a:rPr lang="en-US" sz="1800">
                <a:cs typeface="Arial" pitchFamily="34" charset="0"/>
              </a:rPr>
              <a:t>When the user loads a webpage, they generally receive these files from a server that is geographically closest to them,</a:t>
            </a:r>
            <a:endParaRPr lang="en-US" sz="1800" dirty="0">
              <a:cs typeface="Arial" pitchFamily="34" charset="0"/>
            </a:endParaRPr>
          </a:p>
          <a:p>
            <a:r>
              <a:rPr lang="en-US" sz="1800" dirty="0">
                <a:cs typeface="Arial" pitchFamily="34" charset="0"/>
              </a:rPr>
              <a:t>Using a CDN means that you do not have to physically </a:t>
            </a:r>
            <a:r>
              <a:rPr lang="en-US" sz="1800">
                <a:cs typeface="Arial" pitchFamily="34" charset="0"/>
              </a:rPr>
              <a:t>download the files onto your system, you simply let the browser download them as needed.</a:t>
            </a:r>
            <a:endParaRPr lang="en-US" sz="1800" dirty="0">
              <a:cs typeface="Arial" pitchFamily="34" charset="0"/>
            </a:endParaRPr>
          </a:p>
          <a:p>
            <a:r>
              <a:rPr lang="en-US" sz="1800" dirty="0">
                <a:cs typeface="Arial" pitchFamily="34" charset="0"/>
              </a:rPr>
              <a:t>However, you </a:t>
            </a:r>
            <a:r>
              <a:rPr lang="en-US" sz="1800">
                <a:cs typeface="Arial" pitchFamily="34" charset="0"/>
              </a:rPr>
              <a:t>must have stable internet access to use a CDN.</a:t>
            </a:r>
            <a:endParaRPr lang="en-US" sz="1800" dirty="0"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CDN </a:t>
            </a:r>
            <a:r>
              <a:rPr lang="en-US" u="sng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03159" cy="3849624"/>
          </a:xfrm>
        </p:spPr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>
                <a:cs typeface="Arial" panose="020B0604020202020204" pitchFamily="34" charset="0"/>
              </a:rPr>
              <a:t>Decreased Server Load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 content is spread out across several servers, reducing the load on all servers.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This increases the number of concurrent users that your application can handle.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endParaRPr lang="en-US" sz="1800"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>
                <a:cs typeface="Arial" panose="020B0604020202020204" pitchFamily="34" charset="0"/>
              </a:rPr>
              <a:t>Faster Content Delivery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 servers in a CDN network are generally more powerful than your application server.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 CDN servers only need to serve static content, they do not need to execute application logic or interface with the database.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They often cache the files they serve in memory, instead of needing to read them from the file system.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High probability that a visitor has already downloaded the library from a CDN, and therefore the file won't need to be downloaded again.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CDN </a:t>
            </a:r>
            <a:r>
              <a:rPr lang="en-US" u="sng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1800" b="1">
                <a:cs typeface="Arial" panose="020B0604020202020204" pitchFamily="34" charset="0"/>
              </a:rPr>
              <a:t>Higher Availability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CDNs can dynamically fallback to another server, whenever a server goes offline or must be taken down for maintenance.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Thus CDNs can offer 100% availability, even with large power, network, or hardware outages.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endParaRPr lang="en-US" sz="1800"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1800" b="1">
                <a:cs typeface="Arial" panose="020B0604020202020204" pitchFamily="34" charset="0"/>
              </a:rPr>
              <a:t>Security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By dynamically distributing content among multiple servers, it can make it much harder to attack the server with Distrubuted Denial of Service (DDoS) attacks.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2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0467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CDN Disadvantages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11559"/>
            <a:ext cx="10503159" cy="4523481"/>
          </a:xfrm>
        </p:spPr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>
                <a:cs typeface="Arial" panose="020B0604020202020204" pitchFamily="34" charset="0"/>
              </a:rPr>
              <a:t>Internet Access Needed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In order to access content from a CDN your user must have stable internet access.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They don’t just need to access to your application, they also need access to the broader internet.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This can sometimes be a problem with mobile, developing contries, and users that travel frequently.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This is a major blocker for intranet and government applications.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endParaRPr lang="en-US" sz="1800"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>
                <a:cs typeface="Arial" panose="020B0604020202020204" pitchFamily="34" charset="0"/>
              </a:rPr>
              <a:t>Additional Risks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CDNs can fail too. It's much less likely than your own servers failing, but it still happens occasionaly. </a:t>
            </a:r>
            <a:r>
              <a:rPr lang="en-US" sz="1600" b="1">
                <a:cs typeface="Arial" panose="020B0604020202020204" pitchFamily="34" charset="0"/>
              </a:rPr>
              <a:t>(</a:t>
            </a:r>
            <a:r>
              <a:rPr lang="en-US" sz="1600" b="1">
                <a:solidFill>
                  <a:srgbClr val="00B0F0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Cloudflare DNS goes down, taking a large piece of the internet with it.</a:t>
            </a:r>
            <a:r>
              <a:rPr lang="en-US" sz="1600" b="1">
                <a:cs typeface="Arial" panose="020B0604020202020204" pitchFamily="34" charset="0"/>
              </a:rPr>
              <a:t>)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The speed and availability of CDN servers can be affected by all users of the CDN, so increased traffic to other websites may slow down pages on your website.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Sometimes the download speed from the CDN server can be slower than from your own server.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4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21CE-B6C0-4308-9A9F-63710C7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Selectors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5A8E-4432-4A05-AED5-56059178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Selecting the DOM elements with jQuery.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D0B6-B19A-4054-B352-5F96E04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0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B7369-8AA3-4C17-95C5-78442D3E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90" y="644934"/>
            <a:ext cx="10763620" cy="53642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714190" y="6062246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4"/>
              </a:rPr>
              <a:t>https://developer.mozilla.org/en-US/docs/Web/CSS/Reference#Basic_selectors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814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714190" y="6089235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3"/>
              </a:rPr>
              <a:t>https://developer.mozilla.org/en-US/docs/Web/CSS/Reference#Basic_selectors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71C58-6E2F-4D4A-AD52-0848B6CD1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819" y="599488"/>
            <a:ext cx="4260533" cy="1397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784A7B-6FC1-4D08-93BD-1610E6CC1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90" y="599488"/>
            <a:ext cx="5678455" cy="540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ID Selector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We can use the ID selector to select DOM elements based on their ID.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b="1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 HTML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&lt;input id="fahrenheit" class="form-control" type="number" /&gt;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&lt;input id="celsius" class="form-control" type="number" /&gt;</a:t>
            </a:r>
            <a:endParaRPr lang="en-US" sz="16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 JavaScript</a:t>
            </a: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$('#fahrenheit').val(212);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$('#celsius').val(100);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65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Class Selector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We can use the class selector to select DOM elements based on their class.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b="1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 HTML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&lt;input id="fahrenheit" class="form-control" type="number" /&gt;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&lt;input id="celsius" class="form-control" type="number" /&gt;</a:t>
            </a:r>
            <a:endParaRPr lang="en-US" sz="16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 JavaScript</a:t>
            </a: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$('.form-control').val('');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40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jQuery Selectors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>
                <a:cs typeface="Arial" panose="020B0604020202020204" pitchFamily="34" charset="0"/>
              </a:rPr>
              <a:t>"Borrowing from CSS 1–3, and then adding its own, jQuery offers a powerful set of tools for matching a set of elements in a document."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>
              <a:cs typeface="Arial" panose="020B0604020202020204" pitchFamily="34" charset="0"/>
            </a:endParaRP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cs typeface="Arial" panose="020B0604020202020204" pitchFamily="34" charset="0"/>
              </a:rPr>
              <a:t>You can view the full list of selectors that jQuery provides in the documentation.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hlinkClick r:id="rId3"/>
              </a:rPr>
              <a:t>https://api.jquery.com/category/selectors/</a:t>
            </a: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5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>
                <a:cs typeface="Arial" pitchFamily="34" charset="0"/>
              </a:rPr>
              <a:t>jQuery Download vs. CDN</a:t>
            </a:r>
            <a:endParaRPr lang="en-US" sz="1800" dirty="0">
              <a:cs typeface="Arial" pitchFamily="34" charset="0"/>
            </a:endParaRPr>
          </a:p>
          <a:p>
            <a:r>
              <a:rPr lang="en-US" sz="1800">
                <a:cs typeface="Arial" pitchFamily="34" charset="0"/>
              </a:rPr>
              <a:t>Basic jQuery Selectors</a:t>
            </a:r>
          </a:p>
          <a:p>
            <a:r>
              <a:rPr lang="en-US" sz="1800">
                <a:cs typeface="Arial" pitchFamily="34" charset="0"/>
              </a:rPr>
              <a:t>jQuery Getters and Setters</a:t>
            </a:r>
          </a:p>
          <a:p>
            <a:r>
              <a:rPr lang="en-US" sz="1800">
                <a:cs typeface="Arial" pitchFamily="34" charset="0"/>
              </a:rPr>
              <a:t>Event Handling with jQuery</a:t>
            </a:r>
          </a:p>
          <a:p>
            <a:r>
              <a:rPr lang="en-US" sz="1800">
                <a:cs typeface="Arial" pitchFamily="34" charset="0"/>
              </a:rPr>
              <a:t>Adding and Removing classes dynamically with jQuery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21CE-B6C0-4308-9A9F-63710C7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Getters &amp; Setters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5A8E-4432-4A05-AED5-56059178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Accessing DOM properties and attributes with jQuery.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D0B6-B19A-4054-B352-5F96E04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6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Getters &amp; Setters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8799"/>
            <a:ext cx="10058400" cy="490790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The methods listed below can be used as either getters or setters.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9BDC68-5E3F-4EFD-8B8A-382FAA59E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044376"/>
              </p:ext>
            </p:extLst>
          </p:nvPr>
        </p:nvGraphicFramePr>
        <p:xfrm>
          <a:off x="1066800" y="2400377"/>
          <a:ext cx="10058400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653">
                  <a:extLst>
                    <a:ext uri="{9D8B030D-6E8A-4147-A177-3AD203B41FA5}">
                      <a16:colId xmlns:a16="http://schemas.microsoft.com/office/drawing/2014/main" val="1793707310"/>
                    </a:ext>
                  </a:extLst>
                </a:gridCol>
                <a:gridCol w="3125755">
                  <a:extLst>
                    <a:ext uri="{9D8B030D-6E8A-4147-A177-3AD203B41FA5}">
                      <a16:colId xmlns:a16="http://schemas.microsoft.com/office/drawing/2014/main" val="3449383644"/>
                    </a:ext>
                  </a:extLst>
                </a:gridCol>
                <a:gridCol w="3837992">
                  <a:extLst>
                    <a:ext uri="{9D8B030D-6E8A-4147-A177-3AD203B41FA5}">
                      <a16:colId xmlns:a16="http://schemas.microsoft.com/office/drawing/2014/main" val="172612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Example Getter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Example Setter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98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3"/>
                        </a:rPr>
                        <a:t>.val()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The current value of the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$('#celsius')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.val()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$('#celsius')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.val(100)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97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+mn-lt"/>
                          <a:hlinkClick r:id="rId4"/>
                        </a:rPr>
                        <a:t>.html()</a:t>
                      </a:r>
                      <a:endParaRPr lang="en-US" sz="1400" b="1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+mn-lt"/>
                        </a:rPr>
                        <a:t>The HTML contents of the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$('#result')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.html()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$('#result')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.html('&lt;h2&gt;Done!&lt;/h2&gt;')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45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5"/>
                        </a:rPr>
                        <a:t>.prop()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Value of a 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$('#check')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.prop('checked')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$('#check')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.prop('checked', true)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87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6"/>
                        </a:rPr>
                        <a:t>.attr()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Value of an 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$('#image')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.attr('src')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$('#image')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.attr('src', 'cat.jpg')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5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7"/>
                        </a:rPr>
                        <a:t>.css()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Value of a css 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$('#result')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.attr('color')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$('#result')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.attr('color', '#ff0000')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588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023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Classes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8799"/>
            <a:ext cx="10058400" cy="490790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The methods listed below can be used manipulate the classes applied to elements.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9BDC68-5E3F-4EFD-8B8A-382FAA59E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178675"/>
              </p:ext>
            </p:extLst>
          </p:nvPr>
        </p:nvGraphicFramePr>
        <p:xfrm>
          <a:off x="1066799" y="2400377"/>
          <a:ext cx="10058399" cy="3510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53070">
                  <a:extLst>
                    <a:ext uri="{9D8B030D-6E8A-4147-A177-3AD203B41FA5}">
                      <a16:colId xmlns:a16="http://schemas.microsoft.com/office/drawing/2014/main" val="1793707310"/>
                    </a:ext>
                  </a:extLst>
                </a:gridCol>
                <a:gridCol w="6105329">
                  <a:extLst>
                    <a:ext uri="{9D8B030D-6E8A-4147-A177-3AD203B41FA5}">
                      <a16:colId xmlns:a16="http://schemas.microsoft.com/office/drawing/2014/main" val="344938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98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3"/>
                        </a:rPr>
                        <a:t>.hasClass()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Determine whether any of the matched elements have a particular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olas" panose="020B0609020204030204" pitchFamily="49" charset="0"/>
                        </a:rPr>
                        <a:t>$('#result').hasClass('text-danger')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97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+mn-lt"/>
                          <a:hlinkClick r:id="rId4"/>
                        </a:rPr>
                        <a:t>.addClass()</a:t>
                      </a:r>
                      <a:endParaRPr lang="en-US" sz="1400" b="1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+mn-lt"/>
                        </a:rPr>
                        <a:t>Adds class to each element in the set of matched elements.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</a:rPr>
                        <a:t>$('#result').addClass('text-danger')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45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5"/>
                        </a:rPr>
                        <a:t>.removeClass()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Remove class from each element in the set of matched elements.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</a:rPr>
                        <a:t>$('#result').removeClass('text-danger')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87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6"/>
                        </a:rPr>
                        <a:t>.toggleClass()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Add or remove class from each element in the set of matched elements, depending on the class’s presence.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</a:rPr>
                        <a:t>$('#result').toggleClass('text-danger')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55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136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Chaining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You can </a:t>
            </a:r>
            <a:r>
              <a:rPr lang="en-US" sz="1600" b="1">
                <a:cs typeface="Arial" panose="020B0604020202020204" pitchFamily="34" charset="0"/>
              </a:rPr>
              <a:t>chain</a:t>
            </a:r>
            <a:r>
              <a:rPr lang="en-US" sz="1600">
                <a:cs typeface="Arial" panose="020B0604020202020204" pitchFamily="34" charset="0"/>
              </a:rPr>
              <a:t> multiple methods to set multiple values at once.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Examples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$('#image').attr('src', 'cat.jpg').attr('alt', 'My Fluffy Cat');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$('#result').addClass('text-danger p-3').html('&lt;h2&gt;Something went wrong!&lt;/h2&gt;');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98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21CE-B6C0-4308-9A9F-63710C7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5A8E-4432-4A05-AED5-56059178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Responding to events with jQuery.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D0B6-B19A-4054-B352-5F96E04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26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.change()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.change()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"change"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cs typeface="Arial" panose="020B0604020202020204" pitchFamily="34" charset="0"/>
              </a:rPr>
              <a:t>For </a:t>
            </a:r>
            <a:r>
              <a:rPr lang="en-US" sz="1400" b="1">
                <a:cs typeface="Arial" panose="020B0604020202020204" pitchFamily="34" charset="0"/>
              </a:rPr>
              <a:t>text inputs</a:t>
            </a:r>
            <a:r>
              <a:rPr lang="en-US" sz="1400">
                <a:cs typeface="Arial" panose="020B0604020202020204" pitchFamily="34" charset="0"/>
              </a:rPr>
              <a:t> and </a:t>
            </a:r>
            <a:r>
              <a:rPr lang="en-US" sz="1400" b="1">
                <a:cs typeface="Arial" panose="020B0604020202020204" pitchFamily="34" charset="0"/>
              </a:rPr>
              <a:t>text areas,</a:t>
            </a:r>
            <a:r>
              <a:rPr lang="en-US" sz="1400">
                <a:cs typeface="Arial" panose="020B0604020202020204" pitchFamily="34" charset="0"/>
              </a:rPr>
              <a:t> this event fires </a:t>
            </a:r>
            <a:r>
              <a:rPr lang="en-US" sz="1400" b="1">
                <a:cs typeface="Arial" panose="020B0604020202020204" pitchFamily="34" charset="0"/>
              </a:rPr>
              <a:t>when the control loses focus.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cs typeface="Arial" panose="020B0604020202020204" pitchFamily="34" charset="0"/>
              </a:rPr>
              <a:t>For </a:t>
            </a:r>
            <a:r>
              <a:rPr lang="en-US" sz="1400" b="1">
                <a:cs typeface="Arial" panose="020B0604020202020204" pitchFamily="34" charset="0"/>
              </a:rPr>
              <a:t>radio buttons</a:t>
            </a:r>
            <a:r>
              <a:rPr lang="en-US" sz="1400">
                <a:cs typeface="Arial" panose="020B0604020202020204" pitchFamily="34" charset="0"/>
              </a:rPr>
              <a:t> and </a:t>
            </a:r>
            <a:r>
              <a:rPr lang="en-US" sz="1400" b="1">
                <a:cs typeface="Arial" panose="020B0604020202020204" pitchFamily="34" charset="0"/>
              </a:rPr>
              <a:t>checkboxes,</a:t>
            </a:r>
            <a:r>
              <a:rPr lang="en-US" sz="1400">
                <a:cs typeface="Arial" panose="020B0604020202020204" pitchFamily="34" charset="0"/>
              </a:rPr>
              <a:t> the event fires </a:t>
            </a:r>
            <a:r>
              <a:rPr lang="en-US" sz="1400" b="1">
                <a:cs typeface="Arial" panose="020B0604020202020204" pitchFamily="34" charset="0"/>
              </a:rPr>
              <a:t>when the control is clicked.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cs typeface="Arial" panose="020B0604020202020204" pitchFamily="34" charset="0"/>
              </a:rPr>
              <a:t>For </a:t>
            </a:r>
            <a:r>
              <a:rPr lang="en-US" sz="1400" b="1">
                <a:cs typeface="Arial" panose="020B0604020202020204" pitchFamily="34" charset="0"/>
              </a:rPr>
              <a:t>&lt;select&gt; dropdowns,</a:t>
            </a:r>
            <a:r>
              <a:rPr lang="en-US" sz="1400">
                <a:cs typeface="Arial" panose="020B0604020202020204" pitchFamily="34" charset="0"/>
              </a:rPr>
              <a:t> the event fires </a:t>
            </a:r>
            <a:r>
              <a:rPr lang="en-US" sz="1400" b="1">
                <a:cs typeface="Arial" panose="020B0604020202020204" pitchFamily="34" charset="0"/>
              </a:rPr>
              <a:t>when the user makes a new selection.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$('#celsius').change((evt)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  <a:endParaRPr lang="en-US" sz="1200" b="1">
              <a:solidFill>
                <a:srgbClr val="00B0F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2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https://api.jquery.com/change/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https://developer.mozilla.org/en-US/docs/Web/API/HTMLElement/change_event</a:t>
            </a:r>
            <a:endParaRPr 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6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.click()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.click()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"click"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Event fires when the element is </a:t>
            </a:r>
            <a:r>
              <a:rPr lang="en-US" sz="1400" b="1">
                <a:cs typeface="Arial" panose="020B0604020202020204" pitchFamily="34" charset="0"/>
              </a:rPr>
              <a:t>clicked</a:t>
            </a:r>
            <a:r>
              <a:rPr lang="en-US" sz="1400">
                <a:cs typeface="Arial" panose="020B0604020202020204" pitchFamily="34" charset="0"/>
              </a:rPr>
              <a:t> with a </a:t>
            </a:r>
            <a:r>
              <a:rPr lang="en-US" sz="1400" b="1">
                <a:cs typeface="Arial" panose="020B0604020202020204" pitchFamily="34" charset="0"/>
              </a:rPr>
              <a:t>mouse</a:t>
            </a:r>
            <a:r>
              <a:rPr lang="en-US" sz="1400">
                <a:cs typeface="Arial" panose="020B0604020202020204" pitchFamily="34" charset="0"/>
              </a:rPr>
              <a:t> or </a:t>
            </a:r>
            <a:r>
              <a:rPr lang="en-US" sz="1400" b="1">
                <a:cs typeface="Arial" panose="020B0604020202020204" pitchFamily="34" charset="0"/>
              </a:rPr>
              <a:t>tapped</a:t>
            </a:r>
            <a:r>
              <a:rPr lang="en-US" sz="1400">
                <a:cs typeface="Arial" panose="020B0604020202020204" pitchFamily="34" charset="0"/>
              </a:rPr>
              <a:t> with a </a:t>
            </a:r>
            <a:r>
              <a:rPr lang="en-US" sz="1400" b="1">
                <a:cs typeface="Arial" panose="020B0604020202020204" pitchFamily="34" charset="0"/>
              </a:rPr>
              <a:t>touch screen.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$('#celsius').click((evt)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https://api.jquery.com/click/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https://developer.mozilla.org/en-US/docs/Web/API/Element/click_event</a:t>
            </a:r>
            <a:endParaRPr 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61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.keydown()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.keydown()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"keydown"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Event fires when a key is </a:t>
            </a:r>
            <a:r>
              <a:rPr lang="en-US" sz="1400" b="1">
                <a:cs typeface="Arial" panose="020B0604020202020204" pitchFamily="34" charset="0"/>
              </a:rPr>
              <a:t>pressed</a:t>
            </a:r>
            <a:r>
              <a:rPr lang="en-US" sz="1400">
                <a:cs typeface="Arial" panose="020B0604020202020204" pitchFamily="34" charset="0"/>
              </a:rPr>
              <a:t> on a </a:t>
            </a:r>
            <a:r>
              <a:rPr lang="en-US" sz="1400" b="1">
                <a:cs typeface="Arial" panose="020B0604020202020204" pitchFamily="34" charset="0"/>
              </a:rPr>
              <a:t>hardware or software keyboard.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$('#celsius').keydown((evt)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https://api.jquery.com/keydown/</a:t>
            </a:r>
            <a:endParaRPr lang="en-US" sz="1200" b="1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https://developer.mozilla.org/en-US/docs/Web/API/Element/keydown_event</a:t>
            </a:r>
            <a:endParaRPr lang="en-US" sz="12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09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.focus()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.focus()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"focus"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Event fires when an element </a:t>
            </a:r>
            <a:r>
              <a:rPr lang="en-US" sz="1400" b="1">
                <a:cs typeface="Arial" panose="020B0604020202020204" pitchFamily="34" charset="0"/>
              </a:rPr>
              <a:t>gains focus.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$('#celsius').focus((evt)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https://api.jquery.com/focus/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https://developer.mozilla.org/en-US/docs/Web/API/Element/focus_event</a:t>
            </a:r>
            <a:endParaRPr lang="en-US" sz="12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59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.blur()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.blur()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"blur"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Event fires when an element </a:t>
            </a:r>
            <a:r>
              <a:rPr lang="en-US" sz="1400" b="1">
                <a:cs typeface="Arial" panose="020B0604020202020204" pitchFamily="34" charset="0"/>
              </a:rPr>
              <a:t>loses focus.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$('#celsius').blur((evt)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https://api.jquery.com/blur/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https://developer.mozilla.org/en-US/docs/Web/API/Element/blur_event</a:t>
            </a:r>
            <a:endParaRPr lang="en-US" sz="12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7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21CE-B6C0-4308-9A9F-63710C7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Installing jQuery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5A8E-4432-4A05-AED5-56059178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Downloading jQuery or hosting it on a CDN.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D0B6-B19A-4054-B352-5F96E04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82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.submit()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.submit()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"submit"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Event fires when a </a:t>
            </a:r>
            <a:r>
              <a:rPr lang="en-US" sz="1400" b="1">
                <a:cs typeface="Arial" panose="020B0604020202020204" pitchFamily="34" charset="0"/>
              </a:rPr>
              <a:t>&lt;form&gt; is submitted.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$('#form').submit((evt)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https://api.jquery.com/submit/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https://developer.mozilla.org/en-US/docs/Web/API/HTMLFormElement/submit_event</a:t>
            </a:r>
            <a:endParaRPr lang="en-US" sz="12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908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.on('reset', handler)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.on()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"reset"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Event fires when a </a:t>
            </a:r>
            <a:r>
              <a:rPr lang="en-US" sz="1400" b="1">
                <a:cs typeface="Arial" panose="020B0604020202020204" pitchFamily="34" charset="0"/>
              </a:rPr>
              <a:t>&lt;form&gt; is reset.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highlight>
                  <a:srgbClr val="FCF7F1"/>
                </a:highlight>
                <a:cs typeface="Arial" panose="020B0604020202020204" pitchFamily="34" charset="0"/>
              </a:rPr>
              <a:t>There is not shorthand for the </a:t>
            </a:r>
            <a:r>
              <a:rPr lang="en-US" sz="1400" b="1">
                <a:highlight>
                  <a:srgbClr val="FCF7F1"/>
                </a:highlight>
                <a:cs typeface="Arial" panose="020B0604020202020204" pitchFamily="34" charset="0"/>
              </a:rPr>
              <a:t>"reset"</a:t>
            </a:r>
            <a:r>
              <a:rPr lang="en-US" sz="1400">
                <a:highlight>
                  <a:srgbClr val="FCF7F1"/>
                </a:highlight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$('#form').on('reset', 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https://api.jquery.com/on/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https://developer.mozilla.org/en-US/docs/Web/API/HTMLFormElement/reset_event</a:t>
            </a:r>
            <a:endParaRPr lang="en-US" sz="12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93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Other Events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.on()</a:t>
            </a:r>
            <a:r>
              <a:rPr lang="en-US" sz="1400">
                <a:cs typeface="Arial" panose="020B0604020202020204" pitchFamily="34" charset="0"/>
              </a:rPr>
              <a:t> method can be used to </a:t>
            </a:r>
            <a:r>
              <a:rPr lang="en-US" sz="1400" b="1">
                <a:cs typeface="Arial" panose="020B0604020202020204" pitchFamily="34" charset="0"/>
              </a:rPr>
              <a:t>register an event handler.</a:t>
            </a: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.trigger()</a:t>
            </a:r>
            <a:r>
              <a:rPr lang="en-US" sz="1400">
                <a:cs typeface="Arial" panose="020B0604020202020204" pitchFamily="34" charset="0"/>
              </a:rPr>
              <a:t> method can be used to </a:t>
            </a:r>
            <a:r>
              <a:rPr lang="en-US" sz="1400" b="1">
                <a:cs typeface="Arial" panose="020B0604020202020204" pitchFamily="34" charset="0"/>
              </a:rPr>
              <a:t>fire an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$('#form').on('reset', 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// Fire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$('#form').trigger('reset');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https://api.jquery.com/on/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hlinkClick r:id="rId4"/>
              </a:rPr>
              <a:t>https://api.jquery.com/trigger/</a:t>
            </a:r>
            <a:endParaRPr 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90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.preventDefault()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Often we need to </a:t>
            </a:r>
            <a:r>
              <a:rPr lang="en-US" sz="1600" b="1">
                <a:cs typeface="Arial" panose="020B0604020202020204" pitchFamily="34" charset="0"/>
              </a:rPr>
              <a:t>prevent the default action</a:t>
            </a:r>
            <a:r>
              <a:rPr lang="en-US" sz="1600">
                <a:cs typeface="Arial" panose="020B0604020202020204" pitchFamily="34" charset="0"/>
              </a:rPr>
              <a:t> associated with an event.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For </a:t>
            </a:r>
            <a:r>
              <a:rPr lang="en-US" sz="1600" b="1">
                <a:cs typeface="Arial" panose="020B0604020202020204" pitchFamily="34" charset="0"/>
              </a:rPr>
              <a:t>links,</a:t>
            </a:r>
            <a:r>
              <a:rPr lang="en-US" sz="1600">
                <a:cs typeface="Arial" panose="020B0604020202020204" pitchFamily="34" charset="0"/>
              </a:rPr>
              <a:t> this would be navigating/scrolling to the apropriate resource.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For the </a:t>
            </a:r>
            <a:r>
              <a:rPr lang="en-US" sz="1600" b="1">
                <a:cs typeface="Arial" panose="020B0604020202020204" pitchFamily="34" charset="0"/>
              </a:rPr>
              <a:t>form submit event,</a:t>
            </a:r>
            <a:r>
              <a:rPr lang="en-US" sz="1600">
                <a:cs typeface="Arial" panose="020B0604020202020204" pitchFamily="34" charset="0"/>
              </a:rPr>
              <a:t> this would be submitting the form and navigating to another page.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For the </a:t>
            </a:r>
            <a:r>
              <a:rPr lang="en-US" sz="1600" b="1">
                <a:cs typeface="Arial" panose="020B0604020202020204" pitchFamily="34" charset="0"/>
              </a:rPr>
              <a:t>form reset event,</a:t>
            </a:r>
            <a:r>
              <a:rPr lang="en-US" sz="1600">
                <a:cs typeface="Arial" panose="020B0604020202020204" pitchFamily="34" charset="0"/>
              </a:rPr>
              <a:t> this would be reseting all input fields back to their original values.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$('#form').on('reset', 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evt.preventDefault();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hlinkClick r:id="rId3"/>
              </a:rPr>
              <a:t>https://api.jquery.com/event.preventDefault/</a:t>
            </a:r>
            <a:endParaRPr 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.stopPropagation()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Sometimes we need to </a:t>
            </a:r>
            <a:r>
              <a:rPr lang="en-US" sz="1600" b="1">
                <a:cs typeface="Arial" panose="020B0604020202020204" pitchFamily="34" charset="0"/>
              </a:rPr>
              <a:t>halt an event from being processed</a:t>
            </a:r>
            <a:r>
              <a:rPr lang="en-US" sz="1600">
                <a:cs typeface="Arial" panose="020B0604020202020204" pitchFamily="34" charset="0"/>
              </a:rPr>
              <a:t> by other event handlers.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$('#form').on('reset', 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evt.preventDefault();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evt.stopPropagation();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hlinkClick r:id="rId3"/>
              </a:rPr>
              <a:t>https://api.jquery.com/event.stopPropagation/</a:t>
            </a:r>
            <a:endParaRPr 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280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Examples</a:t>
            </a:r>
            <a:endParaRPr lang="en-US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664AA-F2C4-47A2-8526-52CC33E80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67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1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itchFamily="34" charset="0"/>
              </a:rPr>
              <a:t>jQuery Download vs. CDN</a:t>
            </a:r>
          </a:p>
          <a:p>
            <a:r>
              <a:rPr lang="en-US" sz="1800">
                <a:cs typeface="Arial" pitchFamily="34" charset="0"/>
              </a:rPr>
              <a:t>Basic jQuery Selectors</a:t>
            </a:r>
          </a:p>
          <a:p>
            <a:r>
              <a:rPr lang="en-US" sz="1800">
                <a:cs typeface="Arial" pitchFamily="34" charset="0"/>
              </a:rPr>
              <a:t>jQuery Getters and Setters</a:t>
            </a:r>
          </a:p>
          <a:p>
            <a:r>
              <a:rPr lang="en-US" sz="1800">
                <a:cs typeface="Arial" pitchFamily="34" charset="0"/>
              </a:rPr>
              <a:t>Event Handling with jQuery</a:t>
            </a:r>
          </a:p>
          <a:p>
            <a:r>
              <a:rPr lang="en-US" sz="1800">
                <a:cs typeface="Arial" pitchFamily="34" charset="0"/>
              </a:rPr>
              <a:t>Adding and Removing classes dynamically with jQuery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anose="020B0604020202020204" pitchFamily="34" charset="0"/>
                <a:hlinkClick r:id="rId3"/>
              </a:rPr>
              <a:t>jQuery Website</a:t>
            </a:r>
            <a:endParaRPr lang="en-US" sz="1800">
              <a:cs typeface="Arial" panose="020B0604020202020204" pitchFamily="34" charset="0"/>
            </a:endParaRPr>
          </a:p>
          <a:p>
            <a:r>
              <a:rPr lang="en-US" sz="1800">
                <a:cs typeface="Arial" panose="020B0604020202020204" pitchFamily="34" charset="0"/>
                <a:hlinkClick r:id="rId4"/>
              </a:rPr>
              <a:t>jQuery API Docs</a:t>
            </a:r>
            <a:endParaRPr lang="en-US" sz="1800" dirty="0">
              <a:cs typeface="Arial" panose="020B0604020202020204" pitchFamily="34" charset="0"/>
            </a:endParaRPr>
          </a:p>
          <a:p>
            <a:r>
              <a:rPr lang="en-US" sz="1800">
                <a:cs typeface="Arial" panose="020B0604020202020204" pitchFamily="34" charset="0"/>
                <a:hlinkClick r:id="rId5"/>
              </a:rPr>
              <a:t>jQuery Learn: Handling Events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98" y="642594"/>
            <a:ext cx="496792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98" y="2103120"/>
            <a:ext cx="4967926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itchFamily="34" charset="0"/>
              </a:rPr>
              <a:t>The </a:t>
            </a:r>
            <a:r>
              <a:rPr lang="en-US" sz="1800" b="1">
                <a:cs typeface="Arial" pitchFamily="34" charset="0"/>
              </a:rPr>
              <a:t>jQuery website (</a:t>
            </a:r>
            <a:r>
              <a:rPr lang="en-US" sz="1800" b="1">
                <a:hlinkClick r:id="rId3"/>
              </a:rPr>
              <a:t>https://jquery.com/</a:t>
            </a:r>
            <a:r>
              <a:rPr lang="en-US" sz="1800" b="1"/>
              <a:t>) provides comprehensive documentation of the entire jQuery library and many helpful articles to get you started.</a:t>
            </a:r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5A04D-4655-4B06-8C2F-874F79119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326" y="584461"/>
            <a:ext cx="5736166" cy="547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9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98" y="642594"/>
            <a:ext cx="10507712" cy="1371600"/>
          </a:xfrm>
        </p:spPr>
        <p:txBody>
          <a:bodyPr>
            <a:normAutofit/>
          </a:bodyPr>
          <a:lstStyle/>
          <a:p>
            <a:r>
              <a:rPr lang="en-US" u="sng"/>
              <a:t>jQuery Learning Center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98" y="2103120"/>
            <a:ext cx="4967926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You can find several helpful tutorials in the jQuery Learning Center (</a:t>
            </a:r>
            <a:r>
              <a:rPr lang="en-US" sz="2000" b="1">
                <a:hlinkClick r:id="rId3"/>
              </a:rPr>
              <a:t>https://learn.jquery.com/</a:t>
            </a:r>
            <a:r>
              <a:rPr lang="en-US" sz="2000" b="1"/>
              <a:t>)</a:t>
            </a:r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9A9735-C02C-440B-AA12-39094AD2A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949" y="2103121"/>
            <a:ext cx="5667273" cy="411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2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2601-D8D6-45E6-A626-1C69366E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30" y="642594"/>
            <a:ext cx="5310636" cy="1371600"/>
          </a:xfrm>
        </p:spPr>
        <p:txBody>
          <a:bodyPr/>
          <a:lstStyle/>
          <a:p>
            <a:r>
              <a:rPr lang="en-US" u="sng"/>
              <a:t>Downloading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887A-64EA-40FC-A9CC-3A4E96D3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30" y="2099805"/>
            <a:ext cx="5310636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You can download jQuery directly from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hlinkClick r:id="rId2"/>
              </a:rPr>
              <a:t>the Download page.</a:t>
            </a:r>
            <a:endParaRPr lang="en-US" sz="18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Do this in Chrome by </a:t>
            </a:r>
            <a:r>
              <a:rPr lang="en-US" sz="1800" b="1"/>
              <a:t>right-clicking</a:t>
            </a:r>
            <a:r>
              <a:rPr lang="en-US" sz="1800"/>
              <a:t> the link and selecting </a:t>
            </a:r>
            <a:r>
              <a:rPr lang="en-US" sz="1800" b="1"/>
              <a:t>Save link as…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highlight>
                  <a:srgbClr val="FCF7F1"/>
                </a:highlight>
              </a:rPr>
              <a:t>Make sure to dowload the </a:t>
            </a:r>
            <a:r>
              <a:rPr lang="en-US" sz="2000" b="1">
                <a:solidFill>
                  <a:srgbClr val="00B0F0"/>
                </a:solidFill>
                <a:highlight>
                  <a:srgbClr val="FCF7F1"/>
                </a:highlight>
              </a:rPr>
              <a:t>compressed production</a:t>
            </a:r>
            <a:r>
              <a:rPr lang="en-US" sz="2000" b="1">
                <a:highlight>
                  <a:srgbClr val="FCF7F1"/>
                </a:highlight>
              </a:rPr>
              <a:t> version.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AB2B-5CD8-4366-99E8-270E2C2A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409E3-D6D4-4876-9833-E178D005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866" y="1465868"/>
            <a:ext cx="5701005" cy="47495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071449-11DB-4621-8FE3-E3E945560AB4}"/>
              </a:ext>
            </a:extLst>
          </p:cNvPr>
          <p:cNvSpPr/>
          <p:nvPr/>
        </p:nvSpPr>
        <p:spPr>
          <a:xfrm>
            <a:off x="5825766" y="3834882"/>
            <a:ext cx="3178275" cy="3732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1AE57D-CDAC-42B5-AE16-74B5F406DB78}"/>
              </a:ext>
            </a:extLst>
          </p:cNvPr>
          <p:cNvSpPr/>
          <p:nvPr/>
        </p:nvSpPr>
        <p:spPr>
          <a:xfrm>
            <a:off x="8040232" y="4645700"/>
            <a:ext cx="2605998" cy="3732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D5A467B-B138-44DD-A7F8-D440BC88F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329" y="554839"/>
            <a:ext cx="6319539" cy="3267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1B2601-D8D6-45E6-A626-1C69366E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30" y="642594"/>
            <a:ext cx="4710013" cy="1371600"/>
          </a:xfrm>
        </p:spPr>
        <p:txBody>
          <a:bodyPr/>
          <a:lstStyle/>
          <a:p>
            <a:r>
              <a:rPr lang="en-US" u="sng"/>
              <a:t>jQuery via 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887A-64EA-40FC-A9CC-3A4E96D3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30" y="2099805"/>
            <a:ext cx="4710013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Or you can use jQuery via a CDN.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Get the script tag here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hlinkClick r:id="rId3"/>
              </a:rPr>
              <a:t>https://code.jquery.com/</a:t>
            </a:r>
            <a:endParaRPr lang="en-US" sz="18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highlight>
                  <a:srgbClr val="FCF7F1"/>
                </a:highlight>
              </a:rPr>
              <a:t>Make sure to get the </a:t>
            </a:r>
            <a:r>
              <a:rPr lang="en-US" sz="1800" b="1">
                <a:solidFill>
                  <a:srgbClr val="00B0F0"/>
                </a:solidFill>
                <a:highlight>
                  <a:srgbClr val="FCF7F1"/>
                </a:highlight>
              </a:rPr>
              <a:t>minified</a:t>
            </a:r>
            <a:r>
              <a:rPr lang="en-US" sz="1800" b="1">
                <a:highlight>
                  <a:srgbClr val="FCF7F1"/>
                </a:highlight>
              </a:rPr>
              <a:t> version.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highlight>
                <a:srgbClr val="FCF7F1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highlight>
                  <a:srgbClr val="FCF7F1"/>
                </a:highlight>
              </a:rPr>
              <a:t>Also make sure that the protocol is </a:t>
            </a:r>
            <a:r>
              <a:rPr lang="en-US" sz="1800" b="1">
                <a:solidFill>
                  <a:srgbClr val="00B0F0"/>
                </a:solidFill>
                <a:highlight>
                  <a:srgbClr val="FCF7F1"/>
                </a:highlight>
              </a:rPr>
              <a:t>https</a:t>
            </a:r>
            <a:r>
              <a:rPr lang="en-US" sz="1800" b="1">
                <a:highlight>
                  <a:srgbClr val="FCF7F1"/>
                </a:highlight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highlight>
                <a:srgbClr val="FCF7F1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highlight>
                  <a:srgbClr val="FCF7F1"/>
                </a:highlight>
              </a:rPr>
              <a:t>For security, be sure to include the </a:t>
            </a:r>
            <a:r>
              <a:rPr lang="en-US" sz="1800" b="1">
                <a:solidFill>
                  <a:srgbClr val="00B0F0"/>
                </a:solidFill>
                <a:highlight>
                  <a:srgbClr val="FCF7F1"/>
                </a:highlight>
              </a:rPr>
              <a:t>integrity</a:t>
            </a:r>
            <a:r>
              <a:rPr lang="en-US" sz="1800" b="1">
                <a:highlight>
                  <a:srgbClr val="FCF7F1"/>
                </a:highlight>
              </a:rPr>
              <a:t> and </a:t>
            </a:r>
            <a:r>
              <a:rPr lang="en-US" sz="1800" b="1">
                <a:solidFill>
                  <a:srgbClr val="00B0F0"/>
                </a:solidFill>
                <a:highlight>
                  <a:srgbClr val="FCF7F1"/>
                </a:highlight>
              </a:rPr>
              <a:t>crossorigin</a:t>
            </a:r>
            <a:r>
              <a:rPr lang="en-US" sz="1800" b="1">
                <a:highlight>
                  <a:srgbClr val="FCF7F1"/>
                </a:highlight>
              </a:rPr>
              <a:t> properties as shown.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AB2B-5CD8-4366-99E8-270E2C2A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94CC51-6F9F-4A29-AE88-007E0B12B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329" y="3988028"/>
            <a:ext cx="6319538" cy="18816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1AE57D-CDAC-42B5-AE16-74B5F406DB78}"/>
              </a:ext>
            </a:extLst>
          </p:cNvPr>
          <p:cNvSpPr/>
          <p:nvPr/>
        </p:nvSpPr>
        <p:spPr>
          <a:xfrm>
            <a:off x="7847045" y="2693674"/>
            <a:ext cx="774441" cy="3732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2601-D8D6-45E6-A626-1C69366E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30" y="642594"/>
            <a:ext cx="4710013" cy="1371600"/>
          </a:xfrm>
        </p:spPr>
        <p:txBody>
          <a:bodyPr/>
          <a:lstStyle/>
          <a:p>
            <a:r>
              <a:rPr lang="en-US" u="sng"/>
              <a:t>jQuery via npm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887A-64EA-40FC-A9CC-3A4E96D3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30" y="2099805"/>
            <a:ext cx="4710013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You can also download jQuery as an npm package, which we will discuss later in the course.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highlight>
                <a:srgbClr val="FCF7F1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hlinkClick r:id="rId2"/>
              </a:rPr>
              <a:t>https://www.npmjs.com/package/jquery</a:t>
            </a:r>
            <a:endParaRPr lang="en-US" sz="1600" b="1">
              <a:highlight>
                <a:srgbClr val="FCF7F1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AB2B-5CD8-4366-99E8-270E2C2A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99F3F-A0A8-40DD-89B2-4CCBCBF9D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47" y="642594"/>
            <a:ext cx="6640115" cy="46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2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21CE-B6C0-4308-9A9F-63710C7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CDNs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5A8E-4432-4A05-AED5-56059178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Hosting front-end libraries with a CDN. Why or why not?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D0B6-B19A-4054-B352-5F96E04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28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2400</Words>
  <Application>Microsoft Office PowerPoint</Application>
  <PresentationFormat>Widescreen</PresentationFormat>
  <Paragraphs>359</Paragraphs>
  <Slides>38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Calibri</vt:lpstr>
      <vt:lpstr>Century Gothic</vt:lpstr>
      <vt:lpstr>Consolas</vt:lpstr>
      <vt:lpstr>Garamond</vt:lpstr>
      <vt:lpstr>SavonVTI</vt:lpstr>
      <vt:lpstr>jQuery</vt:lpstr>
      <vt:lpstr>Objectives</vt:lpstr>
      <vt:lpstr>Installing jQuery</vt:lpstr>
      <vt:lpstr>jQuery Website</vt:lpstr>
      <vt:lpstr>jQuery Learning Center</vt:lpstr>
      <vt:lpstr>Downloading jQuery</vt:lpstr>
      <vt:lpstr>jQuery via CDN</vt:lpstr>
      <vt:lpstr>jQuery via npm</vt:lpstr>
      <vt:lpstr>CDNs</vt:lpstr>
      <vt:lpstr>What is a CDN?</vt:lpstr>
      <vt:lpstr>CDN Advantages</vt:lpstr>
      <vt:lpstr>CDN Advantages</vt:lpstr>
      <vt:lpstr>CDN Disadvantages</vt:lpstr>
      <vt:lpstr>Selectors</vt:lpstr>
      <vt:lpstr>PowerPoint Presentation</vt:lpstr>
      <vt:lpstr>PowerPoint Presentation</vt:lpstr>
      <vt:lpstr>ID Selector</vt:lpstr>
      <vt:lpstr>Class Selector</vt:lpstr>
      <vt:lpstr>jQuery Selectors</vt:lpstr>
      <vt:lpstr>Getters &amp; Setters</vt:lpstr>
      <vt:lpstr>Getters &amp; Setters</vt:lpstr>
      <vt:lpstr>Classes</vt:lpstr>
      <vt:lpstr>Chaining</vt:lpstr>
      <vt:lpstr>Events</vt:lpstr>
      <vt:lpstr>.change()</vt:lpstr>
      <vt:lpstr>.click()</vt:lpstr>
      <vt:lpstr>.keydown()</vt:lpstr>
      <vt:lpstr>.focus()</vt:lpstr>
      <vt:lpstr>.blur()</vt:lpstr>
      <vt:lpstr>.submit()</vt:lpstr>
      <vt:lpstr>.on('reset', handler)</vt:lpstr>
      <vt:lpstr>Other Events</vt:lpstr>
      <vt:lpstr>.preventDefault()</vt:lpstr>
      <vt:lpstr>.stopPropagation()</vt:lpstr>
      <vt:lpstr>Examples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2020-08-10T22:52:06Z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