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1"/>
  </p:notesMasterIdLst>
  <p:sldIdLst>
    <p:sldId id="257" r:id="rId5"/>
    <p:sldId id="263" r:id="rId6"/>
    <p:sldId id="381" r:id="rId7"/>
    <p:sldId id="288" r:id="rId8"/>
    <p:sldId id="384" r:id="rId9"/>
    <p:sldId id="382" r:id="rId10"/>
    <p:sldId id="383" r:id="rId11"/>
    <p:sldId id="385" r:id="rId12"/>
    <p:sldId id="380" r:id="rId13"/>
    <p:sldId id="265" r:id="rId14"/>
    <p:sldId id="308" r:id="rId15"/>
    <p:sldId id="378" r:id="rId16"/>
    <p:sldId id="379" r:id="rId17"/>
    <p:sldId id="386" r:id="rId18"/>
    <p:sldId id="309" r:id="rId19"/>
    <p:sldId id="31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13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7" r:id="rId41"/>
    <p:sldId id="370" r:id="rId42"/>
    <p:sldId id="371" r:id="rId43"/>
    <p:sldId id="372" r:id="rId44"/>
    <p:sldId id="374" r:id="rId45"/>
    <p:sldId id="375" r:id="rId46"/>
    <p:sldId id="373" r:id="rId47"/>
    <p:sldId id="376" r:id="rId48"/>
    <p:sldId id="280" r:id="rId49"/>
    <p:sldId id="2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0/07/17/cloudflare-dns-goes-down-taking-a-large-piece-of-the-internet-with-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events/handling-ev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jquery-tutorial/jquery-add-and-remove-css-classes.php" TargetMode="External"/><Relationship Id="rId2" Type="http://schemas.openxmlformats.org/officeDocument/2006/relationships/hyperlink" Target="https://api.jquery.com/anim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asyui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query/" TargetMode="External"/><Relationship Id="rId4" Type="http://schemas.openxmlformats.org/officeDocument/2006/relationships/hyperlink" Target="https://developer.mozilla.org/en-US/docs/Glossary/jQue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j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jQuery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a CDN?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A Content Delivery </a:t>
            </a:r>
            <a:r>
              <a:rPr lang="en-US" sz="1800" dirty="0">
                <a:cs typeface="Arial" pitchFamily="34" charset="0"/>
              </a:rPr>
              <a:t>N</a:t>
            </a:r>
            <a:r>
              <a:rPr lang="en-US" sz="1800">
                <a:cs typeface="Arial" pitchFamily="34" charset="0"/>
              </a:rPr>
              <a:t>etwork </a:t>
            </a:r>
            <a:r>
              <a:rPr lang="en-US" sz="1800" dirty="0">
                <a:cs typeface="Arial" pitchFamily="34" charset="0"/>
              </a:rPr>
              <a:t>(CDN) is a geographically distributed network </a:t>
            </a:r>
            <a:r>
              <a:rPr lang="en-US" sz="1800">
                <a:cs typeface="Arial" pitchFamily="34" charset="0"/>
              </a:rPr>
              <a:t>of servers designed to deliver static content.</a:t>
            </a:r>
          </a:p>
          <a:p>
            <a:r>
              <a:rPr lang="en-US" sz="1800">
                <a:cs typeface="Arial" pitchFamily="34" charset="0"/>
              </a:rPr>
              <a:t>A CDN can cache content for your website including HTML pages, CSS stylesheets, JavaScript files, images, and videos.</a:t>
            </a:r>
          </a:p>
          <a:p>
            <a:r>
              <a:rPr lang="en-US" sz="1800">
                <a:cs typeface="Arial" pitchFamily="34" charset="0"/>
              </a:rPr>
              <a:t>When the user loads a webpage, they generally receive these files from a server that is geographically closest to them,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Using a CDN means that you do not have to physically </a:t>
            </a:r>
            <a:r>
              <a:rPr lang="en-US" sz="1800">
                <a:cs typeface="Arial" pitchFamily="34" charset="0"/>
              </a:rPr>
              <a:t>download the files onto your system, you simply let the browser download them as needed.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However, you </a:t>
            </a:r>
            <a:r>
              <a:rPr lang="en-US" sz="1800">
                <a:cs typeface="Arial" pitchFamily="34" charset="0"/>
              </a:rPr>
              <a:t>must have stable internet access to use a CDN.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Decreased Server Load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content is spread out across several servers, reducing the load on all servers.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increases the number of concurrent users that your application can handle.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Faster Content Delivery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servers in a CDN network are generally more powerful than your application server.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CDN servers only need to serve static content, they do not need to execute application logic or interface with the database.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often cache the files they serve in memory, instead of needing to read them from the file system.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High probability that a visitor has already downloaded the library from a CDN, and therefore the file won't need to be downloaded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Higher Availability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CDNs can dynamically fallback to another server, whenever a server goes offline or must be taken down for maintenance.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Thus CDNs can offer 100% availability, even with large power, network, or hardware outages.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Security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By dynamically distributing content among multiple servers, it can make it much harder to attack the server with Distrubuted Denial of Service (DDoS)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467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1559"/>
            <a:ext cx="10503159" cy="4523481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Internet Access Needed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In order to access content from a CDN your user must have stable internet access.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don’t just need to access to your application, they also need access to the broader internet.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can sometimes be a problem with mobile, developing contries, and users that travel frequently.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is a major blocker for intranet and government applications.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Additional Risks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CDNs can fail too. It's much less likely than your own servers failing, but it still happens occasionaly. </a:t>
            </a:r>
            <a:r>
              <a:rPr lang="en-US" sz="1600" b="1">
                <a:cs typeface="Arial" panose="020B0604020202020204" pitchFamily="34" charset="0"/>
              </a:rPr>
              <a:t>(</a:t>
            </a:r>
            <a:r>
              <a:rPr lang="en-US" sz="1600" b="1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 DNS goes down, taking a large piece of the internet with it.</a:t>
            </a:r>
            <a:r>
              <a:rPr lang="en-US" sz="1600" b="1">
                <a:cs typeface="Arial" panose="020B0604020202020204" pitchFamily="34" charset="0"/>
              </a:rPr>
              <a:t>)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The speed and availability of CDN servers can be affected by all users of the CDN, so increased traffic to other websites may slow down pages on your website.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Sometimes the download speed from the CDN server can be slower than from your own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the DOM elements that you want to interact with.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https://api.jquery.com/category/selectors/</a:t>
            </a:r>
            <a:r>
              <a:rPr lang="en-US" sz="1800" dirty="0">
                <a:cs typeface="Arial" panose="020B0604020202020204" pitchFamily="34" charset="0"/>
              </a:rPr>
              <a:t> for the (currently) 60+ different jQuery selectors.  Some of the major selectors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3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jquery("parent &gt; 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direct child elements specified by "child" of elements specified by "parent".  The child combinator (E &gt; F) can be thought of as a more specific form of the descendant combinator (E F) in that it selects only first-level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jquery(".class")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with the given class.  For class selectors, jQuery uses the native JavaScript getElementsByClassName() function if the browser supports it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https://api.jquery.com/class-selector/</a:t>
            </a:r>
          </a:p>
        </p:txBody>
      </p:sp>
    </p:spTree>
    <p:extLst>
      <p:ext uri="{BB962C8B-B14F-4D97-AF65-F5344CB8AC3E}">
        <p14:creationId xmlns:p14="http://schemas.microsoft.com/office/powerpoint/2010/main" val="40944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https://api.jquery.com/descendant-selector/</a:t>
            </a:r>
          </a:p>
        </p:txBody>
      </p:sp>
    </p:spTree>
    <p:extLst>
      <p:ext uri="{BB962C8B-B14F-4D97-AF65-F5344CB8AC3E}">
        <p14:creationId xmlns:p14="http://schemas.microsoft.com/office/powerpoint/2010/main" val="253059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jquery("ancestor descendant")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https://api.jquery.com/element-selector/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511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itchFamily="34" charset="0"/>
              </a:rPr>
              <a:t>jQuery CDN vs. Download</a:t>
            </a:r>
          </a:p>
          <a:p>
            <a:r>
              <a:rPr lang="en-US" sz="1800" dirty="0">
                <a:cs typeface="Arial" pitchFamily="34" charset="0"/>
              </a:rPr>
              <a:t>Understand Basic jQuery Selectors</a:t>
            </a:r>
          </a:p>
          <a:p>
            <a:r>
              <a:rPr lang="en-US" sz="1800" dirty="0">
                <a:cs typeface="Arial" pitchFamily="34" charset="0"/>
              </a:rPr>
              <a:t>Using Event Handling in jQuery</a:t>
            </a:r>
          </a:p>
          <a:p>
            <a:r>
              <a:rPr lang="en-US" sz="1800" dirty="0">
                <a:cs typeface="Arial" pitchFamily="34" charset="0"/>
              </a:rPr>
              <a:t>Add vs. Remove vs. Toggle Classes</a:t>
            </a:r>
          </a:p>
          <a:p>
            <a:r>
              <a:rPr lang="en-US" sz="1800" dirty="0">
                <a:cs typeface="Arial" pitchFamily="34" charset="0"/>
              </a:rPr>
              <a:t>Using jQuery for Form Validation</a:t>
            </a:r>
          </a:p>
          <a:p>
            <a:r>
              <a:rPr lang="en-US" sz="1800" dirty="0">
                <a:cs typeface="Arial" pitchFamily="34" charset="0"/>
              </a:rPr>
              <a:t>Using jQuery for CRUD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:first-child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jquery(":first-child")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https://api.jquery.com/first-child-selector/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3559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jquery("#id")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 single element with the given id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https://api.jquery.com/id-selector/</a:t>
            </a:r>
          </a:p>
        </p:txBody>
      </p:sp>
    </p:spTree>
    <p:extLst>
      <p:ext uri="{BB962C8B-B14F-4D97-AF65-F5344CB8AC3E}">
        <p14:creationId xmlns:p14="http://schemas.microsoft.com/office/powerpoint/2010/main" val="427554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:last-child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jquery(":first-child")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last child of their parent.  While .last() matches only a single element, :last-child can match more than one element for each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https://api.jquery.com/last-child-selector/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40218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:nth-child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jquery("nth-child" (n))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are the nth-child of their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https://api.jquery.com/nth-child-selector/</a:t>
            </a:r>
          </a:p>
        </p:txBody>
      </p:sp>
    </p:spTree>
    <p:extLst>
      <p:ext uri="{BB962C8B-B14F-4D97-AF65-F5344CB8AC3E}">
        <p14:creationId xmlns:p14="http://schemas.microsoft.com/office/powerpoint/2010/main" val="184741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Next Adjacent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+ next")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next elements matching "next" that are immediately preceded by a sibling "prev".  The elements on either side of the combinator must share the same parent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https://api.jquery.com/next-adjacent-selector/</a:t>
            </a:r>
          </a:p>
        </p:txBody>
      </p:sp>
    </p:spTree>
    <p:extLst>
      <p:ext uri="{BB962C8B-B14F-4D97-AF65-F5344CB8AC3E}">
        <p14:creationId xmlns:p14="http://schemas.microsoft.com/office/powerpoint/2010/main" val="3713243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Next Siblings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jquery("prev ~ siblings")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sibling elements that follow after the "prev" element, have the same parent, and match the filtering "siblings"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https://api.jquery.com/next-siblings-selector/</a:t>
            </a:r>
          </a:p>
        </p:txBody>
      </p:sp>
    </p:spTree>
    <p:extLst>
      <p:ext uri="{BB962C8B-B14F-4D97-AF65-F5344CB8AC3E}">
        <p14:creationId xmlns:p14="http://schemas.microsoft.com/office/powerpoint/2010/main" val="296276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Parent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jquery(":parent")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Selects all elements that have at least one child node (either an element or text).  The inverse of the :empty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4600" y="5388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https://api.jquery.com/parent-selector/</a:t>
            </a:r>
          </a:p>
        </p:txBody>
      </p:sp>
    </p:spTree>
    <p:extLst>
      <p:ext uri="{BB962C8B-B14F-4D97-AF65-F5344CB8AC3E}">
        <p14:creationId xmlns:p14="http://schemas.microsoft.com/office/powerpoint/2010/main" val="393877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jQuery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See URL: </a:t>
            </a:r>
            <a:r>
              <a:rPr lang="en-US" sz="1800" dirty="0">
                <a:hlinkClick r:id="rId2"/>
              </a:rPr>
              <a:t>https://learn.jquery.com/events/handling-events/</a:t>
            </a:r>
            <a:r>
              <a:rPr lang="en-US" sz="1800" dirty="0"/>
              <a:t> for info on </a:t>
            </a:r>
            <a:r>
              <a:rPr lang="en-US" sz="1800" dirty="0">
                <a:cs typeface="Arial" panose="020B0604020202020204" pitchFamily="34" charset="0"/>
              </a:rPr>
              <a:t>jQuery event handlers.  Some of the major event handlers are discussed 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 handler to an event for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https://api.jquery.com/bind/</a:t>
            </a:r>
          </a:p>
        </p:txBody>
      </p:sp>
    </p:spTree>
    <p:extLst>
      <p:ext uri="{BB962C8B-B14F-4D97-AF65-F5344CB8AC3E}">
        <p14:creationId xmlns:p14="http://schemas.microsoft.com/office/powerpoint/2010/main" val="280979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.change()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https://api.jquery.com/change/</a:t>
            </a:r>
          </a:p>
        </p:txBody>
      </p:sp>
    </p:spTree>
    <p:extLst>
      <p:ext uri="{BB962C8B-B14F-4D97-AF65-F5344CB8AC3E}">
        <p14:creationId xmlns:p14="http://schemas.microsoft.com/office/powerpoint/2010/main" val="4334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Installing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Downloading jQuery or hosting it on a CDN.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.change()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https://api.jquery.com/change/</a:t>
            </a:r>
          </a:p>
        </p:txBody>
      </p:sp>
    </p:spTree>
    <p:extLst>
      <p:ext uri="{BB962C8B-B14F-4D97-AF65-F5344CB8AC3E}">
        <p14:creationId xmlns:p14="http://schemas.microsoft.com/office/powerpoint/2010/main" val="3120446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"click"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https://api.jquery.com/clixk/</a:t>
            </a:r>
          </a:p>
        </p:txBody>
      </p:sp>
    </p:spTree>
    <p:extLst>
      <p:ext uri="{BB962C8B-B14F-4D97-AF65-F5344CB8AC3E}">
        <p14:creationId xmlns:p14="http://schemas.microsoft.com/office/powerpoint/2010/main" val="72075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Iterates over a jQuery object, executing a function for each matched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https://api.jquery.com/each/</a:t>
            </a:r>
          </a:p>
        </p:txBody>
      </p:sp>
    </p:spTree>
    <p:extLst>
      <p:ext uri="{BB962C8B-B14F-4D97-AF65-F5344CB8AC3E}">
        <p14:creationId xmlns:p14="http://schemas.microsoft.com/office/powerpoint/2010/main" val="180685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.error()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"error" JavaScript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https://api.jquery.com/error/</a:t>
            </a:r>
          </a:p>
        </p:txBody>
      </p:sp>
    </p:spTree>
    <p:extLst>
      <p:ext uri="{BB962C8B-B14F-4D97-AF65-F5344CB8AC3E}">
        <p14:creationId xmlns:p14="http://schemas.microsoft.com/office/powerpoint/2010/main" val="272314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.event.preventDefault()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If this method is called, the default action of the event will not be triggered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https://api.jquery.com/event.preventDefault</a:t>
            </a:r>
          </a:p>
        </p:txBody>
      </p:sp>
    </p:spTree>
    <p:extLst>
      <p:ext uri="{BB962C8B-B14F-4D97-AF65-F5344CB8AC3E}">
        <p14:creationId xmlns:p14="http://schemas.microsoft.com/office/powerpoint/2010/main" val="943767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.event.stopPropagation()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Prevents the event from bubbling up the DOM tree, preventing any parent handlers from being notified of the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https://api.jquery.com/event.stopPropagation</a:t>
            </a:r>
          </a:p>
        </p:txBody>
      </p:sp>
    </p:spTree>
    <p:extLst>
      <p:ext uri="{BB962C8B-B14F-4D97-AF65-F5344CB8AC3E}">
        <p14:creationId xmlns:p14="http://schemas.microsoft.com/office/powerpoint/2010/main" val="333974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Attaches an event handler function for one or more events to the selected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4291962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.on(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/>
              <a:t>reset</a:t>
            </a:r>
            <a:r>
              <a:rPr lang="en-US" u="sng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u="sn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with on, the reset event here is often used to remove any error messages that arise when a form is in the validation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https://api.jquery.com/on</a:t>
            </a:r>
          </a:p>
        </p:txBody>
      </p:sp>
    </p:spTree>
    <p:extLst>
      <p:ext uri="{BB962C8B-B14F-4D97-AF65-F5344CB8AC3E}">
        <p14:creationId xmlns:p14="http://schemas.microsoft.com/office/powerpoint/2010/main" val="120653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.submit()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Description: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Binds an event handler to the "submit" JavaScript event, or triggers that event on an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79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https://api.jquery.com/submit</a:t>
            </a:r>
          </a:p>
        </p:txBody>
      </p:sp>
    </p:spTree>
    <p:extLst>
      <p:ext uri="{BB962C8B-B14F-4D97-AF65-F5344CB8AC3E}">
        <p14:creationId xmlns:p14="http://schemas.microsoft.com/office/powerpoint/2010/main" val="429906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jQuery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jQuery provides several methods, such as addClass(), removeClass(), and toggleClass() to manipulate the CSS classes assigned to HTML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These methods are often (but not exclusively) used with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animation</a:t>
            </a:r>
            <a:r>
              <a:rPr lang="en-US" sz="1800" dirty="0">
                <a:cs typeface="Arial" panose="020B0604020202020204" pitchFamily="34" charset="0"/>
                <a:hlinkClick r:id="rId3"/>
              </a:rPr>
              <a:t>()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09" y="5420825"/>
            <a:ext cx="1008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https://www.tutorialrepublic.com/jquery-tutorial/jquery-add-and-remove-css-classes.php</a:t>
            </a:r>
          </a:p>
        </p:txBody>
      </p:sp>
    </p:spTree>
    <p:extLst>
      <p:ext uri="{BB962C8B-B14F-4D97-AF65-F5344CB8AC3E}">
        <p14:creationId xmlns:p14="http://schemas.microsoft.com/office/powerpoint/2010/main" val="37634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496792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The </a:t>
            </a:r>
            <a:r>
              <a:rPr lang="en-US" sz="1800" b="1">
                <a:cs typeface="Arial" pitchFamily="34" charset="0"/>
              </a:rPr>
              <a:t>jQuery website (</a:t>
            </a:r>
            <a:r>
              <a:rPr lang="en-US" sz="1800" b="1">
                <a:hlinkClick r:id="rId3"/>
              </a:rPr>
              <a:t>https://jquery.com/</a:t>
            </a:r>
            <a:r>
              <a:rPr lang="en-US" sz="1800" b="1"/>
              <a:t>) provides comprehensive documentation of the entire jQuery library and many helpful articles to get you started.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A04D-4655-4B06-8C2F-874F79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26" y="584461"/>
            <a:ext cx="5736166" cy="54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addClass()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addClass() method adds  &gt;= 1 classes to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$("span.test").next().addClass("one");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20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removeClass()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jQuery removeClass() method removes &gt;= 1 classes from selected elements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$("span.test").next().removeClass("one");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2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toggleClass()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 jQuery toggleClass() adds or removes &gt;= 1 class from the selected elements.  If the selected element already has the class, it is removed. If an element does not have the class, it is added</a:t>
            </a:r>
          </a:p>
          <a:p>
            <a:pPr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$("span.test").next().toggleClass("one");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8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jQuery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form validation code, or s/he can use a plug-in such as the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jQuery Validation Plugin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jQuery And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CRUD is an acronym for Create, Read, Update, Delete.  It is often used with database-driven applications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programmer can write his/her own jQuery CRUD application code, or s/he can use a plug-in such as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EasyUI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0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Using jQuery with/without a CDN</a:t>
            </a:r>
          </a:p>
          <a:p>
            <a:r>
              <a:rPr lang="en-US" sz="1800" dirty="0">
                <a:cs typeface="Arial" pitchFamily="34" charset="0"/>
              </a:rPr>
              <a:t>Basic jQuery Selectors</a:t>
            </a:r>
          </a:p>
          <a:p>
            <a:r>
              <a:rPr lang="en-US" sz="1800" dirty="0">
                <a:cs typeface="Arial" pitchFamily="34" charset="0"/>
              </a:rPr>
              <a:t>Event Handling in jQuery</a:t>
            </a:r>
          </a:p>
          <a:p>
            <a:r>
              <a:rPr lang="en-US" sz="1800" dirty="0">
                <a:cs typeface="Arial" pitchFamily="34" charset="0"/>
              </a:rPr>
              <a:t>jQuery addClass, removeClass, and toggleClass() methods</a:t>
            </a:r>
          </a:p>
          <a:p>
            <a:r>
              <a:rPr lang="en-US" sz="1800" dirty="0">
                <a:cs typeface="Arial" pitchFamily="34" charset="0"/>
              </a:rPr>
              <a:t>jQuery and Form Validation</a:t>
            </a:r>
          </a:p>
          <a:p>
            <a:r>
              <a:rPr lang="en-US" sz="1800" dirty="0">
                <a:cs typeface="Arial" pitchFamily="34" charset="0"/>
              </a:rPr>
              <a:t>jQuery and CRUD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https://jquery.com/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4"/>
              </a:rPr>
              <a:t>https://developer.mozilla.org/en-US/docs/Glossary/jQuery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https://www.w3schools.com/jquery/</a:t>
            </a:r>
            <a:r>
              <a:rPr lang="en-US" sz="1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10507712" cy="1371600"/>
          </a:xfrm>
        </p:spPr>
        <p:txBody>
          <a:bodyPr>
            <a:normAutofit/>
          </a:bodyPr>
          <a:lstStyle/>
          <a:p>
            <a:r>
              <a:rPr lang="en-US" u="sng"/>
              <a:t>jQuery Learning Center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You can find several helpful tutorials in the jQuery Learning Center (</a:t>
            </a:r>
            <a:r>
              <a:rPr lang="en-US" sz="2000" b="1">
                <a:hlinkClick r:id="rId3"/>
              </a:rPr>
              <a:t>https://learn.jquery.com/</a:t>
            </a:r>
            <a:r>
              <a:rPr lang="en-US" sz="2000" b="1"/>
              <a:t>)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A9735-C02C-440B-AA12-39094AD2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9" y="2103121"/>
            <a:ext cx="5667273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5310636" cy="1371600"/>
          </a:xfrm>
        </p:spPr>
        <p:txBody>
          <a:bodyPr/>
          <a:lstStyle/>
          <a:p>
            <a:r>
              <a:rPr lang="en-US" u="sng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531063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You can download jQuery directly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linkClick r:id="rId2"/>
              </a:rPr>
              <a:t>the Download page.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 this in Chrome by </a:t>
            </a:r>
            <a:r>
              <a:rPr lang="en-US" sz="1800" b="1"/>
              <a:t>right-clicking</a:t>
            </a:r>
            <a:r>
              <a:rPr lang="en-US" sz="1800"/>
              <a:t> the link and selecting </a:t>
            </a:r>
            <a:r>
              <a:rPr lang="en-US" sz="1800" b="1"/>
              <a:t>Save link as…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CF7F1"/>
                </a:highlight>
              </a:rPr>
              <a:t>Make sure to dowload the compressed production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409E3-D6D4-4876-9833-E178D00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6" y="1465868"/>
            <a:ext cx="5701005" cy="474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1449-11DB-4621-8FE3-E3E945560AB4}"/>
              </a:ext>
            </a:extLst>
          </p:cNvPr>
          <p:cNvSpPr/>
          <p:nvPr/>
        </p:nvSpPr>
        <p:spPr>
          <a:xfrm>
            <a:off x="5825766" y="3834882"/>
            <a:ext cx="3178275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8040232" y="4645700"/>
            <a:ext cx="2605998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5A467B-B138-44DD-A7F8-D440BC8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9" y="554839"/>
            <a:ext cx="6319539" cy="3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Or you can use jQuery via a CDN.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Get the script tag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linkClick r:id="rId3"/>
              </a:rPr>
              <a:t>https://code.jquery.com/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Make sure to get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minified</a:t>
            </a:r>
            <a:r>
              <a:rPr lang="en-US" sz="1800" b="1">
                <a:highlight>
                  <a:srgbClr val="FCF7F1"/>
                </a:highlight>
              </a:rPr>
              <a:t>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Also make sure that the protocol is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https</a:t>
            </a:r>
            <a:r>
              <a:rPr lang="en-US" sz="1800" b="1">
                <a:highlight>
                  <a:srgbClr val="FCF7F1"/>
                </a:highligh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For security, be sure to include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integrity</a:t>
            </a:r>
            <a:r>
              <a:rPr lang="en-US" sz="1800" b="1">
                <a:highlight>
                  <a:srgbClr val="FCF7F1"/>
                </a:highlight>
              </a:rPr>
              <a:t> and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crossorigin</a:t>
            </a:r>
            <a:r>
              <a:rPr lang="en-US" sz="1800" b="1">
                <a:highlight>
                  <a:srgbClr val="FCF7F1"/>
                </a:highlight>
              </a:rPr>
              <a:t> properties as shown.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CC51-6F9F-4A29-AE88-007E0B12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988028"/>
            <a:ext cx="6319538" cy="18816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7847045" y="2693674"/>
            <a:ext cx="774441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download jQuery as an npm package, which we will discuss later in the course.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linkClick r:id="rId2"/>
              </a:rPr>
              <a:t>https://www.npmjs.com/package/jquery</a:t>
            </a:r>
            <a:endParaRPr lang="en-US" sz="1600" b="1">
              <a:highlight>
                <a:srgbClr val="FCF7F1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9F3F-A0A8-40DD-89B2-4CCBCBF9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47" y="642594"/>
            <a:ext cx="6640115" cy="4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Hosting front-end libraries with a CDN. Why or 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2118</Words>
  <Application>Microsoft Office PowerPoint</Application>
  <PresentationFormat>Widescreen</PresentationFormat>
  <Paragraphs>296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Century Gothic</vt:lpstr>
      <vt:lpstr>Consolas</vt:lpstr>
      <vt:lpstr>Garamond</vt:lpstr>
      <vt:lpstr>SavonVTI</vt:lpstr>
      <vt:lpstr>jQuery</vt:lpstr>
      <vt:lpstr>Objectives</vt:lpstr>
      <vt:lpstr>Installing jQuery</vt:lpstr>
      <vt:lpstr>jQuery Website</vt:lpstr>
      <vt:lpstr>jQuery Learning Center</vt:lpstr>
      <vt:lpstr>Downloading jQuery</vt:lpstr>
      <vt:lpstr>jQuery via CDN</vt:lpstr>
      <vt:lpstr>jQuery via npm</vt:lpstr>
      <vt:lpstr>CDNs</vt:lpstr>
      <vt:lpstr>What is a CDN?</vt:lpstr>
      <vt:lpstr>CDN Advantages</vt:lpstr>
      <vt:lpstr>CDN Advantages</vt:lpstr>
      <vt:lpstr>CDN Disadvantages</vt:lpstr>
      <vt:lpstr>Selectors</vt:lpstr>
      <vt:lpstr>jQuery Selectors</vt:lpstr>
      <vt:lpstr>Child Selector</vt:lpstr>
      <vt:lpstr>Class Selector</vt:lpstr>
      <vt:lpstr>Descendant Selector</vt:lpstr>
      <vt:lpstr>Element Selector</vt:lpstr>
      <vt:lpstr>:first-child Selector</vt:lpstr>
      <vt:lpstr>ID Selector</vt:lpstr>
      <vt:lpstr>:last-child Selector</vt:lpstr>
      <vt:lpstr>:nth-child Selector</vt:lpstr>
      <vt:lpstr>Next Adjacent Selector</vt:lpstr>
      <vt:lpstr>Next Siblings Selector</vt:lpstr>
      <vt:lpstr>Parent Selector</vt:lpstr>
      <vt:lpstr>jQuery Event Handling</vt:lpstr>
      <vt:lpstr>.bind()</vt:lpstr>
      <vt:lpstr>.change()</vt:lpstr>
      <vt:lpstr>.change()</vt:lpstr>
      <vt:lpstr>.click()</vt:lpstr>
      <vt:lpstr>.each()</vt:lpstr>
      <vt:lpstr>.error()</vt:lpstr>
      <vt:lpstr>.event.preventDefault()</vt:lpstr>
      <vt:lpstr>.event.stopPropagation()</vt:lpstr>
      <vt:lpstr>.on()</vt:lpstr>
      <vt:lpstr>.on("reset")</vt:lpstr>
      <vt:lpstr>.submit()</vt:lpstr>
      <vt:lpstr>jQuery Class Methods</vt:lpstr>
      <vt:lpstr>addClass()</vt:lpstr>
      <vt:lpstr>removeClass()</vt:lpstr>
      <vt:lpstr>toggleClass()</vt:lpstr>
      <vt:lpstr>jQuery Form Validation</vt:lpstr>
      <vt:lpstr>jQuery And CRUD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2020-08-07T22:26:49Z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