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1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6" r:id="rId22"/>
    <p:sldId id="411" r:id="rId23"/>
    <p:sldId id="412" r:id="rId24"/>
    <p:sldId id="434" r:id="rId25"/>
    <p:sldId id="414" r:id="rId26"/>
    <p:sldId id="447" r:id="rId27"/>
    <p:sldId id="415" r:id="rId28"/>
    <p:sldId id="413" r:id="rId29"/>
    <p:sldId id="444" r:id="rId30"/>
    <p:sldId id="445" r:id="rId31"/>
    <p:sldId id="416" r:id="rId32"/>
    <p:sldId id="417" r:id="rId33"/>
    <p:sldId id="418" r:id="rId34"/>
    <p:sldId id="438" r:id="rId35"/>
    <p:sldId id="419" r:id="rId36"/>
    <p:sldId id="422" r:id="rId37"/>
    <p:sldId id="423" r:id="rId38"/>
    <p:sldId id="439" r:id="rId39"/>
    <p:sldId id="442" r:id="rId40"/>
    <p:sldId id="441" r:id="rId41"/>
    <p:sldId id="424" r:id="rId42"/>
    <p:sldId id="425" r:id="rId43"/>
    <p:sldId id="426" r:id="rId44"/>
    <p:sldId id="427" r:id="rId45"/>
    <p:sldId id="428" r:id="rId46"/>
    <p:sldId id="429" r:id="rId47"/>
    <p:sldId id="440" r:id="rId48"/>
    <p:sldId id="280" r:id="rId49"/>
    <p:sldId id="27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samiq.com/learn/resources/ui-control-guidelines/" TargetMode="External"/><Relationship Id="rId5" Type="http://schemas.openxmlformats.org/officeDocument/2006/relationships/hyperlink" Target="https://developer.mozilla.org/en-US/docs/Web/HTML/Element/form" TargetMode="External"/><Relationship Id="rId4" Type="http://schemas.openxmlformats.org/officeDocument/2006/relationships/hyperlink" Target="https://www.tutorialspoint.com/html/html_forms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</a:t>
            </a:r>
            <a:r>
              <a:rPr lang="en-US" sz="1800" b="1" u="sng">
                <a:cs typeface="Arial" panose="020B0604020202020204" pitchFamily="34" charset="0"/>
              </a:rPr>
              <a:t>	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size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Default width </a:t>
            </a:r>
            <a:r>
              <a:rPr lang="en-US" sz="1800" dirty="0">
                <a:cs typeface="Arial" panose="020B0604020202020204" pitchFamily="34" charset="0"/>
              </a:rPr>
              <a:t>of </a:t>
            </a:r>
            <a:r>
              <a:rPr lang="en-US" sz="18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minlength</a:t>
            </a:r>
            <a:r>
              <a:rPr lang="en-US" sz="1800">
                <a:cs typeface="Arial" panose="020B0604020202020204" pitchFamily="34" charset="0"/>
              </a:rPr>
              <a:t>	Min number of user input characters.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maxlength</a:t>
            </a:r>
            <a:r>
              <a:rPr lang="en-US" sz="1800">
                <a:cs typeface="Arial" panose="020B0604020202020204" pitchFamily="34" charset="0"/>
              </a:rPr>
              <a:t>	Max </a:t>
            </a:r>
            <a:r>
              <a:rPr lang="en-US" sz="1800" dirty="0">
                <a:cs typeface="Arial" panose="020B0604020202020204" pitchFamily="34" charset="0"/>
              </a:rPr>
              <a:t>number </a:t>
            </a:r>
            <a:r>
              <a:rPr lang="en-US" sz="18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pattern</a:t>
            </a:r>
            <a:r>
              <a:rPr lang="en-US" sz="18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</a:t>
            </a:r>
            <a:r>
              <a:rPr lang="en-US" sz="18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max</a:t>
            </a:r>
            <a:r>
              <a:rPr lang="en-US" sz="18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step</a:t>
            </a:r>
            <a:r>
              <a:rPr lang="en-US" sz="18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required</a:t>
            </a:r>
            <a:r>
              <a:rPr lang="en-US" sz="1800">
                <a:cs typeface="Arial" panose="020B0604020202020204" pitchFamily="34" charset="0"/>
              </a:rPr>
              <a:t>	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readonly</a:t>
            </a:r>
            <a:r>
              <a:rPr lang="en-US" sz="1800">
                <a:cs typeface="Arial" panose="020B0604020202020204" pitchFamily="34" charset="0"/>
              </a:rPr>
              <a:t>	The value is not editable (not greyed out,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disabled</a:t>
            </a:r>
            <a:r>
              <a:rPr lang="en-US" sz="1800">
                <a:cs typeface="Arial" panose="020B0604020202020204" pitchFamily="34" charset="0"/>
              </a:rPr>
              <a:t>	The form control is disabled (greyed out, removed from tab order)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cs typeface="Arial" panose="020B0604020202020204" pitchFamily="34" charset="0"/>
              </a:rPr>
              <a:t>The HTML </a:t>
            </a:r>
            <a:r>
              <a:rPr lang="en-US" sz="16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 sz="1600">
                <a:cs typeface="Arial" panose="020B0604020202020204" pitchFamily="34" charset="0"/>
              </a:rPr>
              <a:t> element is used to display the results of a calculation 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53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9017"/>
            <a:ext cx="10058400" cy="4454553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</a:t>
            </a:r>
            <a:r>
              <a:rPr lang="en-US" sz="1800" dirty="0">
                <a:cs typeface="Arial" panose="020B0604020202020204" pitchFamily="34" charset="0"/>
              </a:rPr>
              <a:t>as a </a:t>
            </a:r>
            <a:r>
              <a:rPr lang="en-US" sz="1800" i="1" dirty="0">
                <a:cs typeface="Arial" panose="020B0604020202020204" pitchFamily="34" charset="0"/>
              </a:rPr>
              <a:t>heading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This control is </a:t>
            </a:r>
            <a:r>
              <a:rPr lang="en-US" sz="1800" b="1">
                <a:cs typeface="Arial" panose="020B0604020202020204" pitchFamily="34" charset="0"/>
              </a:rPr>
              <a:t>required for accessibility.</a:t>
            </a:r>
            <a:r>
              <a:rPr lang="en-US" sz="18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800">
                <a:cs typeface="Arial" panose="020B0604020202020204" pitchFamily="34" charset="0"/>
              </a:rPr>
              <a:t> attribute is required, unless the control is nested inside the label.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Clicking on a label, triggers a click event on the control.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label for="fname"&gt;First Name&lt;/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4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4612"/>
            <a:ext cx="10058400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email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tel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url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search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datetime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datetime-local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input, such 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1066800" y="5673412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https://developer.mozilla.org/en-US/docs/Web/HTML/Element/textarea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Give a brief 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1066800" y="560415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https://developer.mozilla.org/en-US/docs/Web/HTML/Element/input/radio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1066800" y="561078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https://developer.mozilla.org/en-US/docs/Web/HTML/Element/input/checkbox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https://developer.mozilla.org/en-US/docs/Web/HTML/Element/input/file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</a:t>
            </a:r>
            <a:r>
              <a:rPr lang="en-US" sz="1800" dirty="0">
                <a:cs typeface="Arial" panose="020B0604020202020204" pitchFamily="34" charset="0"/>
              </a:rPr>
              <a:t>e.g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https://developer.mozilla.org/en-US/docs/Web/HTML/Element/input/hidden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1066800" y="5708749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Select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Other Form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HTML5 Datalist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&lt;datalist&gt; tag specifies a list of pre-defined options for an &lt;input&gt; element and provides an "autocomplete" feature 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&lt;datalist id="browsers"&gt;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value="Firefox"&gt;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value="Chrome"&gt;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HTML5 Progress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progress element specifies the completion progress of a task. It is displayed as a progress bar and can be manipulated by JavaScript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&lt;progress value="80" max="100"/&gt;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0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HTML5 Meter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meter element specifies a scalar measurement within a known range (a.k.a. a gauge)</a:t>
            </a: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&lt;meter value="7" min="0" max="10"&gt;7 of 10&lt;/meter&gt;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Part 1: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&lt;style&gt;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body {font-family: Arial, Helvetica, sans-serif;}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* {box-sizing: border-box;}</a:t>
            </a:r>
          </a:p>
          <a:p>
            <a:pPr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input[type=text], select, textarea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width: 100%;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padding: 12px;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border: 1px solid #ccc;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border-radius: 4px;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box-sizing: border-box;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margin-top: 6px;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margin-bottom: 16px;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resize: vertical;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69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Part 2: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input[type=submit]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background-color: #4CAF50;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color: white;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padding: 12px 20px;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border: none;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border-radius: 4px;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cursor: pointer;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input[type=submit]:hover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background-color: #45a049;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HTML Forms are required when you want to collect data from the site visitor.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 example, during user registration you might like to collect information such as name, email address, credit card,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Part 3: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.container {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  border-radius: 5px;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  background-color: #f2f2f2;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  padding: 20px;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	}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89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Body Code Part 1: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&lt;h3&gt;Contact Form&lt;/h3&gt;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&lt;div class="container"&gt;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&lt;form action="/action_page.php"&gt;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&lt;label for="fname"&gt;First Name&lt;/label&gt;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&lt;input type="text" id="fname" name="firstname" placeholder="Your name.."&gt;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&lt;label for="lname"&gt;Last Name&lt;/label&gt;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&lt;input type="text" id="lname" name="lastname" placeholder="Your last name.."&gt;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&lt;label for="country"&gt;Country&lt;/label&gt;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3400"/>
            <a:ext cx="10058400" cy="2849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Body Code Part 2: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&lt;select id="country" name="country"&gt;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&lt;option value="australia"&gt;Australia&lt;/option&gt;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&lt;option value="canada"&gt;Canada&lt;/option&gt;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&lt;option value="usa"&gt;USA&lt;/option&gt;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&lt;/select&gt;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&lt;label for="subject"&gt;Subject&lt;/label&gt;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&lt;textarea id="subject" name="subject" placeholder="Write something.." style="height:200px"&gt;&lt;/textarea&gt;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&lt;input type="submit" value="Submit"&gt;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&lt;/form&gt;</a:t>
            </a:r>
          </a:p>
          <a:p>
            <a:pPr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95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810900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59" y="1866582"/>
            <a:ext cx="5619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Give a brief 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https://html.com/forms/</a:t>
            </a:r>
            <a:endParaRPr lang="en-US" sz="1800"/>
          </a:p>
          <a:p>
            <a:r>
              <a:rPr lang="en-US" sz="1800">
                <a:hlinkClick r:id="rId4"/>
              </a:rPr>
              <a:t>https://www.tutorialspoint.com/html/html_forms.htm</a:t>
            </a:r>
            <a:endParaRPr lang="en-US" sz="1800">
              <a:hlinkClick r:id="rId5"/>
            </a:endParaRPr>
          </a:p>
          <a:p>
            <a:r>
              <a:rPr lang="en-US" sz="1800">
                <a:hlinkClick r:id="rId6"/>
              </a:rPr>
              <a:t>https://balsamiq.com/learn/resources/ui-control-guidelines/</a:t>
            </a:r>
            <a:endParaRPr lang="en-US" sz="1800"/>
          </a:p>
          <a:p>
            <a:r>
              <a:rPr lang="en-US" sz="1800">
                <a:hlinkClick r:id="rId5"/>
              </a:rPr>
              <a:t>https://developer.mozilla.org/en-US/docs/Web/HTML/Element/form</a:t>
            </a:r>
            <a:endParaRPr lang="en-US" sz="1800"/>
          </a:p>
          <a:p>
            <a:r>
              <a:rPr lang="en-US" sz="1800">
                <a:hlinkClick r:id="rId7"/>
              </a:rPr>
              <a:t>https://developer.mozilla.org/en-US/docs/Web/HTML/Element/input</a:t>
            </a:r>
            <a:endParaRPr lang="en-US" sz="1800"/>
          </a:p>
          <a:p>
            <a:r>
              <a:rPr lang="en-US" sz="1800">
                <a:hlinkClick r:id="rId8"/>
              </a:rPr>
              <a:t>https://developer.mozilla.org/en-US/docs/Web/HTML/Element/label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form will then normally post 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	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 dirty="0">
                <a:cs typeface="Arial" panose="020B0604020202020204" pitchFamily="34" charset="0"/>
              </a:rPr>
              <a:t>		Used 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NOTE: These are optional, </a:t>
            </a:r>
            <a:r>
              <a:rPr lang="en-US" sz="1800">
                <a:cs typeface="Arial" panose="020B0604020202020204" pitchFamily="34" charset="0"/>
              </a:rPr>
              <a:t>though </a:t>
            </a:r>
            <a:r>
              <a:rPr lang="en-US" sz="1800" b="1">
                <a:cs typeface="Arial" panose="020B0604020202020204" pitchFamily="34" charset="0"/>
              </a:rPr>
              <a:t>action </a:t>
            </a:r>
            <a:r>
              <a:rPr lang="en-US" sz="1800" b="1" dirty="0">
                <a:cs typeface="Arial" panose="020B0604020202020204" pitchFamily="34" charset="0"/>
              </a:rPr>
              <a:t>and </a:t>
            </a:r>
            <a:r>
              <a:rPr lang="en-US" sz="1800" b="1"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should always be specified.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2715</Words>
  <Application>Microsoft Office PowerPoint</Application>
  <PresentationFormat>Widescreen</PresentationFormat>
  <Paragraphs>375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Select Multiple</vt:lpstr>
      <vt:lpstr>Buttons</vt:lpstr>
      <vt:lpstr>Clickable Button Control</vt:lpstr>
      <vt:lpstr>Submit Button Control</vt:lpstr>
      <vt:lpstr>Reset Button Control</vt:lpstr>
      <vt:lpstr>Other Form Controls</vt:lpstr>
      <vt:lpstr>HTML5 Datalist Control</vt:lpstr>
      <vt:lpstr>HTML5 Progress Control</vt:lpstr>
      <vt:lpstr>HTML5 Meter Control</vt:lpstr>
      <vt:lpstr>&lt;fieldset&gt;</vt:lpstr>
      <vt:lpstr>Autocomplete</vt:lpstr>
      <vt:lpstr>Example Forms</vt:lpstr>
      <vt:lpstr>HTML Form Example</vt:lpstr>
      <vt:lpstr>HTML Form Example</vt:lpstr>
      <vt:lpstr>HTML Form Example</vt:lpstr>
      <vt:lpstr>HTML Form Example</vt:lpstr>
      <vt:lpstr>HTML Form Example</vt:lpstr>
      <vt:lpstr>HTML Form Example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2020-07-28T23:42:05Z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