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1"/>
  </p:notesMasterIdLst>
  <p:sldIdLst>
    <p:sldId id="257" r:id="rId5"/>
    <p:sldId id="263" r:id="rId6"/>
    <p:sldId id="308" r:id="rId7"/>
    <p:sldId id="265" r:id="rId8"/>
    <p:sldId id="287" r:id="rId9"/>
    <p:sldId id="288" r:id="rId10"/>
    <p:sldId id="309" r:id="rId11"/>
    <p:sldId id="266" r:id="rId12"/>
    <p:sldId id="268" r:id="rId13"/>
    <p:sldId id="290" r:id="rId14"/>
    <p:sldId id="289" r:id="rId15"/>
    <p:sldId id="291" r:id="rId16"/>
    <p:sldId id="313" r:id="rId17"/>
    <p:sldId id="315" r:id="rId18"/>
    <p:sldId id="314" r:id="rId19"/>
    <p:sldId id="310" r:id="rId20"/>
    <p:sldId id="269" r:id="rId21"/>
    <p:sldId id="316" r:id="rId22"/>
    <p:sldId id="447" r:id="rId23"/>
    <p:sldId id="448" r:id="rId24"/>
    <p:sldId id="449" r:id="rId25"/>
    <p:sldId id="450" r:id="rId26"/>
    <p:sldId id="451" r:id="rId27"/>
    <p:sldId id="454" r:id="rId28"/>
    <p:sldId id="455" r:id="rId29"/>
    <p:sldId id="456" r:id="rId30"/>
    <p:sldId id="457" r:id="rId31"/>
    <p:sldId id="312" r:id="rId32"/>
    <p:sldId id="311" r:id="rId33"/>
    <p:sldId id="317" r:id="rId34"/>
    <p:sldId id="270" r:id="rId35"/>
    <p:sldId id="323" r:id="rId36"/>
    <p:sldId id="318" r:id="rId37"/>
    <p:sldId id="293" r:id="rId38"/>
    <p:sldId id="324" r:id="rId39"/>
    <p:sldId id="321" r:id="rId40"/>
    <p:sldId id="325" r:id="rId41"/>
    <p:sldId id="319" r:id="rId42"/>
    <p:sldId id="322" r:id="rId43"/>
    <p:sldId id="327" r:id="rId44"/>
    <p:sldId id="328" r:id="rId45"/>
    <p:sldId id="329" r:id="rId46"/>
    <p:sldId id="300" r:id="rId47"/>
    <p:sldId id="330" r:id="rId48"/>
    <p:sldId id="331" r:id="rId49"/>
    <p:sldId id="332" r:id="rId50"/>
    <p:sldId id="440" r:id="rId51"/>
    <p:sldId id="442" r:id="rId52"/>
    <p:sldId id="453" r:id="rId53"/>
    <p:sldId id="444" r:id="rId54"/>
    <p:sldId id="443" r:id="rId55"/>
    <p:sldId id="445" r:id="rId56"/>
    <p:sldId id="446" r:id="rId57"/>
    <p:sldId id="441" r:id="rId58"/>
    <p:sldId id="333" r:id="rId59"/>
    <p:sldId id="27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color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https://developer.mozilla.org/en-US/docs/Web/CSS</a:t>
            </a:r>
            <a:r>
              <a:rPr lang="en-US">
                <a:solidFill>
                  <a:srgbClr val="00B0F0"/>
                </a:solidFill>
              </a:rPr>
              <a:t>/margin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https://getbootstrap.com/docs/4.0/utilities/spacing/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</a:rPr>
              <a:t>https://developer.mozilla.org/en-US/docs/Web/CSS/padding</a:t>
            </a:r>
          </a:p>
          <a:p>
            <a:r>
              <a:rPr lang="en-US">
                <a:hlinkClick r:id="rId3"/>
              </a:rPr>
              <a:t>https://getbootstrap.com/docs/4.0/utilities/spacing/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08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https://developer.mozilla.org/en-US/docs/Web/CSS/border</a:t>
            </a:r>
            <a:endParaRPr lang="en-US" sz="120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https://getbootstrap.com/docs/4.0/utilities/borders/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2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https://developer.mozilla.org/en-US/docs/Web/CSS/border-radius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https://getbootstrap.com/docs/4.0/utilities/borders/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https://developer.mozilla.org/en-US/docs/Web/CSS/background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https://getbootstrap.com/docs/4.0/utilities/colors/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spac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docs/4.0/utilities/spa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border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docs/4.0/utilities/bord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color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justify-cont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veloper.mozilla.org/en-US/docs/Web/CSS/align-content" TargetMode="External"/><Relationship Id="rId4" Type="http://schemas.openxmlformats.org/officeDocument/2006/relationships/hyperlink" Target="https://developer.mozilla.org/en-US/docs/Web/CSS/align-item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margin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.m-4 { margin: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.m-3 { margin: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.m-2 { margin: 0.5rem; }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665708"/>
            <a:ext cx="10141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/margin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252887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058400" cy="418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padding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.p-4 { padding: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.p-3 { padding: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.p-2 { padding: 0.5rem; 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665708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/padding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4" y="3556730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border-width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px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avoid half pixels.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.border-black { border: 1px solid black;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.border-red { border: 3px solid red; }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691141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7912"/>
            <a:ext cx="10058398" cy="3849624"/>
          </a:xfrm>
        </p:spPr>
        <p:txBody>
          <a:bodyPr>
            <a:noAutofit/>
          </a:bodyPr>
          <a:lstStyle/>
          <a:p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property rounds the corners of an element's outer border edge.</a:t>
            </a:r>
          </a:p>
          <a:p>
            <a:r>
              <a:rPr lang="en-US" sz="1600">
                <a:cs typeface="Arial" panose="020B0604020202020204" pitchFamily="34" charset="0"/>
              </a:rPr>
              <a:t>You can set a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even if you haven't set a border.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should generally be measured with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em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or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rem.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can be set to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50%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to give the element a fully rounded edge.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 { border-radius: 0.5rem;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.rounded-circle { border-radius: 50%; 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BDF51-ADD8-4B42-AE4C-45239144CB52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/border-radius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DA37-C076-4E7D-9D2B-2CB8618B5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12" y="2642447"/>
            <a:ext cx="2253175" cy="169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8288-56BF-4750-B4C4-9591286A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12" y="4457426"/>
            <a:ext cx="2253175" cy="16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background</a:t>
            </a:r>
            <a:r>
              <a:rPr lang="en-US" sz="1600"/>
              <a:t> shorthand property sets all background style properties at once.</a:t>
            </a:r>
          </a:p>
          <a:p>
            <a:pPr marL="0" indent="0">
              <a:buNone/>
            </a:pPr>
            <a:r>
              <a:rPr lang="en-US" sz="1600"/>
              <a:t>It sets the values of </a:t>
            </a:r>
            <a:r>
              <a:rPr lang="en-US" sz="1600" b="1">
                <a:latin typeface="Consolas" panose="020B0609020204030204" pitchFamily="49" charset="0"/>
              </a:rPr>
              <a:t>background-color, background-image, background-origin, background-position, background-size,</a:t>
            </a:r>
            <a:r>
              <a:rPr lang="en-US" sz="1600"/>
              <a:t> and </a:t>
            </a:r>
            <a:r>
              <a:rPr lang="en-US" sz="1600" b="1">
                <a:latin typeface="Consolas" panose="020B0609020204030204" pitchFamily="49" charset="0"/>
              </a:rPr>
              <a:t>background-repeat.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.bg-red { background: red;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.bg-star { background: no-repeat left url('/images/star.png');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.jumbotron { background: no-repeat center/cover black url('/images/jumbo.jpg'); 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0C3D-5196-41C7-ADF0-32FE6EADE273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>
                <a:hlinkClick r:id="rId3"/>
              </a:rPr>
              <a:t>https://developer.mozilla.org/en-US/docs/Web/CSS/background</a:t>
            </a:r>
            <a:endParaRPr lang="en-US" sz="1400"/>
          </a:p>
          <a:p>
            <a:r>
              <a:rPr lang="en-US" sz="1400">
                <a:hlinkClick r:id="rId4"/>
              </a:rPr>
              <a:t>https://getbootstrap.com/docs/4.0/utilities/colors/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29B7-6362-47C7-8B37-D9D6E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" y="1810503"/>
            <a:ext cx="11064298" cy="32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6188-2691-4FE2-8BD6-C684A829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9" y="1240759"/>
            <a:ext cx="11027641" cy="4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422ED-0F60-49B1-8C26-F0C84F1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0" name="Picture 2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CBFC3991-A41D-43F8-AF27-E37455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672107"/>
            <a:ext cx="7458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0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9BD-69DC-4B73-BCBD-0AE869D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column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If flex-direction is set to column the main axis runs in the block direction.">
            <a:extLst>
              <a:ext uri="{FF2B5EF4-FFF2-40B4-BE49-F238E27FC236}">
                <a16:creationId xmlns:a16="http://schemas.microsoft.com/office/drawing/2014/main" id="{9AED8429-ACEB-40D9-A293-0C2B63A5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2310968"/>
            <a:ext cx="10129838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8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97A33-DE6E-4258-A7F8-A44262A4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4" y="972821"/>
            <a:ext cx="11007652" cy="49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The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 area of a document laid out using flexbox is called a </a:t>
            </a:r>
            <a:r>
              <a:rPr lang="en-US" sz="1800" b="1"/>
              <a:t>flex container.</a:t>
            </a:r>
            <a:r>
              <a:rPr lang="en-US" sz="1800"/>
              <a:t> To create a flex container, we set the value of the area's container's </a:t>
            </a:r>
            <a:r>
              <a:rPr lang="en-US" sz="1800" b="1"/>
              <a:t>display</a:t>
            </a:r>
            <a:r>
              <a:rPr lang="en-US" sz="1800"/>
              <a:t> property to </a:t>
            </a:r>
            <a:r>
              <a:rPr lang="en-US" sz="1800" b="1"/>
              <a:t>flex.</a:t>
            </a:r>
            <a:r>
              <a:rPr lang="en-US" sz="1800"/>
              <a:t> As soon as we do this the direct children of that container become </a:t>
            </a:r>
            <a:r>
              <a:rPr lang="en-US" sz="1800" b="1"/>
              <a:t>flex items.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As with all properties in CSS, some initial values are defined, so when creating a flex container all of the contained flex items will behave in the following way.</a:t>
            </a:r>
          </a:p>
          <a:p>
            <a:r>
              <a:rPr lang="en-US" sz="1800"/>
              <a:t>Items display in a </a:t>
            </a:r>
            <a:r>
              <a:rPr lang="en-US" sz="1800" b="1"/>
              <a:t>row</a:t>
            </a:r>
            <a:r>
              <a:rPr lang="en-US" sz="1800"/>
              <a:t> (the </a:t>
            </a:r>
            <a:r>
              <a:rPr lang="en-US" sz="1800" b="1"/>
              <a:t>flex-direction</a:t>
            </a:r>
            <a:r>
              <a:rPr lang="en-US" sz="1800"/>
              <a:t> property's default is </a:t>
            </a:r>
            <a:r>
              <a:rPr lang="en-US" sz="1800" b="1"/>
              <a:t>row</a:t>
            </a:r>
            <a:r>
              <a:rPr lang="en-US" sz="1800"/>
              <a:t>).</a:t>
            </a:r>
          </a:p>
          <a:p>
            <a:r>
              <a:rPr lang="en-US" sz="1800"/>
              <a:t>The items are aligned to the </a:t>
            </a:r>
            <a:r>
              <a:rPr lang="en-US" sz="1800" b="1"/>
              <a:t>start edge of the main axis.</a:t>
            </a:r>
          </a:p>
          <a:p>
            <a:r>
              <a:rPr lang="en-US" sz="1800"/>
              <a:t>The items </a:t>
            </a:r>
            <a:r>
              <a:rPr lang="en-US" sz="1800" b="1"/>
              <a:t>do not stretch on the main dimension, but can shrink.</a:t>
            </a:r>
          </a:p>
          <a:p>
            <a:r>
              <a:rPr lang="en-US" sz="1800"/>
              <a:t>The items will </a:t>
            </a:r>
            <a:r>
              <a:rPr lang="en-US" sz="1800" b="1"/>
              <a:t>stretch to fill the size of the cross axis.</a:t>
            </a:r>
          </a:p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is set to </a:t>
            </a:r>
            <a:r>
              <a:rPr lang="en-US" sz="1800" b="1"/>
              <a:t>auto.</a:t>
            </a:r>
          </a:p>
          <a:p>
            <a:r>
              <a:rPr lang="en-US" sz="1800"/>
              <a:t>The </a:t>
            </a:r>
            <a:r>
              <a:rPr lang="en-US" sz="1800" b="1"/>
              <a:t>flex-wrap</a:t>
            </a:r>
            <a:r>
              <a:rPr lang="en-US" sz="1800"/>
              <a:t> property is set to </a:t>
            </a:r>
            <a:r>
              <a:rPr lang="en-US" sz="1800" b="1"/>
              <a:t>nowrap.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Multi-line flex containers with 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r>
              <a:rPr lang="en-US" sz="1800"/>
              <a:t>While flexbox is a one dimensional model, it is possible to cause our flex items to wrap onto multiple lines.</a:t>
            </a:r>
          </a:p>
          <a:p>
            <a:r>
              <a:rPr lang="en-US" sz="1800"/>
              <a:t>To cause wrapping behaviour add the property </a:t>
            </a:r>
            <a:r>
              <a:rPr lang="en-US" sz="1800" b="1"/>
              <a:t>flex-wrap</a:t>
            </a:r>
            <a:r>
              <a:rPr lang="en-US" sz="1800"/>
              <a:t> with a value of </a:t>
            </a:r>
            <a:r>
              <a:rPr lang="en-US" sz="1800" b="1"/>
              <a:t>wrap.</a:t>
            </a:r>
          </a:p>
          <a:p>
            <a:r>
              <a:rPr lang="en-US" sz="1800"/>
              <a:t>Now, should your items be too large to all display in one line, they will wrap onto another line.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41141-5235-472B-8021-84E1ACC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91231"/>
            <a:ext cx="5886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Available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70036"/>
            <a:ext cx="10058400" cy="2345370"/>
          </a:xfrm>
        </p:spPr>
        <p:txBody>
          <a:bodyPr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defines the normal size of an item in terms of the spaces that is available. (Defaults to </a:t>
            </a:r>
            <a:r>
              <a:rPr lang="en-US" sz="1800" b="1">
                <a:latin typeface="Consolas" panose="020B0609020204030204" pitchFamily="49" charset="0"/>
              </a:rPr>
              <a:t>auto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flex-grow</a:t>
            </a:r>
            <a:r>
              <a:rPr lang="en-US" sz="1800"/>
              <a:t> property sepecifies what proportion of the available space that an item will grow to occupy. (Defaults to </a:t>
            </a:r>
            <a:r>
              <a:rPr lang="en-US" sz="1800" b="1">
                <a:latin typeface="Consolas" panose="020B0609020204030204" pitchFamily="49" charset="0"/>
              </a:rPr>
              <a:t>0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flex-shrink</a:t>
            </a:r>
            <a:r>
              <a:rPr lang="en-US" sz="1800"/>
              <a:t> property specifies the proportion of space to give up when there is not enough space in the container. (Defaults to </a:t>
            </a:r>
            <a:r>
              <a:rPr lang="en-US" sz="1800" b="1">
                <a:latin typeface="Consolas" panose="020B0609020204030204" pitchFamily="49" charset="0"/>
              </a:rPr>
              <a:t>1</a:t>
            </a:r>
            <a:r>
              <a:rPr lang="en-US" sz="18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1030" name="Picture 6" descr="This flex container has available space after laying out the items.">
            <a:extLst>
              <a:ext uri="{FF2B5EF4-FFF2-40B4-BE49-F238E27FC236}">
                <a16:creationId xmlns:a16="http://schemas.microsoft.com/office/drawing/2014/main" id="{83546230-7739-4DB6-ACC2-0BE4CA49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7" y="1662546"/>
            <a:ext cx="5029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3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522521"/>
            <a:ext cx="10058400" cy="1371600"/>
          </a:xfrm>
        </p:spPr>
        <p:txBody>
          <a:bodyPr/>
          <a:lstStyle/>
          <a:p>
            <a:r>
              <a:rPr lang="en-US" u="sng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754909"/>
            <a:ext cx="7056581" cy="4197835"/>
          </a:xfrm>
        </p:spPr>
        <p:txBody>
          <a:bodyPr>
            <a:noAutofit/>
          </a:bodyPr>
          <a:lstStyle/>
          <a:p>
            <a:r>
              <a:rPr lang="en-US" sz="1600"/>
              <a:t>Align flex items on the </a:t>
            </a:r>
            <a:r>
              <a:rPr lang="en-US" sz="1600" b="1"/>
              <a:t>main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flex-start</a:t>
            </a:r>
          </a:p>
          <a:p>
            <a:r>
              <a:rPr lang="en-US" sz="1600"/>
              <a:t>Align flex items on the </a:t>
            </a:r>
            <a:r>
              <a:rPr lang="en-US" sz="1600" b="1"/>
              <a:t>cross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align-items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baseline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  <a:p>
            <a:r>
              <a:rPr lang="en-US" sz="1600"/>
              <a:t>Align </a:t>
            </a:r>
            <a:r>
              <a:rPr lang="en-US" sz="1600" b="1"/>
              <a:t>wrapped lines</a:t>
            </a:r>
            <a:r>
              <a:rPr lang="en-US" sz="1600"/>
              <a:t> within their container using the </a:t>
            </a:r>
            <a:r>
              <a:rPr lang="en-US" sz="1600" b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75B6C-F878-4843-B863-A103D829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697" y="642594"/>
            <a:ext cx="3714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6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Center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The Flexbox alignment properties allow us to center </a:t>
            </a:r>
            <a:r>
              <a:rPr lang="en-US" sz="1600" b="1"/>
              <a:t>anything</a:t>
            </a:r>
            <a:r>
              <a:rPr lang="en-US" sz="1600"/>
              <a:t> both vertically and horizontally.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&lt;div style="display: flex; min-height: 600px;"&gt;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&lt;div style="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justify-content: center; align-items: center;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Centered Content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Applies 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These 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Google Fonts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For fonts beyond the generic font families of sans-serif, serif, and monospace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use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 [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https://fonts.google.com/]</a:t>
            </a:r>
            <a:endParaRPr lang="en-US" sz="18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AAC7-1E33-438E-86A6-DC4C78B4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9" y="2822125"/>
            <a:ext cx="7269019" cy="321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C1305-0521-4A27-B6DD-29012B70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38" y="2685206"/>
            <a:ext cx="2327148" cy="34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cs typeface="Arial" pitchFamily="34" charset="0"/>
              </a:rPr>
              <a:t>Embedded stylesheets are generally placed in the </a:t>
            </a:r>
            <a:r>
              <a:rPr lang="en-US" sz="23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3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u="sng" dirty="0">
                <a:cs typeface="Arial" pitchFamily="34" charset="0"/>
              </a:rPr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CSS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Selectors, Grouping Selectors, and Combinators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box-sizing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Concepts of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Tricks: A Complete Guide to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color value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font attribute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Color Wheel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External stylesheets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&lt;link rel="stylesheet" href="/css/main.css"&gt;</a:t>
            </a: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css/main.css: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4376</Words>
  <Application>Microsoft Office PowerPoint</Application>
  <PresentationFormat>Widescreen</PresentationFormat>
  <Paragraphs>533</Paragraphs>
  <Slides>56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PowerPoint Presentation</vt:lpstr>
      <vt:lpstr>flex-direction: row</vt:lpstr>
      <vt:lpstr>flex-direction: column</vt:lpstr>
      <vt:lpstr>PowerPoint Presentation</vt:lpstr>
      <vt:lpstr>The flex container</vt:lpstr>
      <vt:lpstr>Multi-line flex containers with flex-wrap</vt:lpstr>
      <vt:lpstr>Available Space</vt:lpstr>
      <vt:lpstr>Alignment</vt:lpstr>
      <vt:lpstr>Center Anything</vt:lpstr>
      <vt:lpstr>A Complete Guide to Flexbox</vt:lpstr>
      <vt:lpstr>CSS Selectors</vt:lpstr>
      <vt:lpstr>PowerPoint Presentation</vt:lpstr>
      <vt:lpstr>Type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Google Fonts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2020-07-31T19:43:29Z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