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3"/>
  </p:notesMasterIdLst>
  <p:sldIdLst>
    <p:sldId id="257" r:id="rId5"/>
    <p:sldId id="263" r:id="rId6"/>
    <p:sldId id="431" r:id="rId7"/>
    <p:sldId id="265" r:id="rId8"/>
    <p:sldId id="430" r:id="rId9"/>
    <p:sldId id="404" r:id="rId10"/>
    <p:sldId id="432" r:id="rId11"/>
    <p:sldId id="405" r:id="rId12"/>
    <p:sldId id="406" r:id="rId13"/>
    <p:sldId id="436" r:id="rId14"/>
    <p:sldId id="433" r:id="rId15"/>
    <p:sldId id="407" r:id="rId16"/>
    <p:sldId id="443" r:id="rId17"/>
    <p:sldId id="437" r:id="rId18"/>
    <p:sldId id="408" r:id="rId19"/>
    <p:sldId id="435" r:id="rId20"/>
    <p:sldId id="410" r:id="rId21"/>
    <p:sldId id="448" r:id="rId22"/>
    <p:sldId id="446" r:id="rId23"/>
    <p:sldId id="411" r:id="rId24"/>
    <p:sldId id="412" r:id="rId25"/>
    <p:sldId id="434" r:id="rId26"/>
    <p:sldId id="414" r:id="rId27"/>
    <p:sldId id="447" r:id="rId28"/>
    <p:sldId id="415" r:id="rId29"/>
    <p:sldId id="413" r:id="rId30"/>
    <p:sldId id="444" r:id="rId31"/>
    <p:sldId id="445" r:id="rId32"/>
    <p:sldId id="416" r:id="rId33"/>
    <p:sldId id="417" r:id="rId34"/>
    <p:sldId id="418" r:id="rId35"/>
    <p:sldId id="439" r:id="rId36"/>
    <p:sldId id="450" r:id="rId37"/>
    <p:sldId id="442" r:id="rId38"/>
    <p:sldId id="453" r:id="rId39"/>
    <p:sldId id="419" r:id="rId40"/>
    <p:sldId id="449" r:id="rId41"/>
    <p:sldId id="452" r:id="rId42"/>
    <p:sldId id="451" r:id="rId43"/>
    <p:sldId id="454" r:id="rId44"/>
    <p:sldId id="455" r:id="rId45"/>
    <p:sldId id="456" r:id="rId46"/>
    <p:sldId id="457" r:id="rId47"/>
    <p:sldId id="441" r:id="rId48"/>
    <p:sldId id="429" r:id="rId49"/>
    <p:sldId id="440" r:id="rId50"/>
    <p:sldId id="280" r:id="rId51"/>
    <p:sldId id="27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9" autoAdjust="0"/>
    <p:restoredTop sz="93420" autoAdjust="0"/>
  </p:normalViewPr>
  <p:slideViewPr>
    <p:cSldViewPr snapToGrid="0">
      <p:cViewPr varScale="1">
        <p:scale>
          <a:sx n="106" d="100"/>
          <a:sy n="106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D664-5A64-427A-AD62-2D89899A6E8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127DF5F-1ADE-40FB-97D9-B2C439C45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Usablity</a:t>
          </a:r>
        </a:p>
      </dgm:t>
    </dgm:pt>
    <dgm:pt modelId="{37085163-CFF9-492C-B7E9-403CB0C89325}" type="parTrans" cxnId="{A319B1FF-7B5E-4B63-9A9D-485CA7B67808}">
      <dgm:prSet/>
      <dgm:spPr/>
      <dgm:t>
        <a:bodyPr/>
        <a:lstStyle/>
        <a:p>
          <a:endParaRPr lang="en-US"/>
        </a:p>
      </dgm:t>
    </dgm:pt>
    <dgm:pt modelId="{534F2CB4-82D5-4577-9A55-4231BE941075}" type="sibTrans" cxnId="{A319B1FF-7B5E-4B63-9A9D-485CA7B67808}">
      <dgm:prSet/>
      <dgm:spPr/>
      <dgm:t>
        <a:bodyPr/>
        <a:lstStyle/>
        <a:p>
          <a:endParaRPr lang="en-US"/>
        </a:p>
      </dgm:t>
    </dgm:pt>
    <dgm:pt modelId="{14BDD67A-673B-4B5B-8F0A-DE680650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Checkout / Registration</a:t>
          </a:r>
        </a:p>
      </dgm:t>
    </dgm:pt>
    <dgm:pt modelId="{EF665B08-35C4-4C1A-B180-A6F9DE2B5EE3}" type="parTrans" cxnId="{0FC9F54D-AF65-4B62-98B8-92E4E4CC1860}">
      <dgm:prSet/>
      <dgm:spPr/>
      <dgm:t>
        <a:bodyPr/>
        <a:lstStyle/>
        <a:p>
          <a:endParaRPr lang="en-US"/>
        </a:p>
      </dgm:t>
    </dgm:pt>
    <dgm:pt modelId="{5813782C-C158-4BA2-A122-36DC47331887}" type="sibTrans" cxnId="{0FC9F54D-AF65-4B62-98B8-92E4E4CC1860}">
      <dgm:prSet/>
      <dgm:spPr/>
      <dgm:t>
        <a:bodyPr/>
        <a:lstStyle/>
        <a:p>
          <a:endParaRPr lang="en-US"/>
        </a:p>
      </dgm:t>
    </dgm:pt>
    <dgm:pt modelId="{B2004ADE-2FFA-4CE9-A9C8-4E981639A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Fewer Data Entry Errors</a:t>
          </a:r>
        </a:p>
      </dgm:t>
    </dgm:pt>
    <dgm:pt modelId="{2F5EE408-BE04-41A3-BAD2-B9F28093A0A2}" type="parTrans" cxnId="{FCDDDAAB-E466-4E91-9C33-5F56E361DD18}">
      <dgm:prSet/>
      <dgm:spPr/>
      <dgm:t>
        <a:bodyPr/>
        <a:lstStyle/>
        <a:p>
          <a:endParaRPr lang="en-US"/>
        </a:p>
      </dgm:t>
    </dgm:pt>
    <dgm:pt modelId="{D677021E-E4D3-46E4-96BF-0BEAC6116CD9}" type="sibTrans" cxnId="{FCDDDAAB-E466-4E91-9C33-5F56E361DD18}">
      <dgm:prSet/>
      <dgm:spPr/>
      <dgm:t>
        <a:bodyPr/>
        <a:lstStyle/>
        <a:p>
          <a:endParaRPr lang="en-US"/>
        </a:p>
      </dgm:t>
    </dgm:pt>
    <dgm:pt modelId="{51C996CA-D8E4-4727-AF13-D4EC480EB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The browser's built-in autofill functionality needs your help to work properly. If you don't help it, it will cause data entry errors.</a:t>
          </a:r>
        </a:p>
      </dgm:t>
    </dgm:pt>
    <dgm:pt modelId="{7FB06DCD-99B7-4355-B4C8-2A0923FE4F0E}" type="parTrans" cxnId="{2A42465E-F676-403D-9DE8-B55D62F18FB1}">
      <dgm:prSet/>
      <dgm:spPr/>
      <dgm:t>
        <a:bodyPr/>
        <a:lstStyle/>
        <a:p>
          <a:endParaRPr lang="en-US"/>
        </a:p>
      </dgm:t>
    </dgm:pt>
    <dgm:pt modelId="{2A8BCB10-7B1A-41E0-82F8-98610041E0D1}" type="sibTrans" cxnId="{2A42465E-F676-403D-9DE8-B55D62F18FB1}">
      <dgm:prSet/>
      <dgm:spPr/>
      <dgm:t>
        <a:bodyPr/>
        <a:lstStyle/>
        <a:p>
          <a:endParaRPr lang="en-US"/>
        </a:p>
      </dgm:t>
    </dgm:pt>
    <dgm:pt modelId="{82A05886-A1DB-4C3D-A840-23E1A43A4E0E}" type="pres">
      <dgm:prSet presAssocID="{F66FD664-5A64-427A-AD62-2D89899A6E8F}" presName="root" presStyleCnt="0">
        <dgm:presLayoutVars>
          <dgm:dir/>
          <dgm:resizeHandles val="exact"/>
        </dgm:presLayoutVars>
      </dgm:prSet>
      <dgm:spPr/>
    </dgm:pt>
    <dgm:pt modelId="{EEF51030-EC90-43B6-8E00-DFF705C957DF}" type="pres">
      <dgm:prSet presAssocID="{B127DF5F-1ADE-40FB-97D9-B2C439C4542A}" presName="compNode" presStyleCnt="0"/>
      <dgm:spPr/>
    </dgm:pt>
    <dgm:pt modelId="{2326387C-A19B-463A-BEF6-1268032034A1}" type="pres">
      <dgm:prSet presAssocID="{B127DF5F-1ADE-40FB-97D9-B2C439C4542A}" presName="bgRect" presStyleLbl="bgShp" presStyleIdx="0" presStyleCnt="4" custLinFactNeighborX="0" custLinFactNeighborY="-27951"/>
      <dgm:spPr>
        <a:solidFill>
          <a:schemeClr val="accent5"/>
        </a:solidFill>
      </dgm:spPr>
    </dgm:pt>
    <dgm:pt modelId="{39C4EB02-C0F8-4237-A2CD-46ECF4DC9062}" type="pres">
      <dgm:prSet presAssocID="{B127DF5F-1ADE-40FB-97D9-B2C439C45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D7AB5E5-1E62-471F-AEDD-421CD3CCBB72}" type="pres">
      <dgm:prSet presAssocID="{B127DF5F-1ADE-40FB-97D9-B2C439C4542A}" presName="spaceRect" presStyleCnt="0"/>
      <dgm:spPr/>
    </dgm:pt>
    <dgm:pt modelId="{E23B0781-A5F6-462C-B527-0A83B20896F6}" type="pres">
      <dgm:prSet presAssocID="{B127DF5F-1ADE-40FB-97D9-B2C439C4542A}" presName="parTx" presStyleLbl="revTx" presStyleIdx="0" presStyleCnt="4">
        <dgm:presLayoutVars>
          <dgm:chMax val="0"/>
          <dgm:chPref val="0"/>
        </dgm:presLayoutVars>
      </dgm:prSet>
      <dgm:spPr/>
    </dgm:pt>
    <dgm:pt modelId="{215278E7-D12D-4C88-BA28-16B4DD3C43CB}" type="pres">
      <dgm:prSet presAssocID="{534F2CB4-82D5-4577-9A55-4231BE941075}" presName="sibTrans" presStyleCnt="0"/>
      <dgm:spPr/>
    </dgm:pt>
    <dgm:pt modelId="{662AEC05-5064-4210-8B44-799F532ACAC4}" type="pres">
      <dgm:prSet presAssocID="{14BDD67A-673B-4B5B-8F0A-DE680650AA08}" presName="compNode" presStyleCnt="0"/>
      <dgm:spPr/>
    </dgm:pt>
    <dgm:pt modelId="{9603C05D-8833-47AC-BC5C-B4B65815664F}" type="pres">
      <dgm:prSet presAssocID="{14BDD67A-673B-4B5B-8F0A-DE680650AA08}" presName="bgRect" presStyleLbl="bgShp" presStyleIdx="1" presStyleCnt="4" custLinFactNeighborX="0" custLinFactNeighborY="-2132"/>
      <dgm:spPr>
        <a:solidFill>
          <a:schemeClr val="accent5"/>
        </a:solidFill>
      </dgm:spPr>
    </dgm:pt>
    <dgm:pt modelId="{3A6DD24B-00E1-4923-8613-5BFA2C3DC9A1}" type="pres">
      <dgm:prSet presAssocID="{14BDD67A-673B-4B5B-8F0A-DE680650AA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BF78ECB-7AC3-41A5-B22B-78CF0A3F1430}" type="pres">
      <dgm:prSet presAssocID="{14BDD67A-673B-4B5B-8F0A-DE680650AA08}" presName="spaceRect" presStyleCnt="0"/>
      <dgm:spPr/>
    </dgm:pt>
    <dgm:pt modelId="{8B6288CC-C0AC-4FC3-BA5B-B9691B71E696}" type="pres">
      <dgm:prSet presAssocID="{14BDD67A-673B-4B5B-8F0A-DE680650AA08}" presName="parTx" presStyleLbl="revTx" presStyleIdx="1" presStyleCnt="4">
        <dgm:presLayoutVars>
          <dgm:chMax val="0"/>
          <dgm:chPref val="0"/>
        </dgm:presLayoutVars>
      </dgm:prSet>
      <dgm:spPr/>
    </dgm:pt>
    <dgm:pt modelId="{E164B23D-A097-45F0-AC96-D5A5AD16ADAA}" type="pres">
      <dgm:prSet presAssocID="{5813782C-C158-4BA2-A122-36DC47331887}" presName="sibTrans" presStyleCnt="0"/>
      <dgm:spPr/>
    </dgm:pt>
    <dgm:pt modelId="{2F264B9A-EA54-43BC-8606-BC548F2D40AC}" type="pres">
      <dgm:prSet presAssocID="{B2004ADE-2FFA-4CE9-A9C8-4E981639AEDA}" presName="compNode" presStyleCnt="0"/>
      <dgm:spPr/>
    </dgm:pt>
    <dgm:pt modelId="{4FDA565F-2FD5-4972-8903-A1E18F557B1E}" type="pres">
      <dgm:prSet presAssocID="{B2004ADE-2FFA-4CE9-A9C8-4E981639AEDA}" presName="bgRect" presStyleLbl="bgShp" presStyleIdx="2" presStyleCnt="4"/>
      <dgm:spPr>
        <a:solidFill>
          <a:schemeClr val="accent5"/>
        </a:solidFill>
      </dgm:spPr>
    </dgm:pt>
    <dgm:pt modelId="{A3FE3597-D209-4E52-A6DE-2BA3EADB87AC}" type="pres">
      <dgm:prSet presAssocID="{B2004ADE-2FFA-4CE9-A9C8-4E981639AE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5B6F5D2-52A8-403C-B9B2-991716B5AAD0}" type="pres">
      <dgm:prSet presAssocID="{B2004ADE-2FFA-4CE9-A9C8-4E981639AEDA}" presName="spaceRect" presStyleCnt="0"/>
      <dgm:spPr/>
    </dgm:pt>
    <dgm:pt modelId="{DEC04D24-230D-48FD-9445-387AFFBA5532}" type="pres">
      <dgm:prSet presAssocID="{B2004ADE-2FFA-4CE9-A9C8-4E981639AEDA}" presName="parTx" presStyleLbl="revTx" presStyleIdx="2" presStyleCnt="4">
        <dgm:presLayoutVars>
          <dgm:chMax val="0"/>
          <dgm:chPref val="0"/>
        </dgm:presLayoutVars>
      </dgm:prSet>
      <dgm:spPr/>
    </dgm:pt>
    <dgm:pt modelId="{450C59D6-D686-40B0-BA98-B4CE37BC4681}" type="pres">
      <dgm:prSet presAssocID="{D677021E-E4D3-46E4-96BF-0BEAC6116CD9}" presName="sibTrans" presStyleCnt="0"/>
      <dgm:spPr/>
    </dgm:pt>
    <dgm:pt modelId="{77CBFF94-29B6-4844-B64D-10BF5630C017}" type="pres">
      <dgm:prSet presAssocID="{51C996CA-D8E4-4727-AF13-D4EC480EBF34}" presName="compNode" presStyleCnt="0"/>
      <dgm:spPr/>
    </dgm:pt>
    <dgm:pt modelId="{55925D48-35AD-4EB4-8006-8A1BC8E6CDFA}" type="pres">
      <dgm:prSet presAssocID="{51C996CA-D8E4-4727-AF13-D4EC480EBF34}" presName="bgRect" presStyleLbl="bgShp" presStyleIdx="3" presStyleCnt="4"/>
      <dgm:spPr>
        <a:solidFill>
          <a:schemeClr val="accent2"/>
        </a:solidFill>
      </dgm:spPr>
    </dgm:pt>
    <dgm:pt modelId="{038CD203-F91D-496F-8834-C39FAB58F10C}" type="pres">
      <dgm:prSet presAssocID="{51C996CA-D8E4-4727-AF13-D4EC480EBF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EFB158-EA6C-4E34-864C-207230E7E93A}" type="pres">
      <dgm:prSet presAssocID="{51C996CA-D8E4-4727-AF13-D4EC480EBF34}" presName="spaceRect" presStyleCnt="0"/>
      <dgm:spPr/>
    </dgm:pt>
    <dgm:pt modelId="{D1413F29-1DBC-470F-8373-5B120601BD85}" type="pres">
      <dgm:prSet presAssocID="{51C996CA-D8E4-4727-AF13-D4EC480EBF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7706-CB77-4FCD-B0D6-D5BAE9C6994D}" type="presOf" srcId="{F66FD664-5A64-427A-AD62-2D89899A6E8F}" destId="{82A05886-A1DB-4C3D-A840-23E1A43A4E0E}" srcOrd="0" destOrd="0" presId="urn:microsoft.com/office/officeart/2018/2/layout/IconVerticalSolidList"/>
    <dgm:cxn modelId="{2A42465E-F676-403D-9DE8-B55D62F18FB1}" srcId="{F66FD664-5A64-427A-AD62-2D89899A6E8F}" destId="{51C996CA-D8E4-4727-AF13-D4EC480EBF34}" srcOrd="3" destOrd="0" parTransId="{7FB06DCD-99B7-4355-B4C8-2A0923FE4F0E}" sibTransId="{2A8BCB10-7B1A-41E0-82F8-98610041E0D1}"/>
    <dgm:cxn modelId="{0BEA1E61-95CF-4530-8391-9AADBE45C4B9}" type="presOf" srcId="{B127DF5F-1ADE-40FB-97D9-B2C439C4542A}" destId="{E23B0781-A5F6-462C-B527-0A83B20896F6}" srcOrd="0" destOrd="0" presId="urn:microsoft.com/office/officeart/2018/2/layout/IconVerticalSolidList"/>
    <dgm:cxn modelId="{0FC9F54D-AF65-4B62-98B8-92E4E4CC1860}" srcId="{F66FD664-5A64-427A-AD62-2D89899A6E8F}" destId="{14BDD67A-673B-4B5B-8F0A-DE680650AA08}" srcOrd="1" destOrd="0" parTransId="{EF665B08-35C4-4C1A-B180-A6F9DE2B5EE3}" sibTransId="{5813782C-C158-4BA2-A122-36DC47331887}"/>
    <dgm:cxn modelId="{C0AA1E54-AC5B-4032-AFE3-95EC9B48016E}" type="presOf" srcId="{51C996CA-D8E4-4727-AF13-D4EC480EBF34}" destId="{D1413F29-1DBC-470F-8373-5B120601BD85}" srcOrd="0" destOrd="0" presId="urn:microsoft.com/office/officeart/2018/2/layout/IconVerticalSolidList"/>
    <dgm:cxn modelId="{74D42591-E481-4C2C-B6DF-D7F5D9DB2FF5}" type="presOf" srcId="{14BDD67A-673B-4B5B-8F0A-DE680650AA08}" destId="{8B6288CC-C0AC-4FC3-BA5B-B9691B71E696}" srcOrd="0" destOrd="0" presId="urn:microsoft.com/office/officeart/2018/2/layout/IconVerticalSolidList"/>
    <dgm:cxn modelId="{5C80849F-9A0E-4196-84EB-5F80BD70ABCB}" type="presOf" srcId="{B2004ADE-2FFA-4CE9-A9C8-4E981639AEDA}" destId="{DEC04D24-230D-48FD-9445-387AFFBA5532}" srcOrd="0" destOrd="0" presId="urn:microsoft.com/office/officeart/2018/2/layout/IconVerticalSolidList"/>
    <dgm:cxn modelId="{FCDDDAAB-E466-4E91-9C33-5F56E361DD18}" srcId="{F66FD664-5A64-427A-AD62-2D89899A6E8F}" destId="{B2004ADE-2FFA-4CE9-A9C8-4E981639AEDA}" srcOrd="2" destOrd="0" parTransId="{2F5EE408-BE04-41A3-BAD2-B9F28093A0A2}" sibTransId="{D677021E-E4D3-46E4-96BF-0BEAC6116CD9}"/>
    <dgm:cxn modelId="{A319B1FF-7B5E-4B63-9A9D-485CA7B67808}" srcId="{F66FD664-5A64-427A-AD62-2D89899A6E8F}" destId="{B127DF5F-1ADE-40FB-97D9-B2C439C4542A}" srcOrd="0" destOrd="0" parTransId="{37085163-CFF9-492C-B7E9-403CB0C89325}" sibTransId="{534F2CB4-82D5-4577-9A55-4231BE941075}"/>
    <dgm:cxn modelId="{4B4446F3-E3A5-491F-AB34-2F66648C2F7B}" type="presParOf" srcId="{82A05886-A1DB-4C3D-A840-23E1A43A4E0E}" destId="{EEF51030-EC90-43B6-8E00-DFF705C957DF}" srcOrd="0" destOrd="0" presId="urn:microsoft.com/office/officeart/2018/2/layout/IconVerticalSolidList"/>
    <dgm:cxn modelId="{30A86A20-C8E0-4C30-B773-B40E4E605778}" type="presParOf" srcId="{EEF51030-EC90-43B6-8E00-DFF705C957DF}" destId="{2326387C-A19B-463A-BEF6-1268032034A1}" srcOrd="0" destOrd="0" presId="urn:microsoft.com/office/officeart/2018/2/layout/IconVerticalSolidList"/>
    <dgm:cxn modelId="{B6A89FC4-1CF2-4D5F-8272-F1F3EFADF5B8}" type="presParOf" srcId="{EEF51030-EC90-43B6-8E00-DFF705C957DF}" destId="{39C4EB02-C0F8-4237-A2CD-46ECF4DC9062}" srcOrd="1" destOrd="0" presId="urn:microsoft.com/office/officeart/2018/2/layout/IconVerticalSolidList"/>
    <dgm:cxn modelId="{1AA7BF11-221A-4BEA-AD86-3A26E2BE1C2B}" type="presParOf" srcId="{EEF51030-EC90-43B6-8E00-DFF705C957DF}" destId="{ED7AB5E5-1E62-471F-AEDD-421CD3CCBB72}" srcOrd="2" destOrd="0" presId="urn:microsoft.com/office/officeart/2018/2/layout/IconVerticalSolidList"/>
    <dgm:cxn modelId="{926A11D4-5D5F-428F-9A49-81C02E3BB1D3}" type="presParOf" srcId="{EEF51030-EC90-43B6-8E00-DFF705C957DF}" destId="{E23B0781-A5F6-462C-B527-0A83B20896F6}" srcOrd="3" destOrd="0" presId="urn:microsoft.com/office/officeart/2018/2/layout/IconVerticalSolidList"/>
    <dgm:cxn modelId="{242F286B-8700-4476-8915-477C8B24FF12}" type="presParOf" srcId="{82A05886-A1DB-4C3D-A840-23E1A43A4E0E}" destId="{215278E7-D12D-4C88-BA28-16B4DD3C43CB}" srcOrd="1" destOrd="0" presId="urn:microsoft.com/office/officeart/2018/2/layout/IconVerticalSolidList"/>
    <dgm:cxn modelId="{221C7B48-E378-469E-8132-26611FD3372C}" type="presParOf" srcId="{82A05886-A1DB-4C3D-A840-23E1A43A4E0E}" destId="{662AEC05-5064-4210-8B44-799F532ACAC4}" srcOrd="2" destOrd="0" presId="urn:microsoft.com/office/officeart/2018/2/layout/IconVerticalSolidList"/>
    <dgm:cxn modelId="{3A46B3C2-9E4C-4383-B12A-A085B492D44D}" type="presParOf" srcId="{662AEC05-5064-4210-8B44-799F532ACAC4}" destId="{9603C05D-8833-47AC-BC5C-B4B65815664F}" srcOrd="0" destOrd="0" presId="urn:microsoft.com/office/officeart/2018/2/layout/IconVerticalSolidList"/>
    <dgm:cxn modelId="{AC79679C-D846-4E52-8565-065B4FAA956E}" type="presParOf" srcId="{662AEC05-5064-4210-8B44-799F532ACAC4}" destId="{3A6DD24B-00E1-4923-8613-5BFA2C3DC9A1}" srcOrd="1" destOrd="0" presId="urn:microsoft.com/office/officeart/2018/2/layout/IconVerticalSolidList"/>
    <dgm:cxn modelId="{654CBE8E-5DFE-4BFE-BC44-4551A695E3F4}" type="presParOf" srcId="{662AEC05-5064-4210-8B44-799F532ACAC4}" destId="{FBF78ECB-7AC3-41A5-B22B-78CF0A3F1430}" srcOrd="2" destOrd="0" presId="urn:microsoft.com/office/officeart/2018/2/layout/IconVerticalSolidList"/>
    <dgm:cxn modelId="{CFE752D2-934F-46E6-B8C7-FADD8CACD780}" type="presParOf" srcId="{662AEC05-5064-4210-8B44-799F532ACAC4}" destId="{8B6288CC-C0AC-4FC3-BA5B-B9691B71E696}" srcOrd="3" destOrd="0" presId="urn:microsoft.com/office/officeart/2018/2/layout/IconVerticalSolidList"/>
    <dgm:cxn modelId="{54760AB8-25B7-4C62-9031-4AF6A5C2BA91}" type="presParOf" srcId="{82A05886-A1DB-4C3D-A840-23E1A43A4E0E}" destId="{E164B23D-A097-45F0-AC96-D5A5AD16ADAA}" srcOrd="3" destOrd="0" presId="urn:microsoft.com/office/officeart/2018/2/layout/IconVerticalSolidList"/>
    <dgm:cxn modelId="{8E2D20ED-E9BE-438D-B09E-0AE6B3A861B2}" type="presParOf" srcId="{82A05886-A1DB-4C3D-A840-23E1A43A4E0E}" destId="{2F264B9A-EA54-43BC-8606-BC548F2D40AC}" srcOrd="4" destOrd="0" presId="urn:microsoft.com/office/officeart/2018/2/layout/IconVerticalSolidList"/>
    <dgm:cxn modelId="{CD84E736-5571-4444-99A2-506252802F59}" type="presParOf" srcId="{2F264B9A-EA54-43BC-8606-BC548F2D40AC}" destId="{4FDA565F-2FD5-4972-8903-A1E18F557B1E}" srcOrd="0" destOrd="0" presId="urn:microsoft.com/office/officeart/2018/2/layout/IconVerticalSolidList"/>
    <dgm:cxn modelId="{AD3B487A-B775-41A5-AB92-ADA296AB9E8F}" type="presParOf" srcId="{2F264B9A-EA54-43BC-8606-BC548F2D40AC}" destId="{A3FE3597-D209-4E52-A6DE-2BA3EADB87AC}" srcOrd="1" destOrd="0" presId="urn:microsoft.com/office/officeart/2018/2/layout/IconVerticalSolidList"/>
    <dgm:cxn modelId="{94E95807-4AA9-46E5-950C-1BF8959271DB}" type="presParOf" srcId="{2F264B9A-EA54-43BC-8606-BC548F2D40AC}" destId="{C5B6F5D2-52A8-403C-B9B2-991716B5AAD0}" srcOrd="2" destOrd="0" presId="urn:microsoft.com/office/officeart/2018/2/layout/IconVerticalSolidList"/>
    <dgm:cxn modelId="{CC6418E7-C11A-4ED2-AE80-90E5335EE19B}" type="presParOf" srcId="{2F264B9A-EA54-43BC-8606-BC548F2D40AC}" destId="{DEC04D24-230D-48FD-9445-387AFFBA5532}" srcOrd="3" destOrd="0" presId="urn:microsoft.com/office/officeart/2018/2/layout/IconVerticalSolidList"/>
    <dgm:cxn modelId="{10CA1537-D093-4237-8500-ED6F52FF6BAF}" type="presParOf" srcId="{82A05886-A1DB-4C3D-A840-23E1A43A4E0E}" destId="{450C59D6-D686-40B0-BA98-B4CE37BC4681}" srcOrd="5" destOrd="0" presId="urn:microsoft.com/office/officeart/2018/2/layout/IconVerticalSolidList"/>
    <dgm:cxn modelId="{E6232BCA-C592-40C6-8CE5-0BDFD47AB4CF}" type="presParOf" srcId="{82A05886-A1DB-4C3D-A840-23E1A43A4E0E}" destId="{77CBFF94-29B6-4844-B64D-10BF5630C017}" srcOrd="6" destOrd="0" presId="urn:microsoft.com/office/officeart/2018/2/layout/IconVerticalSolidList"/>
    <dgm:cxn modelId="{1708A36A-40A9-429B-A6D1-27B04311AD61}" type="presParOf" srcId="{77CBFF94-29B6-4844-B64D-10BF5630C017}" destId="{55925D48-35AD-4EB4-8006-8A1BC8E6CDFA}" srcOrd="0" destOrd="0" presId="urn:microsoft.com/office/officeart/2018/2/layout/IconVerticalSolidList"/>
    <dgm:cxn modelId="{0CC5CE1F-1FC3-4F0B-B915-7585A4C000B1}" type="presParOf" srcId="{77CBFF94-29B6-4844-B64D-10BF5630C017}" destId="{038CD203-F91D-496F-8834-C39FAB58F10C}" srcOrd="1" destOrd="0" presId="urn:microsoft.com/office/officeart/2018/2/layout/IconVerticalSolidList"/>
    <dgm:cxn modelId="{9DA67D8E-99B5-4861-8559-8FDDC90790E3}" type="presParOf" srcId="{77CBFF94-29B6-4844-B64D-10BF5630C017}" destId="{20EFB158-EA6C-4E34-864C-207230E7E93A}" srcOrd="2" destOrd="0" presId="urn:microsoft.com/office/officeart/2018/2/layout/IconVerticalSolidList"/>
    <dgm:cxn modelId="{EE7A148F-55F4-4BDC-B746-2F5674A213D5}" type="presParOf" srcId="{77CBFF94-29B6-4844-B64D-10BF5630C017}" destId="{D1413F29-1DBC-470F-8373-5B120601B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387C-A19B-463A-BEF6-1268032034A1}">
      <dsp:nvSpPr>
        <dsp:cNvPr id="0" name=""/>
        <dsp:cNvSpPr/>
      </dsp:nvSpPr>
      <dsp:spPr>
        <a:xfrm>
          <a:off x="0" y="0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C4EB02-C0F8-4237-A2CD-46ECF4DC9062}">
      <dsp:nvSpPr>
        <dsp:cNvPr id="0" name=""/>
        <dsp:cNvSpPr/>
      </dsp:nvSpPr>
      <dsp:spPr>
        <a:xfrm>
          <a:off x="244956" y="183796"/>
          <a:ext cx="445375" cy="44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B0781-A5F6-462C-B527-0A83B20896F6}">
      <dsp:nvSpPr>
        <dsp:cNvPr id="0" name=""/>
        <dsp:cNvSpPr/>
      </dsp:nvSpPr>
      <dsp:spPr>
        <a:xfrm>
          <a:off x="935289" y="1597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Usablity</a:t>
          </a:r>
        </a:p>
      </dsp:txBody>
      <dsp:txXfrm>
        <a:off x="935289" y="1597"/>
        <a:ext cx="9123110" cy="809774"/>
      </dsp:txXfrm>
    </dsp:sp>
    <dsp:sp modelId="{9603C05D-8833-47AC-BC5C-B4B65815664F}">
      <dsp:nvSpPr>
        <dsp:cNvPr id="0" name=""/>
        <dsp:cNvSpPr/>
      </dsp:nvSpPr>
      <dsp:spPr>
        <a:xfrm>
          <a:off x="0" y="996551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6DD24B-00E1-4923-8613-5BFA2C3DC9A1}">
      <dsp:nvSpPr>
        <dsp:cNvPr id="0" name=""/>
        <dsp:cNvSpPr/>
      </dsp:nvSpPr>
      <dsp:spPr>
        <a:xfrm>
          <a:off x="244956" y="1196015"/>
          <a:ext cx="445375" cy="44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288CC-C0AC-4FC3-BA5B-B9691B71E696}">
      <dsp:nvSpPr>
        <dsp:cNvPr id="0" name=""/>
        <dsp:cNvSpPr/>
      </dsp:nvSpPr>
      <dsp:spPr>
        <a:xfrm>
          <a:off x="935289" y="1013815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Faster Checkout / Registration</a:t>
          </a:r>
        </a:p>
      </dsp:txBody>
      <dsp:txXfrm>
        <a:off x="935289" y="1013815"/>
        <a:ext cx="9123110" cy="809774"/>
      </dsp:txXfrm>
    </dsp:sp>
    <dsp:sp modelId="{4FDA565F-2FD5-4972-8903-A1E18F557B1E}">
      <dsp:nvSpPr>
        <dsp:cNvPr id="0" name=""/>
        <dsp:cNvSpPr/>
      </dsp:nvSpPr>
      <dsp:spPr>
        <a:xfrm>
          <a:off x="0" y="2026033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FE3597-D209-4E52-A6DE-2BA3EADB87AC}">
      <dsp:nvSpPr>
        <dsp:cNvPr id="0" name=""/>
        <dsp:cNvSpPr/>
      </dsp:nvSpPr>
      <dsp:spPr>
        <a:xfrm>
          <a:off x="244956" y="2208233"/>
          <a:ext cx="445375" cy="44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C04D24-230D-48FD-9445-387AFFBA5532}">
      <dsp:nvSpPr>
        <dsp:cNvPr id="0" name=""/>
        <dsp:cNvSpPr/>
      </dsp:nvSpPr>
      <dsp:spPr>
        <a:xfrm>
          <a:off x="935289" y="2026033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Fewer Data Entry Errors</a:t>
          </a:r>
        </a:p>
      </dsp:txBody>
      <dsp:txXfrm>
        <a:off x="935289" y="2026033"/>
        <a:ext cx="9123110" cy="809774"/>
      </dsp:txXfrm>
    </dsp:sp>
    <dsp:sp modelId="{55925D48-35AD-4EB4-8006-8A1BC8E6CDFA}">
      <dsp:nvSpPr>
        <dsp:cNvPr id="0" name=""/>
        <dsp:cNvSpPr/>
      </dsp:nvSpPr>
      <dsp:spPr>
        <a:xfrm>
          <a:off x="0" y="3038251"/>
          <a:ext cx="10058399" cy="80977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CD203-F91D-496F-8834-C39FAB58F10C}">
      <dsp:nvSpPr>
        <dsp:cNvPr id="0" name=""/>
        <dsp:cNvSpPr/>
      </dsp:nvSpPr>
      <dsp:spPr>
        <a:xfrm>
          <a:off x="244956" y="3220451"/>
          <a:ext cx="445375" cy="445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13F29-1DBC-470F-8373-5B120601BD85}">
      <dsp:nvSpPr>
        <dsp:cNvPr id="0" name=""/>
        <dsp:cNvSpPr/>
      </dsp:nvSpPr>
      <dsp:spPr>
        <a:xfrm>
          <a:off x="935289" y="3038251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The browser's built-in autofill functionality needs your help to work properly. If you don't help it, it will cause data entry errors.</a:t>
          </a:r>
        </a:p>
      </dsp:txBody>
      <dsp:txXfrm>
        <a:off x="935289" y="3038251"/>
        <a:ext cx="9123110" cy="80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trainingguides.com/web-development/help-users-checkout-faster-with-autofill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atalist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https://webtrainingguides.com/web-development/help-users-checkout-faster-with-autofill/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6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https://developer.mozilla.org/en-US/docs/Web/HTML/Element/datalist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2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6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%3Cinput%3E_types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alsamiq.com/learn/resources/ui-control-guidelines/text-input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alsamiq.com/learn/resources/ui-control-guidelines/text-input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dropdown-menus/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el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label" TargetMode="External"/><Relationship Id="rId3" Type="http://schemas.openxmlformats.org/officeDocument/2006/relationships/hyperlink" Target="https://html.com/forms/" TargetMode="External"/><Relationship Id="rId7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form" TargetMode="External"/><Relationship Id="rId5" Type="http://schemas.openxmlformats.org/officeDocument/2006/relationships/hyperlink" Target="https://balsamiq.com/learn/resources/ui-control-guidelines/" TargetMode="External"/><Relationship Id="rId4" Type="http://schemas.openxmlformats.org/officeDocument/2006/relationships/hyperlink" Target="https://www.tutorialspoint.com/html/html_forms.htm" TargetMode="External"/><Relationship Id="rId9" Type="http://schemas.openxmlformats.org/officeDocument/2006/relationships/hyperlink" Target="https://developer.mozilla.org/en-US/docs/Web/HTML/Attributes/autocomple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HTML Forms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Controls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&lt;input&gt;, &lt;output&gt;, and &lt;label&gt; tags.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&lt;input&gt;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 HTML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element is used to provide various interactive input controls.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id="email" name="email" type="email"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id="age" name="age" type="number" class="form-control"&gt;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E823-A0CB-45D9-B68E-AB96B8D3A8D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control, used by JavaScript,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not sent 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name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Name </a:t>
            </a:r>
            <a:r>
              <a:rPr lang="en-US" sz="1800" dirty="0">
                <a:cs typeface="Arial" panose="020B0604020202020204" pitchFamily="34" charset="0"/>
              </a:rPr>
              <a:t>of control,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sent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type</a:t>
            </a:r>
            <a:r>
              <a:rPr lang="en-US" sz="1800">
                <a:cs typeface="Arial" panose="020B0604020202020204" pitchFamily="34" charset="0"/>
              </a:rPr>
              <a:t>		Indicates the type of input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class</a:t>
            </a:r>
            <a:r>
              <a:rPr lang="en-US" sz="1800">
                <a:cs typeface="Arial" panose="020B0604020202020204" pitchFamily="34" charset="0"/>
              </a:rPr>
              <a:t>		Used by CSS for styling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value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Provides </a:t>
            </a:r>
            <a:r>
              <a:rPr lang="en-US" sz="1800" dirty="0">
                <a:cs typeface="Arial" panose="020B0604020202020204" pitchFamily="34" charset="0"/>
              </a:rPr>
              <a:t>initial value </a:t>
            </a:r>
            <a:r>
              <a:rPr lang="en-US" sz="1800">
                <a:cs typeface="Arial" panose="020B0604020202020204" pitchFamily="34" charset="0"/>
              </a:rPr>
              <a:t>for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placeholder</a:t>
            </a:r>
            <a:r>
              <a:rPr lang="en-US" sz="1800">
                <a:cs typeface="Arial" panose="020B0604020202020204" pitchFamily="34" charset="0"/>
              </a:rPr>
              <a:t>       A hint that will be displayed when a value hasn't been entered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 cont.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</a:t>
            </a:r>
            <a:r>
              <a:rPr lang="en-US" sz="1800" b="1" u="sng">
                <a:cs typeface="Arial" panose="020B0604020202020204" pitchFamily="34" charset="0"/>
              </a:rPr>
              <a:t>	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size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Default width </a:t>
            </a:r>
            <a:r>
              <a:rPr lang="en-US" sz="1800" dirty="0">
                <a:cs typeface="Arial" panose="020B0604020202020204" pitchFamily="34" charset="0"/>
              </a:rPr>
              <a:t>of </a:t>
            </a:r>
            <a:r>
              <a:rPr lang="en-US" sz="1800">
                <a:cs typeface="Arial" panose="020B0604020202020204" pitchFamily="34" charset="0"/>
              </a:rPr>
              <a:t>text-input control (in characters)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minlength</a:t>
            </a:r>
            <a:r>
              <a:rPr lang="en-US" sz="1800">
                <a:cs typeface="Arial" panose="020B0604020202020204" pitchFamily="34" charset="0"/>
              </a:rPr>
              <a:t>	Min number of user input characters.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maxlength</a:t>
            </a:r>
            <a:r>
              <a:rPr lang="en-US" sz="1800">
                <a:cs typeface="Arial" panose="020B0604020202020204" pitchFamily="34" charset="0"/>
              </a:rPr>
              <a:t>	Max </a:t>
            </a:r>
            <a:r>
              <a:rPr lang="en-US" sz="1800" dirty="0">
                <a:cs typeface="Arial" panose="020B0604020202020204" pitchFamily="34" charset="0"/>
              </a:rPr>
              <a:t>number </a:t>
            </a:r>
            <a:r>
              <a:rPr lang="en-US" sz="1800">
                <a:cs typeface="Arial" panose="020B0604020202020204" pitchFamily="34" charset="0"/>
              </a:rPr>
              <a:t>of user input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pattern</a:t>
            </a:r>
            <a:r>
              <a:rPr lang="en-US" sz="1800">
                <a:cs typeface="Arial" panose="020B0604020202020204" pitchFamily="34" charset="0"/>
              </a:rPr>
              <a:t>		Regular expression that the input must match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</a:t>
            </a:r>
            <a:r>
              <a:rPr lang="en-US" sz="1800">
                <a:cs typeface="Arial" panose="020B0604020202020204" pitchFamily="34" charset="0"/>
              </a:rPr>
              <a:t>		Minimum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max</a:t>
            </a:r>
            <a:r>
              <a:rPr lang="en-US" sz="1800">
                <a:cs typeface="Arial" panose="020B0604020202020204" pitchFamily="34" charset="0"/>
              </a:rPr>
              <a:t>		Maximum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step</a:t>
            </a:r>
            <a:r>
              <a:rPr lang="en-US" sz="1800">
                <a:cs typeface="Arial" panose="020B0604020202020204" pitchFamily="34" charset="0"/>
              </a:rPr>
              <a:t>		Increment for valid values (used for 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required</a:t>
            </a:r>
            <a:r>
              <a:rPr lang="en-US" sz="1800">
                <a:cs typeface="Arial" panose="020B0604020202020204" pitchFamily="34" charset="0"/>
              </a:rPr>
              <a:t>	The value is 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readonly</a:t>
            </a:r>
            <a:r>
              <a:rPr lang="en-US" sz="1800">
                <a:cs typeface="Arial" panose="020B0604020202020204" pitchFamily="34" charset="0"/>
              </a:rPr>
              <a:t>	The value is not editable (not greyed out, in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disabled</a:t>
            </a:r>
            <a:r>
              <a:rPr lang="en-US" sz="1800">
                <a:cs typeface="Arial" panose="020B0604020202020204" pitchFamily="34" charset="0"/>
              </a:rPr>
              <a:t>	The form control is disabled (greyed out, removed from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autofocus</a:t>
            </a:r>
            <a:r>
              <a:rPr lang="en-US" sz="1800">
                <a:cs typeface="Arial" panose="020B0604020202020204" pitchFamily="34" charset="0"/>
              </a:rPr>
              <a:t>	The form control recieves focus when the page loads.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100-C240-4365-829F-9672733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&lt;output&gt; 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AA6-4425-4655-859E-5728577B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cs typeface="Arial" panose="020B0604020202020204" pitchFamily="34" charset="0"/>
              </a:rPr>
              <a:t>The HTML </a:t>
            </a:r>
            <a:r>
              <a:rPr lang="en-US" sz="16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&lt;output&gt;</a:t>
            </a:r>
            <a:r>
              <a:rPr lang="en-US" sz="1600">
                <a:cs typeface="Arial" panose="020B0604020202020204" pitchFamily="34" charset="0"/>
              </a:rPr>
              <a:t> element is used to display the results of a calculation (like one performed by a script).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&lt;output id="result"&gt;60 mph&lt;/output&gt;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F694-77C7-4260-8F23-1CB4CC2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8B7D-64AE-4FDE-8BDA-51F1F7C54F1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https://developer.mozilla.org/en-US/docs/Web/HTML/Element/output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253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9017"/>
            <a:ext cx="10058400" cy="4454553"/>
          </a:xfrm>
        </p:spPr>
        <p:txBody>
          <a:bodyPr anchor="ctr">
            <a:noAutofit/>
          </a:bodyPr>
          <a:lstStyle/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</a:t>
            </a:r>
            <a:r>
              <a:rPr lang="en-US" sz="1800" dirty="0">
                <a:cs typeface="Arial" panose="020B0604020202020204" pitchFamily="34" charset="0"/>
              </a:rPr>
              <a:t>as a </a:t>
            </a:r>
            <a:r>
              <a:rPr lang="en-US" sz="1800" i="1" dirty="0">
                <a:cs typeface="Arial" panose="020B0604020202020204" pitchFamily="34" charset="0"/>
              </a:rPr>
              <a:t>heading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>
                <a:cs typeface="Arial" panose="020B0604020202020204" pitchFamily="34" charset="0"/>
              </a:rPr>
              <a:t>for input/output controls.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This control is </a:t>
            </a:r>
            <a:r>
              <a:rPr lang="en-US" sz="1800" b="1">
                <a:cs typeface="Arial" panose="020B0604020202020204" pitchFamily="34" charset="0"/>
              </a:rPr>
              <a:t>required for accessibility.</a:t>
            </a:r>
            <a:r>
              <a:rPr lang="en-US" sz="1800">
                <a:cs typeface="Arial" panose="020B0604020202020204" pitchFamily="34" charset="0"/>
              </a:rPr>
              <a:t> (screen readers)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1800">
                <a:cs typeface="Arial" panose="020B0604020202020204" pitchFamily="34" charset="0"/>
              </a:rPr>
              <a:t> attribute is required, unless the control is nested inside the label.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Clicking on a label, triggers a click event on the control.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label for="fname"&gt;First Name&lt;/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or...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First Name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75758-C638-439A-AE38-344D8E7BD4A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Input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Discussing various input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Single-Line </a:t>
            </a:r>
            <a:r>
              <a:rPr lang="en-US" u="sng" dirty="0"/>
              <a:t>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only one line of user input, such as search boxes or names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input&gt;</a:t>
            </a:r>
            <a:r>
              <a:rPr lang="en-US" sz="1800" dirty="0">
                <a:cs typeface="Arial" panose="020B0604020202020204" pitchFamily="34" charset="0"/>
              </a:rPr>
              <a:t> tag </a:t>
            </a:r>
            <a:r>
              <a:rPr lang="en-US" sz="1800">
                <a:cs typeface="Arial" panose="020B0604020202020204" pitchFamily="34" charset="0"/>
              </a:rPr>
              <a:t>with </a:t>
            </a:r>
            <a:r>
              <a:rPr lang="en-US" sz="1800" b="1">
                <a:cs typeface="Arial" panose="020B0604020202020204" pitchFamily="34" charset="0"/>
                <a:hlinkClick r:id="rId3"/>
              </a:rPr>
              <a:t>types</a:t>
            </a:r>
            <a:r>
              <a:rPr lang="en-US" sz="1800">
                <a:cs typeface="Arial" panose="020B0604020202020204" pitchFamily="34" charset="0"/>
              </a:rPr>
              <a:t> such as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text, email, tel, url, password, etc.</a:t>
            </a:r>
            <a:endParaRPr lang="en-US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b="1" u="sng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6959D-866A-4D0F-828A-171791EFBC29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4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7D46-60BF-48B8-9509-78F5C9DA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929" y="4395893"/>
            <a:ext cx="180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594" y="1574612"/>
            <a:ext cx="8623882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password</a:t>
            </a:r>
            <a:r>
              <a:rPr lang="en-US"/>
              <a:t>		A single-line text field whose value is obscured.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number</a:t>
            </a:r>
            <a:r>
              <a:rPr lang="en-US"/>
              <a:t>		A control for entering a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</a:t>
            </a:r>
            <a:r>
              <a:rPr lang="en-US"/>
              <a:t>		A control for entering a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time</a:t>
            </a:r>
            <a:r>
              <a:rPr lang="en-US"/>
              <a:t>		A control for entering a time value with no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</a:t>
            </a:r>
            <a:r>
              <a:rPr lang="en-US"/>
              <a:t>		A control for entering a date and time based on UTC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datetime-local</a:t>
            </a:r>
            <a:r>
              <a:rPr lang="en-US"/>
              <a:t>	A control for entering a date and time, with no time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096F4-625E-4BA6-B8F8-D45F6BAF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72" y="1879844"/>
            <a:ext cx="180022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A2DA5-25F7-4BDB-A717-76F03E95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47" y="2419818"/>
            <a:ext cx="14668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08C0-E765-4E84-AC6C-24413731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322" y="2152422"/>
            <a:ext cx="1781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468CA-11EB-4CCF-84D4-A770DF5A0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469" y="2707755"/>
            <a:ext cx="10001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255D0-0DB5-436E-BF06-A79B6DACA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263315"/>
            <a:ext cx="2133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574612"/>
            <a:ext cx="10761677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text</a:t>
            </a:r>
            <a:r>
              <a:rPr lang="en-US"/>
              <a:t>		The default value. A single-line text field.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email</a:t>
            </a:r>
            <a:r>
              <a:rPr lang="en-US"/>
              <a:t>		A field for entering an email address. </a:t>
            </a:r>
            <a:r>
              <a:rPr lang="en-US">
                <a:highlight>
                  <a:srgbClr val="FCF7F1"/>
                </a:highlight>
              </a:rPr>
              <a:t>Looks like a text input,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but has validation parameters and relevant keyboard on touch screens.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tel</a:t>
            </a:r>
            <a:r>
              <a:rPr lang="en-US"/>
              <a:t>		A field for entering a telephone number. </a:t>
            </a:r>
            <a:r>
              <a:rPr lang="en-US">
                <a:highlight>
                  <a:srgbClr val="FCF7F1"/>
                </a:highlight>
              </a:rPr>
              <a:t>Displays a telephone keypad.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url</a:t>
            </a:r>
            <a:r>
              <a:rPr lang="en-US"/>
              <a:t>		A field for entering a URL. </a:t>
            </a:r>
            <a:r>
              <a:rPr lang="en-US">
                <a:highlight>
                  <a:srgbClr val="FCF7F1"/>
                </a:highlight>
              </a:rPr>
              <a:t>Displays a URL keyboard.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search</a:t>
            </a:r>
            <a:r>
              <a:rPr lang="en-US"/>
              <a:t>		A single-line text field for entering search strings.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Displays a search icon instead of enter key on touch screens.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37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>
                <a:cs typeface="Arial" panose="020B0604020202020204" pitchFamily="34" charset="0"/>
              </a:rPr>
              <a:t>Give an </a:t>
            </a:r>
            <a:r>
              <a:rPr lang="en-US" sz="2400" dirty="0">
                <a:cs typeface="Arial" panose="020B0604020202020204" pitchFamily="34" charset="0"/>
              </a:rPr>
              <a:t>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Multi-Line 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several lines of user input, such as a comment area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textarea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&lt;textarea id="comments"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name="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comments" rows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="10"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cols="50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"&gt;&lt;/textarea&gt;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A8C5-A461-4275-8B88-FDEA6D87C4E6}"/>
              </a:ext>
            </a:extLst>
          </p:cNvPr>
          <p:cNvSpPr txBox="1"/>
          <p:nvPr/>
        </p:nvSpPr>
        <p:spPr>
          <a:xfrm>
            <a:off x="1066800" y="5673412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https://developer.mozilla.org/en-US/docs/Web/HTML/Element/textarea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10A2-0142-412A-88D2-AD88DA79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63" y="4572995"/>
            <a:ext cx="2653722" cy="1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Radio </a:t>
            </a:r>
            <a:r>
              <a:rPr lang="en-US" u="sng" dirty="0"/>
              <a:t>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for </a:t>
            </a:r>
            <a:r>
              <a:rPr lang="en-US" sz="1800" i="1" dirty="0">
                <a:cs typeface="Arial" panose="020B0604020202020204" pitchFamily="34" charset="0"/>
              </a:rPr>
              <a:t>mutually exclusive</a:t>
            </a:r>
            <a:r>
              <a:rPr lang="en-US" sz="1800" dirty="0">
                <a:cs typeface="Arial" panose="020B0604020202020204" pitchFamily="34" charset="0"/>
              </a:rPr>
              <a:t> selections, e.g., Male / Female, etc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 type="radio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Female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6CA2F-201D-480B-A621-6109709605BD}"/>
              </a:ext>
            </a:extLst>
          </p:cNvPr>
          <p:cNvSpPr txBox="1"/>
          <p:nvPr/>
        </p:nvSpPr>
        <p:spPr>
          <a:xfrm>
            <a:off x="1066800" y="560415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https://developer.mozilla.org/en-US/docs/Web/HTML/Element/input/radio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E9EB6-7507-4132-A5B7-4E6991EE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812" y="4757595"/>
            <a:ext cx="2457450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Check Box </a:t>
            </a:r>
            <a:r>
              <a:rPr lang="en-US" u="sng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for selections that are </a:t>
            </a:r>
            <a:r>
              <a:rPr lang="en-US" sz="1800" i="1">
                <a:cs typeface="Arial" panose="020B0604020202020204" pitchFamily="34" charset="0"/>
              </a:rPr>
              <a:t>not mutually exclusive.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type="checkbox"&gt;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value="extra_cheese"&gt; Extra Cheese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value="pepperoni"&gt; Pepperoni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1F11-11A2-4206-B122-2C5E72EC442A}"/>
              </a:ext>
            </a:extLst>
          </p:cNvPr>
          <p:cNvSpPr txBox="1"/>
          <p:nvPr/>
        </p:nvSpPr>
        <p:spPr>
          <a:xfrm>
            <a:off x="1066800" y="561078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https://developer.mozilla.org/en-US/docs/Web/HTML/Element/input/checkbox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AD00-D262-4EA3-92C0-BA073E94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24" y="4758439"/>
            <a:ext cx="3429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 Upload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This control is used </a:t>
            </a:r>
            <a:r>
              <a:rPr lang="en-US" sz="1800" dirty="0">
                <a:cs typeface="Arial" panose="020B0604020202020204" pitchFamily="34" charset="0"/>
              </a:rPr>
              <a:t>to upload a file to a web site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type="file"&gt;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id="myFile" name="myFile"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file"&gt;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05EC-B2F3-4575-89C5-126C81BB9CEC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https://developer.mozilla.org/en-US/docs/Web/HTML/Element/input/file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E38EC-6699-48BB-AC58-90088DD4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77" y="4417959"/>
            <a:ext cx="2800350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517-271D-444F-8E59-AE20FEA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Range Slider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EBE2-4167-480B-AF52-6847B22B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control is for entering a number whose exact value is not important.</a:t>
            </a:r>
          </a:p>
          <a:p>
            <a:pPr marL="0" indent="0">
              <a:buNone/>
            </a:pPr>
            <a:r>
              <a:rPr lang="en-US" sz="1800"/>
              <a:t>Used with </a:t>
            </a:r>
            <a:r>
              <a:rPr lang="en-US" sz="1800" b="1">
                <a:latin typeface="Consolas" panose="020B0609020204030204" pitchFamily="49" charset="0"/>
              </a:rPr>
              <a:t>min</a:t>
            </a:r>
            <a:r>
              <a:rPr lang="en-US" sz="1800"/>
              <a:t> and </a:t>
            </a:r>
            <a:r>
              <a:rPr lang="en-US" sz="1800" b="1">
                <a:latin typeface="Consolas" panose="020B0609020204030204" pitchFamily="49" charset="0"/>
              </a:rPr>
              <a:t>max</a:t>
            </a:r>
            <a:r>
              <a:rPr lang="en-US" sz="1800"/>
              <a:t> attributes to define the range of acceptable values.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 u="sng"/>
              <a:t>Example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&lt;input type="range" min="0" max="100" step="10" value="30"&gt;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87B-03EB-4E0A-AE5C-FFB843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5C75-4347-4921-8F19-624EF449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4673600"/>
            <a:ext cx="20859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BE446-7A29-4279-B0A5-29041DD4BCA2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https://developer.mozilla.org/en-US/docs/Web/HTML/Element/input/range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Hidden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Used for necessary form fields that are not displayed to the user, </a:t>
            </a:r>
            <a:r>
              <a:rPr lang="en-US" sz="1800" dirty="0">
                <a:cs typeface="Arial" panose="020B0604020202020204" pitchFamily="34" charset="0"/>
              </a:rPr>
              <a:t>e.g</a:t>
            </a:r>
            <a:r>
              <a:rPr lang="en-US" sz="1800">
                <a:cs typeface="Arial" panose="020B0604020202020204" pitchFamily="34" charset="0"/>
              </a:rPr>
              <a:t>. entity IDs or confirmations codes.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</a:t>
            </a:r>
            <a:r>
              <a:rPr lang="en-US" sz="1800" dirty="0">
                <a:cs typeface="Arial" panose="020B0604020202020204" pitchFamily="34" charset="0"/>
              </a:rPr>
              <a:t>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type="hidden"&gt;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Generally has a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>
                <a:cs typeface="Arial" panose="020B0604020202020204" pitchFamily="34" charset="0"/>
              </a:rPr>
              <a:t> attribute.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id="productId" name="productId"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hidden" value="30"&gt;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5D556-C220-4CC0-AF36-35C253FE80FA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https://developer.mozilla.org/en-US/docs/Web/HTML/Element/input/hidden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4498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61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Dropdown Menus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088"/>
            <a:ext cx="10058400" cy="4197096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</a:t>
            </a:r>
            <a:r>
              <a:rPr lang="en-US" sz="1800">
                <a:cs typeface="Arial" panose="020B0604020202020204" pitchFamily="34" charset="0"/>
              </a:rPr>
              <a:t>for selections that involve </a:t>
            </a:r>
            <a:r>
              <a:rPr lang="en-US" sz="1800" b="1">
                <a:cs typeface="Arial" panose="020B0604020202020204" pitchFamily="34" charset="0"/>
              </a:rPr>
              <a:t>more than 3 options.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r>
              <a:rPr lang="en-US" sz="1800" dirty="0"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tags.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&lt;select id="vehicle_make" name="vehicle_make"&gt;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value=""&gt;-- MAKE --&lt;/option&gt;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value="Buick"&gt;Buick&lt;/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value="Ford"&gt;Ford&lt;/option&gt;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value="Volkswagon"&gt;Volkswagon&lt;/option&gt;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ECDC-98F8-439F-8CD8-3C24729AD3D4}"/>
              </a:ext>
            </a:extLst>
          </p:cNvPr>
          <p:cNvSpPr txBox="1"/>
          <p:nvPr/>
        </p:nvSpPr>
        <p:spPr>
          <a:xfrm>
            <a:off x="1066800" y="5708749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https://balsamiq.com/learn/resources/ui-control-guidelines/dropdown-menus/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7A7-1951-4359-8A87-917264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581"/>
            <a:ext cx="10058400" cy="1371600"/>
          </a:xfrm>
        </p:spPr>
        <p:txBody>
          <a:bodyPr/>
          <a:lstStyle/>
          <a:p>
            <a:r>
              <a:rPr lang="en-US" u="sng"/>
              <a:t>List 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86DB-FB17-4A2A-B569-5002702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3274"/>
            <a:ext cx="10058400" cy="45603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>
                <a:latin typeface="Consolas" panose="020B0609020204030204" pitchFamily="49" charset="0"/>
              </a:rPr>
              <a:t>&lt;select&gt;</a:t>
            </a:r>
            <a:r>
              <a:rPr lang="en-US"/>
              <a:t> tag can also be used to allow the user to select more than one option.</a:t>
            </a:r>
          </a:p>
          <a:p>
            <a:pPr marL="0" indent="0">
              <a:buNone/>
            </a:pPr>
            <a:r>
              <a:rPr lang="en-US"/>
              <a:t>To do so, you simply add the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/>
              <a:t> boolean attriibute.</a:t>
            </a:r>
          </a:p>
          <a:p>
            <a:pPr marL="0" indent="0">
              <a:buNone/>
            </a:pPr>
            <a:r>
              <a:rPr lang="en-US"/>
              <a:t>This can be helpful when there is a large or variable number of options.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Example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&lt;select id="toppings" name="toppings"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value="extra_cheese"&gt;Extra Cheese&lt;/option&gt;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value="pepperoni"&gt;Pepperoni&lt;/option&gt;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value="sausage"&gt;Sausage&lt;/option&gt;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value="bacon"&gt;Bacon&lt;/option&gt;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value="mushroom"&gt;Mushroom&lt;/option&gt;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0A5F-A45A-435F-87E0-4B49E51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CDCD5-B951-48D9-91B7-6D3C9CD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74" y="3219856"/>
            <a:ext cx="3701226" cy="25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C972C-CF77-47EE-877E-0D947E21E325}"/>
              </a:ext>
            </a:extLst>
          </p:cNvPr>
          <p:cNvSpPr txBox="1"/>
          <p:nvPr/>
        </p:nvSpPr>
        <p:spPr>
          <a:xfrm>
            <a:off x="1066800" y="592553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Buttons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buttons to your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Clickable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has </a:t>
            </a:r>
            <a:r>
              <a:rPr lang="en-US" sz="1800" dirty="0">
                <a:cs typeface="Arial" panose="020B0604020202020204" pitchFamily="34" charset="0"/>
              </a:rPr>
              <a:t>code associated to its click event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id="myButton" type="button"&gt;Click Me&lt;/button&gt;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id="myButton" type="button" value="Click Me"&gt;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37CBB-388F-4C50-A737-9444882BD300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22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HTML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Submit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submits </a:t>
            </a:r>
            <a:r>
              <a:rPr lang="en-US" sz="1800" dirty="0">
                <a:cs typeface="Arial" panose="020B0604020202020204" pitchFamily="34" charset="0"/>
              </a:rPr>
              <a:t>the form to the server (may validate with JS first</a:t>
            </a:r>
            <a:r>
              <a:rPr lang="en-US" sz="1800">
                <a:cs typeface="Arial" panose="020B0604020202020204" pitchFamily="34" charset="0"/>
              </a:rPr>
              <a:t>).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type="submit"&gt;Submit&lt;/button&gt;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type="submit" value="Submit"&gt;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E173-1628-409E-BEB6-F34ED4E489D7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312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Reset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which when clicked, resets form values to their defaults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type="reset"&gt;Reset&lt;/button&gt;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type="reset" value="Reset"&gt;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37F8-4535-4EF2-BF42-81B1FA092266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50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&lt;fieldset&gt;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Grouping controls with &lt;fieldset&gt; and &lt;legend&gt;.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D06D6-5CBA-4307-BAF8-E12DDCDE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&lt;fieldset&gt;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744AA-560D-4E29-B114-B250236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3802"/>
            <a:ext cx="10058400" cy="4471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&lt;fieldset&gt;</a:t>
            </a:r>
            <a:r>
              <a:rPr lang="en-US" sz="1800"/>
              <a:t> element can be used to group form elements.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&lt;legend&gt;</a:t>
            </a:r>
            <a:r>
              <a:rPr lang="en-US" sz="1800"/>
              <a:t> element is used to add a caption to the fieldset.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&lt;legend&gt;Contact Info&lt;/legend&gt;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&lt;legend&gt;Address&lt;/legend&gt;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EFB8-AF5B-4A4E-8A71-96EAAAAB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E5DA4-9DB9-477E-822D-41F94D13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65" y="3053066"/>
            <a:ext cx="4514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none"/>
              <a:t>Autocomplete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Speedy data entry with autocomplete/autofill.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F79D-515D-436E-ABBB-83A3ACF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u="sng"/>
              <a:t>Why autocomplete?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5A0B4-585A-407C-A051-21696B1D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C1F906-1BC9-45E2-AF0D-1B9412506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607727"/>
              </p:ext>
            </p:extLst>
          </p:nvPr>
        </p:nvGraphicFramePr>
        <p:xfrm>
          <a:off x="1066800" y="1813409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163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758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&lt;datalist&gt;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042"/>
            <a:ext cx="10058400" cy="451499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datalist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provides </a:t>
            </a:r>
            <a:r>
              <a:rPr lang="en-US" sz="1800" dirty="0">
                <a:cs typeface="Arial" panose="020B0604020202020204" pitchFamily="34" charset="0"/>
              </a:rPr>
              <a:t>a list of </a:t>
            </a:r>
            <a:r>
              <a:rPr lang="en-US" sz="1800">
                <a:cs typeface="Arial" panose="020B0604020202020204" pitchFamily="34" charset="0"/>
              </a:rPr>
              <a:t>pre-defined suggestions for an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element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and "autocomplete" functionality.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type="text"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list="foods"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/&gt;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&lt;datalist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id="foods"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&lt;option&gt;Apple&lt;/option&gt;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&lt;option&gt;Orange&lt;/option&gt;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&lt;option&gt;Burger&lt;/option&gt;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&lt;option&gt;Hot Dog&lt;/option&gt;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&lt;option&gt;French Fries&lt;/option&gt;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&lt;/datalist&gt;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2E82-7A2A-45C3-A0E1-E59697CB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autocomplete=off|on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AF8E-7288-42C4-9168-33901F15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can be used to change the autofill/autocomplete behavoir of an input control.</a:t>
            </a:r>
          </a:p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originally only supported two values: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"on"  </a:t>
            </a:r>
            <a:r>
              <a:rPr lang="en-US" sz="1800"/>
              <a:t>autofill/autocomplete is enabled (default)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"off" </a:t>
            </a:r>
            <a:r>
              <a:rPr lang="en-US" sz="1800"/>
              <a:t>autofill/autocomplete is disabled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highlight>
                  <a:srgbClr val="FCF7F1"/>
                </a:highlight>
              </a:rPr>
              <a:t>NOTE: autocomplete is a suggestion to the browser, browsers have differing autofill/autocomplete behaviors and may choose to ignore your autocomplete setting.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13C05-2F97-43B2-9175-96CDBE0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A07D-3BCE-41C1-8210-82BC2A6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BF86D-84FC-45AF-99EA-7697A40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64D8AA-4E80-4675-B3EE-3E36B112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4" y="2179280"/>
            <a:ext cx="10650232" cy="36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name</a:t>
            </a:r>
            <a:r>
              <a:rPr lang="en-US" sz="1800"/>
              <a:t>			The full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given-name</a:t>
            </a:r>
            <a:r>
              <a:rPr lang="en-US" sz="1800"/>
              <a:t>		The given name (first name in western cultures)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additional-name</a:t>
            </a:r>
            <a:r>
              <a:rPr lang="en-US" sz="1800"/>
              <a:t>	The middle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family-name</a:t>
            </a:r>
            <a:r>
              <a:rPr lang="en-US" sz="1800"/>
              <a:t>		The family name (last name in western cultures)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Purpose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HTML Forms are required when you want to collect data from the site visitor.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 example, during user registration you might like to collect information such as name, email address, credit card,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1720"/>
            <a:ext cx="10058400" cy="43036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email</a:t>
            </a:r>
            <a:r>
              <a:rPr lang="en-US" sz="1800"/>
              <a:t>			An email address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username</a:t>
            </a:r>
            <a:r>
              <a:rPr lang="en-US" sz="1800"/>
              <a:t>		A username or account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current-password</a:t>
            </a:r>
            <a:r>
              <a:rPr lang="en-US" sz="1800"/>
              <a:t>	The user's current 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new-password</a:t>
            </a:r>
            <a:r>
              <a:rPr lang="en-US" sz="1800"/>
              <a:t>		A new 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one-time-code</a:t>
            </a:r>
            <a:r>
              <a:rPr lang="en-US" sz="1800"/>
              <a:t>		A one-time code used to verify the user's identity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</a:rPr>
              <a:t>When creating a new account or changing passwords, </a:t>
            </a:r>
            <a:r>
              <a:rPr lang="en-US" sz="1800" b="1">
                <a:highlight>
                  <a:srgbClr val="FCF7F1"/>
                </a:highlight>
              </a:rPr>
              <a:t>"new-password"</a:t>
            </a:r>
            <a:r>
              <a:rPr lang="en-US" sz="1800">
                <a:highlight>
                  <a:srgbClr val="FCF7F1"/>
                </a:highlight>
              </a:rPr>
              <a:t> should be used for the </a:t>
            </a:r>
            <a:r>
              <a:rPr lang="en-US" sz="1800" b="1">
                <a:highlight>
                  <a:srgbClr val="FCF7F1"/>
                </a:highlight>
              </a:rPr>
              <a:t>"Enter your new password"</a:t>
            </a:r>
            <a:r>
              <a:rPr lang="en-US" sz="1800">
                <a:highlight>
                  <a:srgbClr val="FCF7F1"/>
                </a:highlight>
              </a:rPr>
              <a:t> and </a:t>
            </a:r>
            <a:r>
              <a:rPr lang="en-US" sz="1800" b="1">
                <a:highlight>
                  <a:srgbClr val="FCF7F1"/>
                </a:highlight>
              </a:rPr>
              <a:t>"Confirm new password"</a:t>
            </a:r>
            <a:r>
              <a:rPr lang="en-US" sz="1800">
                <a:highlight>
                  <a:srgbClr val="FCF7F1"/>
                </a:highlight>
              </a:rPr>
              <a:t> fields.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</a:rPr>
              <a:t>This may be used by the browser to avoid accidently filling an existing password and to suggest a randomized secure password.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0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country</a:t>
            </a:r>
            <a:r>
              <a:rPr lang="en-US" sz="1800"/>
              <a:t>			A country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country-name</a:t>
            </a:r>
            <a:r>
              <a:rPr lang="en-US" sz="1800"/>
              <a:t>		A country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address-level1</a:t>
            </a:r>
            <a:r>
              <a:rPr lang="en-US" sz="1800"/>
              <a:t>		The first adminstrative level in the address.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This is typically the province in which the address is located.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In the United States, this would be the state. </a:t>
            </a:r>
            <a:r>
              <a:rPr lang="en-US" sz="1800"/>
              <a:t>In Switzerland,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the canton. In the United Kingdom, the post town.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address-level2</a:t>
            </a:r>
            <a:r>
              <a:rPr lang="en-US" sz="1800"/>
              <a:t>		The second adminstrative level in the address.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This is typically the city, town, or village.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address-line1</a:t>
            </a:r>
            <a:r>
              <a:rPr lang="en-US" sz="1800"/>
              <a:t>		The first line of the street address.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address-line2</a:t>
            </a:r>
            <a:r>
              <a:rPr lang="en-US" sz="1800"/>
              <a:t>		The second line of the street address. (Apartment #, Studio #, PO Box)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postal-code</a:t>
            </a:r>
            <a:r>
              <a:rPr lang="en-US" sz="1800"/>
              <a:t>		A postal code (in the United States, this is the ZIP code).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0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cc-number</a:t>
            </a:r>
            <a:r>
              <a:rPr lang="en-US" sz="1800"/>
              <a:t>		A credit card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</a:t>
            </a:r>
            <a:r>
              <a:rPr lang="en-US" sz="1800"/>
              <a:t>			The expiration date of the credit card. (MM/YY or MM/YYYY)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cc-exp-month</a:t>
            </a:r>
            <a:r>
              <a:rPr lang="en-US" sz="1800"/>
              <a:t>		The month that the credit card expires.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cc-exp-year</a:t>
            </a:r>
            <a:r>
              <a:rPr lang="en-US" sz="1800"/>
              <a:t>		The year that the credit card expires.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cc-csc</a:t>
            </a:r>
            <a:r>
              <a:rPr lang="en-US" sz="1800"/>
              <a:t>			The security code for the credit card.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cc-name</a:t>
            </a:r>
            <a:r>
              <a:rPr lang="en-US" sz="1800"/>
              <a:t>		The full name as printed on the credit card.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transaction-currency</a:t>
            </a:r>
            <a:r>
              <a:rPr lang="en-US" sz="1800"/>
              <a:t>	The currency in which the transaction is to take place.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transaction-amount</a:t>
            </a:r>
            <a:r>
              <a:rPr lang="en-US" sz="1800"/>
              <a:t>	The amount of the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5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language</a:t>
            </a:r>
            <a:r>
              <a:rPr lang="en-US" sz="1800"/>
              <a:t>		A preferred language.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bday</a:t>
            </a:r>
            <a:r>
              <a:rPr lang="en-US" sz="1800"/>
              <a:t>			A birth date, as a full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sex</a:t>
            </a:r>
            <a:r>
              <a:rPr lang="en-US" sz="1800"/>
              <a:t>			A gender identity.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tel</a:t>
            </a:r>
            <a:r>
              <a:rPr lang="en-US" sz="1800"/>
              <a:t>			A full telephone number, including the country code.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url</a:t>
            </a:r>
            <a:r>
              <a:rPr lang="en-US" sz="1800"/>
              <a:t>			A URL, such as a home page or company web site.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photo</a:t>
            </a:r>
            <a:r>
              <a:rPr lang="en-US" sz="1800"/>
              <a:t>			A URL to an image representing the persion, company,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or contact information given in the other fields in the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65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Example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some forms!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458511" cy="1371600"/>
          </a:xfrm>
        </p:spPr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80DF-4C45-4C9F-96F1-1A898074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45851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See examples/example_form.html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C28ED-CCDC-4F2D-870B-C16001FE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44" y="642594"/>
            <a:ext cx="6000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0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cs typeface="Arial" panose="020B0604020202020204" pitchFamily="34" charset="0"/>
              </a:rPr>
              <a:t>Give an overview </a:t>
            </a:r>
            <a:r>
              <a:rPr lang="en-US" sz="2400" dirty="0">
                <a:cs typeface="Arial" panose="020B0604020202020204" pitchFamily="34" charset="0"/>
              </a:rPr>
              <a:t>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Web Forms Tutorial For Coding Beginners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Forms Tutorial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Control Guidelines</a:t>
            </a:r>
            <a:endParaRPr lang="en-US" sz="1800">
              <a:solidFill>
                <a:srgbClr val="00B0F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&lt;form&gt;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&lt;input&gt;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&lt;label&gt;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autocomplete attribute</a:t>
            </a:r>
            <a:endParaRPr lang="en-US" sz="180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Forms will often take input from a user and validate their input using JavaScript on the client-side.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This is done to find simple errors on the client, rather than sending bad or incorrect data to a server, only to have it returned back to the client.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form will then normally post the validated input to a back-end application such as Node.js, ASP.NET or PHP.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back-end application </a:t>
            </a:r>
            <a:r>
              <a:rPr lang="en-US" sz="2400">
                <a:cs typeface="Arial" panose="020B0604020202020204" pitchFamily="34" charset="0"/>
              </a:rPr>
              <a:t>will then perform additional validation and the required processing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  <a:r>
              <a:rPr lang="en-US" sz="2400">
                <a:cs typeface="Arial" panose="020B0604020202020204" pitchFamily="34" charset="0"/>
              </a:rPr>
              <a:t>the posted data.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Tag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&lt;form&gt; tag.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</a:t>
            </a:r>
            <a:r>
              <a:rPr lang="en-US" u="sng"/>
              <a:t>form&gt;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tag is used to create an HTML form and it has following syntax: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id="myForm" action="DestinationURL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 method="GET|POST"&gt;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&lt;!-- form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 select, button, etc. --&gt;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045A-4FAC-4C64-A9BC-5B1EE995482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&lt;form</a:t>
            </a:r>
            <a:r>
              <a:rPr lang="en-US" u="sng"/>
              <a:t>&gt; tag </a:t>
            </a:r>
            <a:r>
              <a:rPr lang="en-US" u="sng" dirty="0"/>
              <a:t>a</a:t>
            </a:r>
            <a:r>
              <a:rPr lang="en-US" u="sng"/>
              <a:t>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	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	ID of form, used by JavaScript</a:t>
            </a:r>
            <a:endParaRPr lang="en-US" sz="1800" b="1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		</a:t>
            </a:r>
            <a:r>
              <a:rPr lang="en-US" sz="1800">
                <a:cs typeface="Arial" panose="020B0604020202020204" pitchFamily="34" charset="0"/>
              </a:rPr>
              <a:t>	URL </a:t>
            </a:r>
            <a:r>
              <a:rPr lang="en-US" sz="1800" dirty="0">
                <a:cs typeface="Arial" panose="020B0604020202020204" pitchFamily="34" charset="0"/>
              </a:rPr>
              <a:t>to process </a:t>
            </a:r>
            <a:r>
              <a:rPr lang="en-US" sz="1800">
                <a:cs typeface="Arial" panose="020B0604020202020204" pitchFamily="34" charset="0"/>
              </a:rPr>
              <a:t>inputted data. (usually relative)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method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How </a:t>
            </a:r>
            <a:r>
              <a:rPr lang="en-US" sz="1800" dirty="0">
                <a:cs typeface="Arial" panose="020B0604020202020204" pitchFamily="34" charset="0"/>
              </a:rPr>
              <a:t>to upload data.  Most used are GET </a:t>
            </a:r>
            <a:r>
              <a:rPr lang="en-US" sz="1800">
                <a:cs typeface="Arial" panose="020B0604020202020204" pitchFamily="34" charset="0"/>
              </a:rPr>
              <a:t>and POST.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enctype</a:t>
            </a:r>
            <a:r>
              <a:rPr lang="en-US" sz="1800" dirty="0">
                <a:cs typeface="Arial" panose="020B0604020202020204" pitchFamily="34" charset="0"/>
              </a:rPr>
              <a:t>		Used to specify how the </a:t>
            </a:r>
            <a:r>
              <a:rPr lang="en-US" sz="1800">
                <a:cs typeface="Arial" panose="020B0604020202020204" pitchFamily="34" charset="0"/>
              </a:rPr>
              <a:t>browser encodes the data.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novalidate</a:t>
            </a:r>
            <a:r>
              <a:rPr lang="en-US" sz="1800">
                <a:cs typeface="Arial" panose="020B0604020202020204" pitchFamily="34" charset="0"/>
              </a:rPr>
              <a:t>		Disables client-side validation of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NOTE: These are optional, </a:t>
            </a:r>
            <a:r>
              <a:rPr lang="en-US" sz="1800">
                <a:cs typeface="Arial" panose="020B0604020202020204" pitchFamily="34" charset="0"/>
              </a:rPr>
              <a:t>though </a:t>
            </a:r>
            <a:r>
              <a:rPr lang="en-US" sz="1800" b="1">
                <a:cs typeface="Arial" panose="020B0604020202020204" pitchFamily="34" charset="0"/>
              </a:rPr>
              <a:t>action </a:t>
            </a:r>
            <a:r>
              <a:rPr lang="en-US" sz="1800" b="1" dirty="0">
                <a:cs typeface="Arial" panose="020B0604020202020204" pitchFamily="34" charset="0"/>
              </a:rPr>
              <a:t>and </a:t>
            </a:r>
            <a:r>
              <a:rPr lang="en-US" sz="1800" b="1"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should always be specified.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F622-E4B3-4528-9738-18C8EF5AD58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3525</Words>
  <Application>Microsoft Office PowerPoint</Application>
  <PresentationFormat>Widescreen</PresentationFormat>
  <Paragraphs>440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Garamond</vt:lpstr>
      <vt:lpstr>SavonVTI</vt:lpstr>
      <vt:lpstr>HTML Forms</vt:lpstr>
      <vt:lpstr>Objectives</vt:lpstr>
      <vt:lpstr>Forms Overview</vt:lpstr>
      <vt:lpstr>Purpose of Forms </vt:lpstr>
      <vt:lpstr>Client-Side Validation</vt:lpstr>
      <vt:lpstr>Server-Side Validation</vt:lpstr>
      <vt:lpstr>Form Tag</vt:lpstr>
      <vt:lpstr>&lt;form&gt; tag syntax</vt:lpstr>
      <vt:lpstr>&lt;form&gt; tag attributes</vt:lpstr>
      <vt:lpstr>Form Controls</vt:lpstr>
      <vt:lpstr>&lt;input&gt; tag syntax</vt:lpstr>
      <vt:lpstr>&lt;input&gt; tag attributes</vt:lpstr>
      <vt:lpstr>&lt;input&gt; tag attributes cont.</vt:lpstr>
      <vt:lpstr>&lt;output&gt; tag syntax</vt:lpstr>
      <vt:lpstr>&lt;label&gt;</vt:lpstr>
      <vt:lpstr>Input Controls</vt:lpstr>
      <vt:lpstr>Single-Line Text Input Control</vt:lpstr>
      <vt:lpstr>Types of Single-Line Inputs cont.</vt:lpstr>
      <vt:lpstr>Types of Single-Line Inputs</vt:lpstr>
      <vt:lpstr>Multi-Line Text Input Control</vt:lpstr>
      <vt:lpstr>Radio Button Control</vt:lpstr>
      <vt:lpstr>Check Box Control</vt:lpstr>
      <vt:lpstr>File Upload Control</vt:lpstr>
      <vt:lpstr>Range Slider Control</vt:lpstr>
      <vt:lpstr>Hidden Control</vt:lpstr>
      <vt:lpstr>Dropdown Menus</vt:lpstr>
      <vt:lpstr>List Box Control</vt:lpstr>
      <vt:lpstr>Buttons</vt:lpstr>
      <vt:lpstr>Clickable Button Control</vt:lpstr>
      <vt:lpstr>Submit Button Control</vt:lpstr>
      <vt:lpstr>Reset Button Control</vt:lpstr>
      <vt:lpstr>&lt;fieldset&gt;</vt:lpstr>
      <vt:lpstr>&lt;fieldset&gt;</vt:lpstr>
      <vt:lpstr>Autocomplete</vt:lpstr>
      <vt:lpstr>Why autocomplete?</vt:lpstr>
      <vt:lpstr>&lt;datalist&gt;</vt:lpstr>
      <vt:lpstr>autocomplete=off|on</vt:lpstr>
      <vt:lpstr>autocomplete=off</vt:lpstr>
      <vt:lpstr>autocomplete=...</vt:lpstr>
      <vt:lpstr>autocomplete=...</vt:lpstr>
      <vt:lpstr>autocomplete=...</vt:lpstr>
      <vt:lpstr>autocomplete=...</vt:lpstr>
      <vt:lpstr>autocomplete=...</vt:lpstr>
      <vt:lpstr>Example Forms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2020-07-29T17:30:17Z</dcterms:created>
  <dcterms:modified xsi:type="dcterms:W3CDTF">2020-07-31T18:24:09Z</dcterms:modified>
</cp:coreProperties>
</file>