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46"/>
  </p:notesMasterIdLst>
  <p:sldIdLst>
    <p:sldId id="257" r:id="rId5"/>
    <p:sldId id="263" r:id="rId6"/>
    <p:sldId id="442" r:id="rId7"/>
    <p:sldId id="443" r:id="rId8"/>
    <p:sldId id="444" r:id="rId9"/>
    <p:sldId id="445" r:id="rId10"/>
    <p:sldId id="446" r:id="rId11"/>
    <p:sldId id="447" r:id="rId12"/>
    <p:sldId id="310" r:id="rId13"/>
    <p:sldId id="453" r:id="rId14"/>
    <p:sldId id="454" r:id="rId15"/>
    <p:sldId id="456" r:id="rId16"/>
    <p:sldId id="455" r:id="rId17"/>
    <p:sldId id="457" r:id="rId18"/>
    <p:sldId id="459" r:id="rId19"/>
    <p:sldId id="458" r:id="rId20"/>
    <p:sldId id="469" r:id="rId21"/>
    <p:sldId id="470" r:id="rId22"/>
    <p:sldId id="471" r:id="rId23"/>
    <p:sldId id="481" r:id="rId24"/>
    <p:sldId id="448" r:id="rId25"/>
    <p:sldId id="460" r:id="rId26"/>
    <p:sldId id="461" r:id="rId27"/>
    <p:sldId id="462" r:id="rId28"/>
    <p:sldId id="493" r:id="rId29"/>
    <p:sldId id="463" r:id="rId30"/>
    <p:sldId id="466" r:id="rId31"/>
    <p:sldId id="464" r:id="rId32"/>
    <p:sldId id="465" r:id="rId33"/>
    <p:sldId id="467" r:id="rId34"/>
    <p:sldId id="468" r:id="rId35"/>
    <p:sldId id="449" r:id="rId36"/>
    <p:sldId id="472" r:id="rId37"/>
    <p:sldId id="473" r:id="rId38"/>
    <p:sldId id="474" r:id="rId39"/>
    <p:sldId id="475" r:id="rId40"/>
    <p:sldId id="476" r:id="rId41"/>
    <p:sldId id="477" r:id="rId42"/>
    <p:sldId id="441" r:id="rId43"/>
    <p:sldId id="280" r:id="rId44"/>
    <p:sldId id="27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2009" autoAdjust="0"/>
  </p:normalViewPr>
  <p:slideViewPr>
    <p:cSldViewPr snapToGrid="0">
      <p:cViewPr varScale="1">
        <p:scale>
          <a:sx n="105" d="100"/>
          <a:sy n="105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mediacollege.com/internet/javascript/placement.html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script-async-defe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veloper.mozilla.org/en-US/docs/Web/HTML/Preloading_content" TargetMode="External"/><Relationship Id="rId4" Type="http://schemas.openxmlformats.org/officeDocument/2006/relationships/hyperlink" Target="https://developer.mozilla.org/en-US/docs/Web/HTML/Element/script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Primitiv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Global_Objects/Number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Global_Objects/Number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Global_Objects/Number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https://developer.mozilla.org/en-US/docs/Web/HTML/Element/script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3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https://developer.mozilla.org/en-US/docs/Web/HTML/Element/script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9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https://developer.mozilla.org/en-US/docs/Web/HTML/Element</a:t>
            </a:r>
            <a:r>
              <a:rPr lang="en-US">
                <a:hlinkClick r:id="rId3"/>
              </a:rPr>
              <a:t>/script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4"/>
              </a:rPr>
              <a:t>https://www.mediacollege.com/internet/javascript/placement.html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0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https://javascript.info/script-async-defer</a:t>
            </a:r>
            <a:endParaRPr lang="en-US"/>
          </a:p>
          <a:p>
            <a:r>
              <a:rPr lang="en-US">
                <a:hlinkClick r:id="rId4"/>
              </a:rPr>
              <a:t>https://</a:t>
            </a:r>
            <a:r>
              <a:rPr lang="en-US" dirty="0">
                <a:hlinkClick r:id="rId4"/>
              </a:rPr>
              <a:t>developer.mozilla.org/en-US/docs/Web/HTML/Element</a:t>
            </a:r>
            <a:r>
              <a:rPr lang="en-US">
                <a:hlinkClick r:id="rId4"/>
              </a:rPr>
              <a:t>/script</a:t>
            </a:r>
            <a:endParaRPr lang="en-US"/>
          </a:p>
          <a:p>
            <a:r>
              <a:rPr lang="en-US">
                <a:hlinkClick r:id="rId5"/>
              </a:rPr>
              <a:t>https://developer.mozilla.org/en-US/docs/Web/HTML/Preloading_content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0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https://developer.mozilla.org/en-US/docs/Glossary/Primitive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8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https://en.wikipedia.org/wiki/IEEE_754</a:t>
            </a:r>
            <a:endParaRPr lang="en-US"/>
          </a:p>
          <a:p>
            <a:r>
              <a:rPr lang="en-US">
                <a:hlinkClick r:id="rId4"/>
              </a:rPr>
              <a:t>https://developer.mozilla.org/en-US/docs/Web/JavaScript/Reference/Global_Objects/Number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3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https://en.wikipedia.org/wiki/IEEE_754</a:t>
            </a:r>
            <a:endParaRPr lang="en-US"/>
          </a:p>
          <a:p>
            <a:r>
              <a:rPr lang="en-US">
                <a:hlinkClick r:id="rId4"/>
              </a:rPr>
              <a:t>https://developer.mozilla.org/en-US/docs/Web/JavaScript/Reference/Global_Objects/Number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5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https://en.wikipedia.org/wiki/IEEE_754</a:t>
            </a:r>
            <a:endParaRPr lang="en-US"/>
          </a:p>
          <a:p>
            <a:r>
              <a:rPr lang="en-US">
                <a:hlinkClick r:id="rId4"/>
              </a:rPr>
              <a:t>https://developer.mozilla.org/en-US/docs/Web/JavaScript/Reference/Global_Objects/Number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var-let-and-const-whats-the-difference/" TargetMode="External"/><Relationship Id="rId2" Type="http://schemas.openxmlformats.org/officeDocument/2006/relationships/hyperlink" Target="https://hackernoon.com/why-you-shouldnt-use-var-anymore-f109a58b9b7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Global_Objects/Numbe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JavaScript/Reference/Global_Objects/NaN" TargetMode="External"/><Relationship Id="rId4" Type="http://schemas.openxmlformats.org/officeDocument/2006/relationships/hyperlink" Target="https://developer.mozilla.org/en-US/docs/Web/JavaScript/Reference/Global_Objects/Number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scripttutorial.net/es6/javascript-const/" TargetMode="External"/><Relationship Id="rId5" Type="http://schemas.openxmlformats.org/officeDocument/2006/relationships/hyperlink" Target="https://www.javascripttutorial.net/es6/difference-between-var-and-let/" TargetMode="External"/><Relationship Id="rId4" Type="http://schemas.openxmlformats.org/officeDocument/2006/relationships/hyperlink" Target="https://developer.mozilla.org/en-US/docs/Glossary/Fals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>
                <a:latin typeface="Arial" pitchFamily="34" charset="0"/>
                <a:cs typeface="Arial" pitchFamily="34" charset="0"/>
              </a:rPr>
              <a:t>JavaScript 1</a:t>
            </a:r>
            <a:endParaRPr lang="en-US" sz="4400" b="1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7800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Declaring Variables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84FB552-ED7B-484B-9CFC-A4F783671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35145"/>
              </p:ext>
            </p:extLst>
          </p:nvPr>
        </p:nvGraphicFramePr>
        <p:xfrm>
          <a:off x="1066800" y="1549400"/>
          <a:ext cx="9980168" cy="4119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688">
                  <a:extLst>
                    <a:ext uri="{9D8B030D-6E8A-4147-A177-3AD203B41FA5}">
                      <a16:colId xmlns:a16="http://schemas.microsoft.com/office/drawing/2014/main" val="1693800213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1958081511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1826929963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950357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nsolas" panose="020B0609020204030204" pitchFamily="49" charset="0"/>
                        </a:rPr>
                        <a:t>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nsolas" panose="020B0609020204030204" pitchFamily="49" charset="0"/>
                        </a:rPr>
                        <a:t>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nsolas" panose="020B0609020204030204" pitchFamily="49" charset="0"/>
                        </a:rPr>
                        <a:t>const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7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  <a:p>
                      <a:endParaRPr lang="en-US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 x = 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 y 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const z = 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3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scope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accent2"/>
                          </a:solidFill>
                          <a:highlight>
                            <a:srgbClr val="FCF7F1"/>
                          </a:highlight>
                          <a:latin typeface="+mn-lt"/>
                          <a:ea typeface="+mn-ea"/>
                          <a:cs typeface="+mn-cs"/>
                        </a:rPr>
                        <a:t>Function Scoped.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Block Scoped.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Block Scoped.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6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window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accent2"/>
                          </a:solidFill>
                          <a:highlight>
                            <a:srgbClr val="FCF7F1"/>
                          </a:highlight>
                          <a:latin typeface="+mn-lt"/>
                          <a:ea typeface="+mn-ea"/>
                          <a:cs typeface="+mn-cs"/>
                        </a:rPr>
                        <a:t>Automatically added to global window object when declared in global scope.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Not added to window object.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/>
                        <a:t>Not added to window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52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constness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Not constant.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Not constant.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Variable can only be assigned a value once.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Referenced object is still 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3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usage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highlight>
                            <a:srgbClr val="FCF7F1"/>
                          </a:highlight>
                        </a:rPr>
                        <a:t>Do not use!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rgbClr val="FFC000"/>
                          </a:solidFill>
                          <a:highlight>
                            <a:srgbClr val="FCF7F1"/>
                          </a:highlight>
                        </a:rPr>
                        <a:t>Use only when const is not an option.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rgbClr val="92D050"/>
                          </a:solidFill>
                          <a:highlight>
                            <a:srgbClr val="FCF7F1"/>
                          </a:highlight>
                        </a:rPr>
                        <a:t>Use whenever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3169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C968143-EC4B-46D9-A039-B55E891D9B70}"/>
              </a:ext>
            </a:extLst>
          </p:cNvPr>
          <p:cNvSpPr txBox="1"/>
          <p:nvPr/>
        </p:nvSpPr>
        <p:spPr>
          <a:xfrm>
            <a:off x="988568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Article: Why you shouldn't use var anymore</a:t>
            </a:r>
            <a:endParaRPr lang="en-US" b="1">
              <a:solidFill>
                <a:srgbClr val="00B0F0"/>
              </a:solidFill>
            </a:endParaRPr>
          </a:p>
          <a:p>
            <a:r>
              <a:rPr lang="en-US" b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Article: var, let, and const - What's the difference?</a:t>
            </a:r>
            <a:endParaRPr lang="en-US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4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Declaring Functions w/ const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/>
              <a:t>Functions can be declared </a:t>
            </a:r>
            <a:r>
              <a:rPr lang="en-US" sz="1800" b="1"/>
              <a:t>const</a:t>
            </a:r>
            <a:r>
              <a:rPr lang="en-US" sz="1800"/>
              <a:t> with either of the below syntaxes: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/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800" b="1">
                <a:highlight>
                  <a:srgbClr val="FCF7F1"/>
                </a:highlight>
                <a:latin typeface="Consolas" panose="020B0609020204030204" pitchFamily="49" charset="0"/>
              </a:rPr>
              <a:t>const foo1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 = function () { console.log('foobar'); }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sz="1800">
              <a:highlight>
                <a:srgbClr val="FCF7F1"/>
              </a:highlight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800" b="1">
                <a:highlight>
                  <a:srgbClr val="FCF7F1"/>
                </a:highlight>
                <a:latin typeface="Consolas" panose="020B0609020204030204" pitchFamily="49" charset="0"/>
              </a:rPr>
              <a:t>const foo2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 = () =&gt; { console.log('foobar');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Const in other langages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00B8E5-EC68-460D-A0BC-DCAD1072E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07696"/>
              </p:ext>
            </p:extLst>
          </p:nvPr>
        </p:nvGraphicFramePr>
        <p:xfrm>
          <a:off x="1066800" y="1998420"/>
          <a:ext cx="8712518" cy="2971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468">
                  <a:extLst>
                    <a:ext uri="{9D8B030D-6E8A-4147-A177-3AD203B41FA5}">
                      <a16:colId xmlns:a16="http://schemas.microsoft.com/office/drawing/2014/main" val="1464240215"/>
                    </a:ext>
                  </a:extLst>
                </a:gridCol>
                <a:gridCol w="1639252">
                  <a:extLst>
                    <a:ext uri="{9D8B030D-6E8A-4147-A177-3AD203B41FA5}">
                      <a16:colId xmlns:a16="http://schemas.microsoft.com/office/drawing/2014/main" val="1124966579"/>
                    </a:ext>
                  </a:extLst>
                </a:gridCol>
                <a:gridCol w="5618798">
                  <a:extLst>
                    <a:ext uri="{9D8B030D-6E8A-4147-A177-3AD203B41FA5}">
                      <a16:colId xmlns:a16="http://schemas.microsoft.com/office/drawing/2014/main" val="4217105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equivalent keyword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3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nsolas" panose="020B0609020204030204" pitchFamily="49" charset="0"/>
                        </a:rPr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const</a:t>
                      </a:r>
                      <a:r>
                        <a:rPr lang="en-US" sz="1600"/>
                        <a:t> variables cannot be asigned a new value.</a:t>
                      </a:r>
                    </a:p>
                    <a:p>
                      <a:r>
                        <a:rPr lang="en-US" sz="1600"/>
                        <a:t>Objects/Arrays are still </a:t>
                      </a:r>
                      <a:r>
                        <a:rPr lang="en-US" sz="1600" b="1"/>
                        <a:t>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2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nsolas" panose="020B0609020204030204" pitchFamily="49" charset="0"/>
                        </a:rPr>
                        <a:t>readonly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C# also includes the </a:t>
                      </a:r>
                      <a:r>
                        <a:rPr lang="en-US" sz="1600" b="1"/>
                        <a:t>const</a:t>
                      </a:r>
                      <a:r>
                        <a:rPr lang="en-US" sz="1600"/>
                        <a:t> keyword, but it can only be used with primitives that are </a:t>
                      </a:r>
                      <a:r>
                        <a:rPr lang="en-US" sz="1600" b="1"/>
                        <a:t>compile-time constants.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2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nsolas" panose="020B0609020204030204" pitchFamily="49" charset="0"/>
                        </a:rPr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Same as JavaScript.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4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>
                          <a:latin typeface="+mn-lt"/>
                        </a:rPr>
                        <a:t>no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const</a:t>
                      </a:r>
                      <a:r>
                        <a:rPr lang="en-US" sz="1600"/>
                        <a:t> keyword requires object/arrays to be </a:t>
                      </a:r>
                      <a:r>
                        <a:rPr lang="en-US" sz="1600" b="1"/>
                        <a:t>immutable.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03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>
                          <a:latin typeface="+mn-lt"/>
                        </a:rPr>
                        <a:t>no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const</a:t>
                      </a:r>
                      <a:r>
                        <a:rPr lang="en-US" sz="1600"/>
                        <a:t> keyword requires object/arrays to be </a:t>
                      </a:r>
                      <a:r>
                        <a:rPr lang="en-US" sz="1600" b="1"/>
                        <a:t>immutable.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3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6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36" y="274320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Data Types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4ACD390-A6AB-4443-A4F5-56FE01B13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39807"/>
              </p:ext>
            </p:extLst>
          </p:nvPr>
        </p:nvGraphicFramePr>
        <p:xfrm>
          <a:off x="935736" y="1508760"/>
          <a:ext cx="10514838" cy="422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5430">
                  <a:extLst>
                    <a:ext uri="{9D8B030D-6E8A-4147-A177-3AD203B41FA5}">
                      <a16:colId xmlns:a16="http://schemas.microsoft.com/office/drawing/2014/main" val="3827733305"/>
                    </a:ext>
                  </a:extLst>
                </a:gridCol>
                <a:gridCol w="3255264">
                  <a:extLst>
                    <a:ext uri="{9D8B030D-6E8A-4147-A177-3AD203B41FA5}">
                      <a16:colId xmlns:a16="http://schemas.microsoft.com/office/drawing/2014/main" val="838098070"/>
                    </a:ext>
                  </a:extLst>
                </a:gridCol>
                <a:gridCol w="5724144">
                  <a:extLst>
                    <a:ext uri="{9D8B030D-6E8A-4147-A177-3AD203B41FA5}">
                      <a16:colId xmlns:a16="http://schemas.microsoft.com/office/drawing/2014/main" val="379821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C# Equivalent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32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hello = 'Hello';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world = "World";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0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age = 30;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rate = 3.5;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m = .7;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c = 3e8;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77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true,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5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Dictionary&lt;int, dynamic&gt;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9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Consolas" panose="020B0609020204030204" pitchFamily="49" charset="0"/>
                        </a:rPr>
                        <a:t>Dictionary&lt;string, dynamic&gt;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{ first: 'John', last: 'doe'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9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>
                          <a:latin typeface="Consolas" panose="020B0609020204030204" pitchFamily="49" charset="0"/>
                        </a:rPr>
                        <a:t>no equivalant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x;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y = undefined;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a = arr[20];     // arr is an array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b = person.age;  // person is an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28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55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Special Number Values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ACF26B-3524-4262-BDC5-EC92CAF74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55438"/>
              </p:ext>
            </p:extLst>
          </p:nvPr>
        </p:nvGraphicFramePr>
        <p:xfrm>
          <a:off x="1066800" y="2324127"/>
          <a:ext cx="10058400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7528">
                  <a:extLst>
                    <a:ext uri="{9D8B030D-6E8A-4147-A177-3AD203B41FA5}">
                      <a16:colId xmlns:a16="http://schemas.microsoft.com/office/drawing/2014/main" val="2181643604"/>
                    </a:ext>
                  </a:extLst>
                </a:gridCol>
                <a:gridCol w="8500872">
                  <a:extLst>
                    <a:ext uri="{9D8B030D-6E8A-4147-A177-3AD203B41FA5}">
                      <a16:colId xmlns:a16="http://schemas.microsoft.com/office/drawing/2014/main" val="33772665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/>
                        <a:t>Numbers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"Not a Number"</a:t>
                      </a:r>
                    </a:p>
                    <a:p>
                      <a:r>
                        <a:rPr lang="en-US" sz="1600"/>
                        <a:t>Represents that a number cannot be calculated.</a:t>
                      </a:r>
                    </a:p>
                    <a:p>
                      <a:r>
                        <a:rPr lang="en-US" sz="1600"/>
                        <a:t>Contrary to popular belief, </a:t>
                      </a:r>
                      <a:r>
                        <a:rPr lang="en-US" sz="1600" b="1"/>
                        <a:t>NaN</a:t>
                      </a:r>
                      <a:r>
                        <a:rPr lang="en-US" sz="1600"/>
                        <a:t> is actually a </a:t>
                      </a:r>
                      <a:r>
                        <a:rPr lang="en-US" sz="1600" b="1"/>
                        <a:t>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7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positive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large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negative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large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positive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small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negative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small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1373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74E0E34-420C-4352-9AA7-1702D8D3CDFB}"/>
              </a:ext>
            </a:extLst>
          </p:cNvPr>
          <p:cNvSpPr txBox="1"/>
          <p:nvPr/>
        </p:nvSpPr>
        <p:spPr>
          <a:xfrm>
            <a:off x="1066800" y="5476742"/>
            <a:ext cx="1005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hlinkClick r:id="rId3"/>
              </a:rPr>
              <a:t>https://en.wikipedia.org/wiki/IEEE_754</a:t>
            </a:r>
            <a:endParaRPr lang="en-US" sz="1400"/>
          </a:p>
          <a:p>
            <a:r>
              <a:rPr lang="en-US" sz="1400">
                <a:hlinkClick r:id="rId4"/>
              </a:rPr>
              <a:t>https://developer.mozilla.org/en-US/docs/Web/JavaScript/Reference/Global_Objects/Number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0011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5122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Some special cases with numbers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E0E34-420C-4352-9AA7-1702D8D3CDFB}"/>
              </a:ext>
            </a:extLst>
          </p:cNvPr>
          <p:cNvSpPr txBox="1"/>
          <p:nvPr/>
        </p:nvSpPr>
        <p:spPr>
          <a:xfrm>
            <a:off x="1066800" y="5446693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hlinkClick r:id="rId3"/>
              </a:rPr>
              <a:t>https://en.wikipedia.org/wiki/IEEE_754</a:t>
            </a:r>
            <a:endParaRPr lang="en-US" sz="1400"/>
          </a:p>
          <a:p>
            <a:r>
              <a:rPr lang="en-US" sz="1400">
                <a:hlinkClick r:id="rId4"/>
              </a:rPr>
              <a:t>https://developer.mozilla.org/en-US/docs/Web/JavaScript/Reference/Global_Objects/Number</a:t>
            </a:r>
            <a:endParaRPr lang="en-US" sz="1400"/>
          </a:p>
          <a:p>
            <a:r>
              <a:rPr lang="en-US" sz="1400">
                <a:hlinkClick r:id="rId5"/>
              </a:rPr>
              <a:t>https://developer.mozilla.org/en-US/docs/Web/JavaScript/Reference/Global_Objects/NaN</a:t>
            </a:r>
            <a:endParaRPr lang="en-US" sz="140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E213E51-0A8F-4EC8-A931-5B9E66C07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90188"/>
              </p:ext>
            </p:extLst>
          </p:nvPr>
        </p:nvGraphicFramePr>
        <p:xfrm>
          <a:off x="1066800" y="1510792"/>
          <a:ext cx="51054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867202732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241834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2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parseFloat('abc')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9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1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2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-1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2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1 / 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23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 /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90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 / 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6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1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 / 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1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548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971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Other Special Values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81198E1-F223-439B-965A-047CCBD62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56944"/>
              </p:ext>
            </p:extLst>
          </p:nvPr>
        </p:nvGraphicFramePr>
        <p:xfrm>
          <a:off x="1066800" y="2458720"/>
          <a:ext cx="10058400" cy="2311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7528">
                  <a:extLst>
                    <a:ext uri="{9D8B030D-6E8A-4147-A177-3AD203B41FA5}">
                      <a16:colId xmlns:a16="http://schemas.microsoft.com/office/drawing/2014/main" val="2181643604"/>
                    </a:ext>
                  </a:extLst>
                </a:gridCol>
                <a:gridCol w="8500872">
                  <a:extLst>
                    <a:ext uri="{9D8B030D-6E8A-4147-A177-3AD203B41FA5}">
                      <a16:colId xmlns:a16="http://schemas.microsoft.com/office/drawing/2014/main" val="33772665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/>
                        <a:t>Objects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the </a:t>
                      </a:r>
                      <a:r>
                        <a:rPr lang="en-US" sz="1600" b="1"/>
                        <a:t>absence</a:t>
                      </a:r>
                      <a:r>
                        <a:rPr lang="en-US" sz="1600"/>
                        <a:t> of an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7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that a value has not been </a:t>
                      </a:r>
                      <a:r>
                        <a:rPr lang="en-US" sz="1600" b="1"/>
                        <a:t>assigned</a:t>
                      </a:r>
                      <a:r>
                        <a:rPr lang="en-US" sz="1600"/>
                        <a:t> to a variable/property.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''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Empty string.</a:t>
                      </a:r>
                      <a:r>
                        <a:rPr lang="en-US" sz="1600"/>
                        <a:t> String containing no characters.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Empty array.</a:t>
                      </a:r>
                      <a:r>
                        <a:rPr lang="en-US" sz="1600"/>
                        <a:t> Array containing no elements.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Empty object. </a:t>
                      </a:r>
                      <a:r>
                        <a:rPr lang="en-US" sz="1600"/>
                        <a:t>Object containing no properties.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23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61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Template Strings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Formatting the output with style.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7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5C9E59-2E23-49EA-8911-1E03BD0B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String Concatenation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8636-1A21-47EF-B39C-38CF872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The </a:t>
            </a:r>
            <a:r>
              <a:rPr lang="en-US" sz="1800" b="1"/>
              <a:t>+</a:t>
            </a:r>
            <a:r>
              <a:rPr lang="en-US" sz="1800"/>
              <a:t> operator can be used for both </a:t>
            </a:r>
            <a:r>
              <a:rPr lang="en-US" sz="1800" b="1"/>
              <a:t>addition</a:t>
            </a:r>
            <a:r>
              <a:rPr lang="en-US" sz="1800"/>
              <a:t> and string </a:t>
            </a:r>
            <a:r>
              <a:rPr lang="en-US" sz="1800" b="1"/>
              <a:t>concatenation.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add = 3 + 4;       // add = 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cat = 'test' + 3;  // cat = 'test3'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a = '12' + 34;    // a = '1234';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b = 12 + '34';    // b = '1234';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c = '12' + '34';  // c = '1234';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d = 12 + 34;      // d = 46;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console.log('Hi, my name is ' + name + ' and my age is ' + age + '.');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771E-73B2-451E-977B-0CD7DAC0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41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5C9E59-2E23-49EA-8911-1E03BD0B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Template Strings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8636-1A21-47EF-B39C-38CF872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Template strings can be used to make the code much more readable and maintainable.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console.log(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  <a:r>
              <a:rPr lang="en-US" sz="1800">
                <a:latin typeface="Consolas" panose="020B0609020204030204" pitchFamily="49" charset="0"/>
              </a:rPr>
              <a:t>Hi, my name is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${name}</a:t>
            </a:r>
            <a:r>
              <a:rPr lang="en-US" sz="1800">
                <a:latin typeface="Consolas" panose="020B0609020204030204" pitchFamily="49" charset="0"/>
              </a:rPr>
              <a:t> and my age is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${age}</a:t>
            </a:r>
            <a:r>
              <a:rPr lang="en-US" sz="1800">
                <a:latin typeface="Consolas" panose="020B0609020204030204" pitchFamily="49" charset="0"/>
              </a:rPr>
              <a:t>.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  <a:r>
              <a:rPr lang="en-US" sz="180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div.innerHTML =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&lt;div style="border: 1px solid black"&gt;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&lt;h2&gt;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${title}</a:t>
            </a:r>
            <a:r>
              <a:rPr lang="en-US" sz="1800">
                <a:latin typeface="Consolas" panose="020B0609020204030204" pitchFamily="49" charset="0"/>
              </a:rPr>
              <a:t>&lt;/h2&gt;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&lt;p&gt;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${summary}</a:t>
            </a:r>
            <a:r>
              <a:rPr lang="en-US" sz="1800">
                <a:latin typeface="Consolas" panose="020B0609020204030204" pitchFamily="49" charset="0"/>
              </a:rPr>
              <a:t>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  <a:r>
              <a:rPr lang="en-US" sz="180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771E-73B2-451E-977B-0CD7DAC0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Discuss techniques for loading JavaScript files efficiently.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Understand the differences between const/let/var.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Declare variables with const/let.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Use datatypes: string, number, boolean, array, object, undefined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Implement branching with if, else, else-if, or ternaries.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Implement loops with for, for-of, and for-in.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Use falsely and thruthy to improve branching.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5C9E59-2E23-49EA-8911-1E03BD0B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toFixed()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8636-1A21-47EF-B39C-38CF872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To format numbers with a fixed decimal point. Use the </a:t>
            </a:r>
            <a:r>
              <a:rPr lang="en-US" sz="1800" b="1"/>
              <a:t>number.toFixed()</a:t>
            </a:r>
            <a:r>
              <a:rPr lang="en-US" sz="1800"/>
              <a:t> method.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centimeters = inches * 2.54;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console.log(`${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inches.toFixed(2)</a:t>
            </a:r>
            <a:r>
              <a:rPr lang="en-US" sz="1800">
                <a:latin typeface="Consolas" panose="020B0609020204030204" pitchFamily="49" charset="0"/>
              </a:rPr>
              <a:t>} inches is ${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centimeters.toFixed(2)</a:t>
            </a:r>
            <a:r>
              <a:rPr lang="en-US" sz="1800">
                <a:latin typeface="Consolas" panose="020B0609020204030204" pitchFamily="49" charset="0"/>
              </a:rPr>
              <a:t>} cm.`);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However, note that this does convert the number to a string.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Don't use this to "round" numbers for calculations, use Math.round() for that instead.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771E-73B2-451E-977B-0CD7DAC0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35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Control Structures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branching and looping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8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if</a:t>
            </a:r>
            <a:r>
              <a:rPr lang="en-US" sz="1800">
                <a:latin typeface="Consolas" panose="020B0609020204030204" pitchFamily="49" charset="0"/>
              </a:rPr>
              <a:t> (x % 2 ===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 (`${x} is even`);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98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if</a:t>
            </a:r>
            <a:r>
              <a:rPr lang="en-US" sz="1800">
                <a:latin typeface="Consolas" panose="020B0609020204030204" pitchFamily="49" charset="0"/>
              </a:rPr>
              <a:t> (x % 2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 (`${x} is even');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</a:t>
            </a:r>
            <a:r>
              <a:rPr lang="en-US" sz="180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 (`${x} is odd');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61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else-if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if</a:t>
            </a:r>
            <a:r>
              <a:rPr lang="en-US" sz="1800">
                <a:latin typeface="Consolas" panose="020B0609020204030204" pitchFamily="49" charset="0"/>
              </a:rPr>
              <a:t> (isNaN(x))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console.log(`${x} is not a number`);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 if</a:t>
            </a:r>
            <a:r>
              <a:rPr lang="en-US" sz="1800">
                <a:latin typeface="Consolas" panose="020B0609020204030204" pitchFamily="49" charset="0"/>
              </a:rPr>
              <a:t> (x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console.log(`${x} is zero`);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 if</a:t>
            </a:r>
            <a:r>
              <a:rPr lang="en-US" sz="1800">
                <a:latin typeface="Consolas" panose="020B0609020204030204" pitchFamily="49" charset="0"/>
              </a:rPr>
              <a:t> (x % 2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console.log(`${x} is even`);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</a:t>
            </a:r>
            <a:r>
              <a:rPr lang="en-US" sz="180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console.log(`${x} is odd`);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8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Ternary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You can use ternary expressions to simplify simple if statements and eliminate variables.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happyMood = happy ? '😀' : '😐';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You can also nest ternary expression.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fullMood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happy ? '😀' 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sad ? '</a:t>
            </a:r>
            <a:r>
              <a:rPr lang="en-US" sz="1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☹️</a:t>
            </a:r>
            <a:r>
              <a:rPr lang="en-US" sz="1800">
                <a:latin typeface="Consolas" panose="020B0609020204030204" pitchFamily="49" charset="0"/>
              </a:rPr>
              <a:t>'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'😐';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This technique is very helpful when writing in a functional style.</a:t>
            </a:r>
            <a:endParaRPr lang="en-US" sz="1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37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</a:t>
            </a:r>
            <a:r>
              <a:rPr lang="en-US" u="sng"/>
              <a:t> loop with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Count from 0..99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(let i = 0; i &lt; 100; ++i)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Count from 1..100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(let i = 1; i &lt;= 100; ++i)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82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</a:t>
            </a:r>
            <a:r>
              <a:rPr lang="en-US" u="sng"/>
              <a:t> loop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elements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pets = ['cat', 'dog', 'bird'];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(let i = 0; i &lt; pets.length; ++i)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 + ': ' + pets[i]);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for-in</a:t>
            </a:r>
            <a:r>
              <a:rPr lang="en-US" u="sng"/>
              <a:t> loop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elements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pets = ['cat', 'dog', 'bird'];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(const i </a:t>
            </a:r>
            <a:r>
              <a:rPr lang="en-US" sz="1800" b="1">
                <a:latin typeface="Consolas" panose="020B0609020204030204" pitchFamily="49" charset="0"/>
              </a:rPr>
              <a:t>in</a:t>
            </a:r>
            <a:r>
              <a:rPr lang="en-US" sz="1800">
                <a:latin typeface="Consolas" panose="020B0609020204030204" pitchFamily="49" charset="0"/>
              </a:rPr>
              <a:t> pets)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 + ': ' + pets[i]);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48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for-of</a:t>
            </a:r>
            <a:r>
              <a:rPr lang="en-US" u="sng"/>
              <a:t> loop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elements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pets = ['cat', 'dog', 'bird'];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(const item </a:t>
            </a:r>
            <a:r>
              <a:rPr lang="en-US" sz="1800" b="1">
                <a:latin typeface="Consolas" panose="020B0609020204030204" pitchFamily="49" charset="0"/>
              </a:rPr>
              <a:t>of</a:t>
            </a:r>
            <a:r>
              <a:rPr lang="en-US" sz="1800">
                <a:latin typeface="Consolas" panose="020B0609020204030204" pitchFamily="49" charset="0"/>
              </a:rPr>
              <a:t> pets)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console.log(item);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9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Scripts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 and Inline Scripts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21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27F0-1F09-47FE-BF09-CD5495F6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What loop should I use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3192-5FC5-4CA5-A31D-B6A19B7B2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/>
              <a:t>for-of</a:t>
            </a:r>
            <a:r>
              <a:rPr lang="en-US" sz="2400"/>
              <a:t> is usually the right choice.</a:t>
            </a:r>
          </a:p>
          <a:p>
            <a:r>
              <a:rPr lang="en-US" sz="2400"/>
              <a:t>Use </a:t>
            </a:r>
            <a:r>
              <a:rPr lang="en-US" sz="2400" b="1"/>
              <a:t>for-in</a:t>
            </a:r>
            <a:r>
              <a:rPr lang="en-US" sz="2400"/>
              <a:t> when you need the index/key.</a:t>
            </a:r>
          </a:p>
          <a:p>
            <a:r>
              <a:rPr lang="en-US" sz="2400"/>
              <a:t>Use </a:t>
            </a:r>
            <a:r>
              <a:rPr lang="en-US" sz="2400" b="1"/>
              <a:t>for</a:t>
            </a:r>
            <a:r>
              <a:rPr lang="en-US" sz="2400"/>
              <a:t> with parallel arrays.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C37EC-D822-4F33-B1E2-A4ADDF21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53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for-in</a:t>
            </a:r>
            <a:r>
              <a:rPr lang="en-US" u="sng"/>
              <a:t> loop with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properties of an object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person = { first: 'John', last: 'Doe', age: 30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(const key </a:t>
            </a:r>
            <a:r>
              <a:rPr lang="en-US" sz="1800" b="1">
                <a:latin typeface="Consolas" panose="020B0609020204030204" pitchFamily="49" charset="0"/>
              </a:rPr>
              <a:t>in</a:t>
            </a:r>
            <a:r>
              <a:rPr lang="en-US" sz="1800">
                <a:latin typeface="Consolas" panose="020B0609020204030204" pitchFamily="49" charset="0"/>
              </a:rPr>
              <a:t> person)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console.log(key + ': ' + person[key]);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34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Truthy and Falsy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better branching and simpler code with "thruthiness"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28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In JavaScript a </a:t>
            </a:r>
            <a:r>
              <a:rPr lang="en-US" sz="1800" b="1"/>
              <a:t>truthy</a:t>
            </a:r>
            <a:r>
              <a:rPr lang="en-US" sz="1800"/>
              <a:t> value is considered </a:t>
            </a:r>
            <a:r>
              <a:rPr lang="en-US" sz="1800" b="1"/>
              <a:t>true</a:t>
            </a:r>
            <a:r>
              <a:rPr lang="en-US" sz="1800"/>
              <a:t> when encountered in a </a:t>
            </a:r>
            <a:r>
              <a:rPr lang="en-US" sz="1800" b="1"/>
              <a:t>boolean</a:t>
            </a:r>
            <a:r>
              <a:rPr lang="en-US" sz="1800"/>
              <a:t> context.</a:t>
            </a:r>
          </a:p>
          <a:p>
            <a:pPr marL="0" indent="0">
              <a:buNone/>
            </a:pPr>
            <a:r>
              <a:rPr lang="en-US" sz="1800"/>
              <a:t>In JavaScript a </a:t>
            </a:r>
            <a:r>
              <a:rPr lang="en-US" sz="1800" b="1"/>
              <a:t>falsy</a:t>
            </a:r>
            <a:r>
              <a:rPr lang="en-US" sz="1800"/>
              <a:t> value is considered </a:t>
            </a:r>
            <a:r>
              <a:rPr lang="en-US" sz="1800" b="1"/>
              <a:t>false</a:t>
            </a:r>
            <a:r>
              <a:rPr lang="en-US" sz="1800"/>
              <a:t> when encountered in a </a:t>
            </a:r>
            <a:r>
              <a:rPr lang="en-US" sz="1800" b="1"/>
              <a:t>boolean</a:t>
            </a:r>
            <a:r>
              <a:rPr lang="en-US" sz="1800"/>
              <a:t> context.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98EE6-2C92-4F69-809B-8DB688B36483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93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The following values are </a:t>
            </a:r>
            <a:r>
              <a:rPr lang="en-US" sz="1800" b="1"/>
              <a:t>falsy: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false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0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-0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NaN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null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undefined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''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All other values are considered </a:t>
            </a:r>
            <a:r>
              <a:rPr lang="en-US" sz="1800" b="1"/>
              <a:t>truthy!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83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Notable Exceptions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highlight>
                  <a:srgbClr val="FCF7F1"/>
                </a:highlight>
              </a:rPr>
              <a:t>Note that </a:t>
            </a:r>
            <a:r>
              <a:rPr lang="en-US" sz="2400" b="1">
                <a:highlight>
                  <a:srgbClr val="FCF7F1"/>
                </a:highlight>
              </a:rPr>
              <a:t>empty arrays ([])</a:t>
            </a:r>
            <a:r>
              <a:rPr lang="en-US" sz="2400">
                <a:highlight>
                  <a:srgbClr val="FCF7F1"/>
                </a:highlight>
              </a:rPr>
              <a:t> and </a:t>
            </a:r>
            <a:r>
              <a:rPr lang="en-US" sz="2400" b="1">
                <a:highlight>
                  <a:srgbClr val="FCF7F1"/>
                </a:highlight>
              </a:rPr>
              <a:t>empty objects ({})</a:t>
            </a:r>
            <a:r>
              <a:rPr lang="en-US" sz="2400">
                <a:highlight>
                  <a:srgbClr val="FCF7F1"/>
                </a:highlight>
              </a:rPr>
              <a:t> are not considered </a:t>
            </a:r>
            <a:r>
              <a:rPr lang="en-US" sz="2400" b="1">
                <a:highlight>
                  <a:srgbClr val="FCF7F1"/>
                </a:highlight>
              </a:rPr>
              <a:t>falsy!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35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Using truthiness with numbers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Original if statement to handle all cases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age != '' &amp;&amp; age != null &amp;&amp; age != undefined &amp;&amp; !isNaN(age)</a:t>
            </a:r>
            <a:r>
              <a:rPr lang="en-US" sz="1600">
                <a:latin typeface="Consolas" panose="020B0609020204030204" pitchFamily="49" charset="0"/>
              </a:rPr>
              <a:t> &amp;&amp; age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invalid');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Simplified if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age</a:t>
            </a:r>
            <a:r>
              <a:rPr lang="en-US" sz="1600">
                <a:latin typeface="Consolas" panose="020B0609020204030204" pitchFamily="49" charset="0"/>
              </a:rPr>
              <a:t> &amp;&amp; age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invalid');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27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Using truthiness with 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Original if statement to handle all cases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pets != null &amp;&amp; pets != undefined</a:t>
            </a:r>
            <a:r>
              <a:rPr lang="en-US" sz="1600">
                <a:latin typeface="Consolas" panose="020B0609020204030204" pitchFamily="49" charset="0"/>
              </a:rPr>
              <a:t> &amp;&amp; pets.length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don't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Simplified if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pets</a:t>
            </a:r>
            <a:r>
              <a:rPr lang="en-US" sz="1600">
                <a:latin typeface="Consolas" panose="020B0609020204030204" pitchFamily="49" charset="0"/>
              </a:rPr>
              <a:t> &amp;&amp; pets.length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don't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74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Using truthiness with ||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When combining values with the </a:t>
            </a:r>
            <a:r>
              <a:rPr lang="en-US" sz="1600" b="1"/>
              <a:t>logical OR operator (||)</a:t>
            </a:r>
            <a:r>
              <a:rPr lang="en-US" sz="1600"/>
              <a:t>, the first thruthy value is returned.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x =    4 || 3;      // x =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y = null || 3;      // y =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z =    4 || null;   // z =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This can be very helpful for defining default values, such as: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port = inputPort || 3000;         // use input port, or 3000 if not provided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host = inputHost || 'localhost';  // use input host, or localhost if not provided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718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F28D-FC67-441D-97C3-EA6E5A9B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External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8C90-791F-4028-B7D3-AFDC8718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cs typeface="Arial" pitchFamily="34" charset="0"/>
              </a:rPr>
              <a:t>External scripts are generally placed in a folder named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js.</a:t>
            </a:r>
          </a:p>
          <a:p>
            <a:r>
              <a:rPr lang="en-US" sz="1800" dirty="0">
                <a:cs typeface="Arial" pitchFamily="34" charset="0"/>
              </a:rPr>
              <a:t>They are generally used to provide common functionality/logic for the entire website.</a:t>
            </a:r>
          </a:p>
          <a:p>
            <a:r>
              <a:rPr lang="en-US" sz="1800" dirty="0">
                <a:cs typeface="Arial" pitchFamily="34" charset="0"/>
              </a:rPr>
              <a:t>They are linked with a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&lt;script&gt;</a:t>
            </a:r>
            <a:r>
              <a:rPr lang="en-US" sz="1800" dirty="0">
                <a:cs typeface="Arial" pitchFamily="34" charset="0"/>
              </a:rPr>
              <a:t> tag.</a:t>
            </a:r>
          </a:p>
          <a:p>
            <a:r>
              <a:rPr lang="en-US" sz="1800" dirty="0">
                <a:cs typeface="Arial" pitchFamily="34" charset="0"/>
              </a:rPr>
              <a:t>The order of the scripts matters in that the scripts will generally execute in the specified order.</a:t>
            </a:r>
          </a:p>
          <a:p>
            <a:pPr marL="0" indent="0"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u="sng" dirty="0">
                <a:cs typeface="Arial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&lt;script src="/js/main.js"&gt;&lt;/script&gt;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CB815-EF27-4D9D-B600-5BD6B56A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89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Discuss techniques for loading JavaScript files efficiently.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Understand the differences between const/let/var.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Declare variables with const/let.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Use datatypes: string, number, boolean, array, object, undefined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Implement branching with if, else, else-if, or ternaries.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Implement loops with for, for-of, and for-in.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Use falsely and thruthy to improve branching.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solidFill>
                  <a:srgbClr val="00B0F0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Learn: JavaScript First Steps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  <a:p>
            <a:r>
              <a:rPr lang="en-US" sz="18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JavaScript Reference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Falsy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 Tutorial: Differences between var and let</a:t>
            </a:r>
            <a:endParaRPr lang="en-US" sz="1800">
              <a:solidFill>
                <a:srgbClr val="00B0F0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80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 Tutorial: Declaring Constants in ES6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F28D-FC67-441D-97C3-EA6E5A9B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Embedded </a:t>
            </a:r>
            <a:r>
              <a:rPr lang="en-US" u="sng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8C90-791F-4028-B7D3-AFDC8718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cs typeface="Arial" pitchFamily="34" charset="0"/>
              </a:rPr>
              <a:t>Embedded </a:t>
            </a:r>
            <a:r>
              <a:rPr lang="en-US" sz="1800" dirty="0">
                <a:cs typeface="Arial" pitchFamily="34" charset="0"/>
              </a:rPr>
              <a:t>scripts are directly included in an HTML document.</a:t>
            </a:r>
          </a:p>
          <a:p>
            <a:r>
              <a:rPr lang="en-US" sz="1800" dirty="0">
                <a:cs typeface="Arial" pitchFamily="34" charset="0"/>
              </a:rPr>
              <a:t>They may be used for logic which is only used on one page.</a:t>
            </a:r>
          </a:p>
          <a:p>
            <a:r>
              <a:rPr lang="en-US" sz="1800" dirty="0">
                <a:cs typeface="Arial" pitchFamily="34" charset="0"/>
              </a:rPr>
              <a:t>They are also written with a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&lt;script&gt;</a:t>
            </a:r>
            <a:r>
              <a:rPr lang="en-US" sz="1800" dirty="0">
                <a:cs typeface="Arial" pitchFamily="34" charset="0"/>
              </a:rPr>
              <a:t> tag.</a:t>
            </a:r>
          </a:p>
          <a:p>
            <a:pPr marL="0" indent="0"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u="sng" dirty="0">
                <a:cs typeface="Arial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&lt;script&gt;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  alert('Hello World!');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CB815-EF27-4D9D-B600-5BD6B56A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5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C329-74AA-47E9-8058-47A80B40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0088"/>
            <a:ext cx="10058400" cy="1371600"/>
          </a:xfrm>
        </p:spPr>
        <p:txBody>
          <a:bodyPr/>
          <a:lstStyle/>
          <a:p>
            <a:r>
              <a:rPr lang="en-US" u="sng"/>
              <a:t>&lt;head&gt; vs. &lt;body&gt;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B086-B4EE-4204-8852-E09CE680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37453"/>
            <a:ext cx="10058400" cy="648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Scripts can be placed anywhere in an HTML document, but the exact placement comes with some pros and cons.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9A812-824D-4F51-9DBD-29BD7498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7D0547-4A42-4FD3-8E02-C2815F18B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664331"/>
              </p:ext>
            </p:extLst>
          </p:nvPr>
        </p:nvGraphicFramePr>
        <p:xfrm>
          <a:off x="1341120" y="2281211"/>
          <a:ext cx="8128000" cy="3876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109368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2936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&lt;script&gt; inside &lt;head&gt;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&lt;script&gt; at end of &lt;body&gt;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2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Pros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Script is downloaded and executed before page loads.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highlight>
                            <a:srgbClr val="FCF7F1"/>
                          </a:highlight>
                        </a:rPr>
                        <a:t>Good for tracking page views.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Cons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Slows down page load times.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Downloading, parsing, and executing the script must all complete before any content is rendered to the user.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Most scripts need to wait until the document is fully loaded.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Pros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Speeds up page load times.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Scripts usually do not start executing until the page is fully loaded.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 user does not see a blank white page while the script is loading.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ighlight>
                            <a:srgbClr val="FCF7F1"/>
                          </a:highlight>
                        </a:rPr>
                        <a:t>Better </a:t>
                      </a:r>
                      <a:r>
                        <a:rPr lang="en-US" sz="1600" dirty="0">
                          <a:highlight>
                            <a:srgbClr val="FCF7F1"/>
                          </a:highlight>
                        </a:rPr>
                        <a:t>for most scripts.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Cons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 scripts don't start downloading until after the entire page is loaded.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May still result in a long wait until the page is interactive on pages with lots of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3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63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C329-74AA-47E9-8058-47A80B40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9542"/>
            <a:ext cx="10058400" cy="1371600"/>
          </a:xfrm>
        </p:spPr>
        <p:txBody>
          <a:bodyPr/>
          <a:lstStyle/>
          <a:p>
            <a:r>
              <a:rPr lang="en-US" u="sng" dirty="0"/>
              <a:t>Asynchronous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B086-B4EE-4204-8852-E09CE680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16651"/>
            <a:ext cx="10058400" cy="394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Thanks to changes in the HTML specification, there are some additional options in modern browsers.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9A812-824D-4F51-9DBD-29BD7498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E9F924-B0B5-4818-B263-E7104C9BE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99488"/>
              </p:ext>
            </p:extLst>
          </p:nvPr>
        </p:nvGraphicFramePr>
        <p:xfrm>
          <a:off x="1066800" y="1455251"/>
          <a:ext cx="10058400" cy="49810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46605986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9991703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3402026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0386408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sz="14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&lt;link rel="preload"&gt;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90001"/>
                  </a:ext>
                </a:extLst>
              </a:tr>
              <a:tr h="1083468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&lt;script src="/js/main.js"&gt;</a:t>
                      </a: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&lt;/script&gt;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latin typeface="Consolas" panose="020B0609020204030204" pitchFamily="49" charset="0"/>
                        </a:rPr>
                        <a:t>&lt;script </a:t>
                      </a:r>
                      <a:r>
                        <a:rPr lang="fr-FR" sz="120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fr-FR" sz="120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fr-FR" sz="1200">
                          <a:latin typeface="Consolas" panose="020B0609020204030204" pitchFamily="49" charset="0"/>
                        </a:rPr>
                        <a:t>        src="/js/main.js"&gt;</a:t>
                      </a:r>
                    </a:p>
                    <a:p>
                      <a:r>
                        <a:rPr lang="fr-FR" sz="1200"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fr-FR" sz="1200" dirty="0">
                          <a:latin typeface="Consolas" panose="020B0609020204030204" pitchFamily="49" charset="0"/>
                        </a:rPr>
                        <a:t>script&gt;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  <a:p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fr-FR" sz="1200">
                          <a:latin typeface="Consolas" panose="020B0609020204030204" pitchFamily="49" charset="0"/>
                        </a:rPr>
                        <a:t>script </a:t>
                      </a:r>
                      <a:r>
                        <a:rPr lang="fr-FR" sz="120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defer</a:t>
                      </a:r>
                      <a:r>
                        <a:rPr lang="fr-FR" sz="1200"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fr-FR" sz="1200">
                          <a:latin typeface="Consolas" panose="020B0609020204030204" pitchFamily="49" charset="0"/>
                        </a:rPr>
                        <a:t>        src="/js/main.js"&gt;</a:t>
                      </a:r>
                      <a:endParaRPr lang="fr-FR" sz="12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&lt;/script&gt;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  <a:p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&lt;link 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rel="preload" 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as="script"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crossorigin="anonymous"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href="</a:t>
                      </a:r>
                      <a:r>
                        <a:rPr lang="fr-FR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/js/main.js</a:t>
                      </a:r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" 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00487"/>
                  </a:ext>
                </a:extLst>
              </a:tr>
              <a:tr h="10834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downloaded, parsed, and executed when script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Rendering is blocked until complete.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 when script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Rendering is not blocked while the script is downloaded.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executes as soon as it is downloaded.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 when script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Rendering is not blocked while the script is downloaded.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Script executes when the full page is ready.</a:t>
                      </a:r>
                      <a:endParaRPr lang="en-US" sz="1200" dirty="0"/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 when link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tag must be included to execute it.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66612"/>
                  </a:ext>
                </a:extLst>
              </a:tr>
              <a:tr h="1083468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Slowest page 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load times.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Faster </a:t>
                      </a:r>
                      <a:r>
                        <a:rPr lang="en-US" sz="1200" dirty="0"/>
                        <a:t>page load times</a:t>
                      </a:r>
                      <a:r>
                        <a:rPr lang="en-US" sz="1200"/>
                        <a:t>, but </a:t>
                      </a:r>
                      <a:r>
                        <a:rPr lang="en-US" sz="1200" dirty="0"/>
                        <a:t>execution time and order are not </a:t>
                      </a:r>
                      <a:r>
                        <a:rPr lang="en-US" sz="1200"/>
                        <a:t>guaranteed.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Unsafe for most scripts.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Works well for tracking traffic and displaying ads.</a:t>
                      </a:r>
                      <a:endParaRPr lang="en-US" sz="1200" b="0" dirty="0">
                        <a:solidFill>
                          <a:srgbClr val="00B050"/>
                        </a:solidFill>
                        <a:highlight>
                          <a:srgbClr val="FCF7F1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Faster page load </a:t>
                      </a:r>
                      <a:r>
                        <a:rPr lang="en-US" sz="1200"/>
                        <a:t>times.</a:t>
                      </a:r>
                      <a:endParaRPr lang="en-US" sz="1200" dirty="0"/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Cannot be used with embedded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scripts.</a:t>
                      </a:r>
                      <a:endParaRPr lang="en-US" sz="1200" dirty="0"/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Most scripts can safely use this option.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Faster page load </a:t>
                      </a:r>
                      <a:r>
                        <a:rPr lang="en-US" sz="1200"/>
                        <a:t>times.</a:t>
                      </a:r>
                      <a:endParaRPr lang="en-US" sz="1200" dirty="0"/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Can safely be used with any </a:t>
                      </a:r>
                      <a:r>
                        <a:rPr lang="en-US" sz="120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script.</a:t>
                      </a:r>
                      <a:endParaRPr lang="en-US" sz="1200" dirty="0">
                        <a:highlight>
                          <a:srgbClr val="FCF7F1"/>
                        </a:highlight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Highly recommended for scripts hosted on a CDN.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4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62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Variables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Declaring variables with ECMAScript 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Declaring Variables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JavaScript </a:t>
            </a:r>
            <a:r>
              <a:rPr lang="en-US" sz="1800"/>
              <a:t>variables can be declared in one </a:t>
            </a:r>
            <a:r>
              <a:rPr lang="en-US" sz="1800" dirty="0"/>
              <a:t>of three ways:</a:t>
            </a:r>
          </a:p>
          <a:p>
            <a:pPr marL="0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nsolas" panose="020B0609020204030204" pitchFamily="49" charset="0"/>
              </a:rPr>
              <a:t>var</a:t>
            </a:r>
          </a:p>
          <a:p>
            <a:pPr marL="0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nsolas" panose="020B0609020204030204" pitchFamily="49" charset="0"/>
              </a:rPr>
              <a:t>let</a:t>
            </a:r>
          </a:p>
          <a:p>
            <a:pPr marL="0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latin typeface="Consolas" panose="020B0609020204030204" pitchFamily="49" charset="0"/>
              </a:rPr>
              <a:t>const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var x =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let y = 2;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z = 3;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79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schemas.microsoft.com/office/2006/metadata/properties"/>
    <ds:schemaRef ds:uri="16c05727-aa75-4e4a-9b5f-8a80a1165891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3027</Words>
  <Application>Microsoft Office PowerPoint</Application>
  <PresentationFormat>Widescreen</PresentationFormat>
  <Paragraphs>518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Century Gothic</vt:lpstr>
      <vt:lpstr>Consolas</vt:lpstr>
      <vt:lpstr>Garamond</vt:lpstr>
      <vt:lpstr>SavonVTI</vt:lpstr>
      <vt:lpstr>JavaScript 1</vt:lpstr>
      <vt:lpstr>Objectives</vt:lpstr>
      <vt:lpstr>Scripts</vt:lpstr>
      <vt:lpstr>External Scripts</vt:lpstr>
      <vt:lpstr>Embedded Scripts</vt:lpstr>
      <vt:lpstr>&lt;head&gt; vs. &lt;body&gt;</vt:lpstr>
      <vt:lpstr>Asynchronous Loading</vt:lpstr>
      <vt:lpstr>Variables</vt:lpstr>
      <vt:lpstr>Declaring Variables</vt:lpstr>
      <vt:lpstr>Declaring Variables</vt:lpstr>
      <vt:lpstr>Declaring Functions w/ const</vt:lpstr>
      <vt:lpstr>Const in other langages</vt:lpstr>
      <vt:lpstr>Data Types</vt:lpstr>
      <vt:lpstr>Special Number Values</vt:lpstr>
      <vt:lpstr>Some special cases with numbers</vt:lpstr>
      <vt:lpstr>Other Special Values</vt:lpstr>
      <vt:lpstr>Template Strings</vt:lpstr>
      <vt:lpstr>String Concatenation</vt:lpstr>
      <vt:lpstr>Template Strings</vt:lpstr>
      <vt:lpstr>toFixed()</vt:lpstr>
      <vt:lpstr>Control Structures</vt:lpstr>
      <vt:lpstr>if statement</vt:lpstr>
      <vt:lpstr>if-else</vt:lpstr>
      <vt:lpstr>else-if</vt:lpstr>
      <vt:lpstr>Ternary Expression</vt:lpstr>
      <vt:lpstr>for loop with counter</vt:lpstr>
      <vt:lpstr>for loop with array</vt:lpstr>
      <vt:lpstr>for-in loop with array</vt:lpstr>
      <vt:lpstr>for-of loop with array</vt:lpstr>
      <vt:lpstr>What loop should I use when?</vt:lpstr>
      <vt:lpstr>for-in loop with object</vt:lpstr>
      <vt:lpstr>Truthy and Falsy</vt:lpstr>
      <vt:lpstr>Definitions</vt:lpstr>
      <vt:lpstr>Definitions</vt:lpstr>
      <vt:lpstr>Notable Exceptions</vt:lpstr>
      <vt:lpstr>Using truthiness with numbers</vt:lpstr>
      <vt:lpstr>Using truthiness with arrays</vt:lpstr>
      <vt:lpstr>Using truthiness with ||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2020-08-21T21:49:13Z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