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62"/>
  </p:notesMasterIdLst>
  <p:sldIdLst>
    <p:sldId id="257" r:id="rId5"/>
    <p:sldId id="263" r:id="rId6"/>
    <p:sldId id="308" r:id="rId7"/>
    <p:sldId id="265" r:id="rId8"/>
    <p:sldId id="458" r:id="rId9"/>
    <p:sldId id="287" r:id="rId10"/>
    <p:sldId id="288" r:id="rId11"/>
    <p:sldId id="309" r:id="rId12"/>
    <p:sldId id="266" r:id="rId13"/>
    <p:sldId id="268" r:id="rId14"/>
    <p:sldId id="290" r:id="rId15"/>
    <p:sldId id="289" r:id="rId16"/>
    <p:sldId id="291" r:id="rId17"/>
    <p:sldId id="313" r:id="rId18"/>
    <p:sldId id="315" r:id="rId19"/>
    <p:sldId id="314" r:id="rId20"/>
    <p:sldId id="310" r:id="rId21"/>
    <p:sldId id="269" r:id="rId22"/>
    <p:sldId id="316" r:id="rId23"/>
    <p:sldId id="447" r:id="rId24"/>
    <p:sldId id="448" r:id="rId25"/>
    <p:sldId id="449" r:id="rId26"/>
    <p:sldId id="450" r:id="rId27"/>
    <p:sldId id="451" r:id="rId28"/>
    <p:sldId id="454" r:id="rId29"/>
    <p:sldId id="455" r:id="rId30"/>
    <p:sldId id="456" r:id="rId31"/>
    <p:sldId id="457" r:id="rId32"/>
    <p:sldId id="312" r:id="rId33"/>
    <p:sldId id="311" r:id="rId34"/>
    <p:sldId id="317" r:id="rId35"/>
    <p:sldId id="270" r:id="rId36"/>
    <p:sldId id="323" r:id="rId37"/>
    <p:sldId id="318" r:id="rId38"/>
    <p:sldId id="293" r:id="rId39"/>
    <p:sldId id="324" r:id="rId40"/>
    <p:sldId id="321" r:id="rId41"/>
    <p:sldId id="325" r:id="rId42"/>
    <p:sldId id="319" r:id="rId43"/>
    <p:sldId id="322" r:id="rId44"/>
    <p:sldId id="327" r:id="rId45"/>
    <p:sldId id="328" r:id="rId46"/>
    <p:sldId id="329" r:id="rId47"/>
    <p:sldId id="300" r:id="rId48"/>
    <p:sldId id="330" r:id="rId49"/>
    <p:sldId id="331" r:id="rId50"/>
    <p:sldId id="332" r:id="rId51"/>
    <p:sldId id="440" r:id="rId52"/>
    <p:sldId id="442" r:id="rId53"/>
    <p:sldId id="453" r:id="rId54"/>
    <p:sldId id="444" r:id="rId55"/>
    <p:sldId id="443" r:id="rId56"/>
    <p:sldId id="445" r:id="rId57"/>
    <p:sldId id="446" r:id="rId58"/>
    <p:sldId id="441" r:id="rId59"/>
    <p:sldId id="333" r:id="rId60"/>
    <p:sldId id="2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9AED"/>
    <a:srgbClr val="F8D22F"/>
    <a:srgbClr val="563D7C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947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spacing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color-3/#html4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utilities/spac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olor_value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ext-decoration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borders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etbootstrap.com/docs/4.0/utilities/color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9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6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https://developer.mozilla.org/en-US/docs/Web/CSS/margin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https://getbootstrap.com/docs/4.0/utilities/spacing/</a:t>
            </a:r>
            <a:endParaRPr lang="en-US" sz="12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https://developer.mozilla.org/en-US/docs/Web/CSS/Universal_selectors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https://developer.mozilla.org/en-US/docs/Web/CSS/Type_selectors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https://developer.mozilla.org/en-US/docs/Web/CSS/Class_selectors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https://developer.mozilla.org/en-US/docs/Web/CSS/ID_selectors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https://developer.mozilla.org/en-US/docs/Web/CSS/Attribute_selectors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57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https://developer.mozilla.org/en-US/docs/Web/CSS/Pseudo-elements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9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https://drafts.csswg.org/css-color-3/#html4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B0F0"/>
                </a:solidFill>
              </a:rPr>
              <a:t>https://developer.mozilla.org/en-US/docs/Web/CSS/padding</a:t>
            </a:r>
          </a:p>
          <a:p>
            <a:r>
              <a:rPr lang="en-US">
                <a:hlinkClick r:id="rId3"/>
              </a:rPr>
              <a:t>https://getbootstrap.com/docs/4.0/utilities/spacing/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9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7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1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6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9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https://developer.mozilla.org/en-US/docs/Web/CSS/color_value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9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083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https://developer.mozilla.org/en-US/docs/Web/CSS/line-height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https://developer.mozilla.org/en-US/docs/Web/CSS/font-weight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/>
              </a:rPr>
              <a:t>https://developer.mozilla.org/en-US/docs/Web/CSS/border</a:t>
            </a:r>
            <a:endParaRPr lang="en-US" sz="120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https://getbootstrap.com/docs/4.0/utilities/borders/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2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28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https://developer.mozilla.org/en-US/docs/Web/CSS/border-radius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https://getbootstrap.com/docs/4.0/utilities/borders/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7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https://developer.mozilla.org/en-US/docs/Web/CSS/background</a:t>
            </a:r>
            <a:endParaRPr lang="en-US"/>
          </a:p>
          <a:p>
            <a:r>
              <a:rPr lang="en-US">
                <a:hlinkClick r:id="rId4"/>
              </a:rPr>
              <a:t>https://getbootstrap.com/docs/4.0/utilities/colors/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https://developer.mozilla.org/en-US/docs/Web/CSS/CSS_Flexible_Box_Layout/Basic_Concepts_of_Flexbox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200" y="6035040"/>
            <a:ext cx="703810" cy="365760"/>
          </a:xfrm>
        </p:spPr>
        <p:txBody>
          <a:bodyPr/>
          <a:lstStyle>
            <a:lvl1pPr>
              <a:defRPr sz="140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mar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etbootstrap.com/docs/4.0/utilities/spac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d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etbootstrap.com/docs/4.0/utilities/spac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bord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rder-radi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etbootstrap.com/docs/4.0/utilities/bord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ack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0/utilities/colors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Flexible_Box_Layout/Basic_Concepts_of_Flexb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justify-cont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veloper.mozilla.org/en-US/docs/Web/CSS/align-content" TargetMode="External"/><Relationship Id="rId4" Type="http://schemas.openxmlformats.org/officeDocument/2006/relationships/hyperlink" Target="https://developer.mozilla.org/en-US/docs/Web/CSS/align-item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niversal_selecto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lass_selecto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D_selecto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ttribute_selecto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ontent" TargetMode="External"/><Relationship Id="rId5" Type="http://schemas.openxmlformats.org/officeDocument/2006/relationships/hyperlink" Target="https://developer.mozilla.org/en-US/docs/Web/CSS/::after" TargetMode="External"/><Relationship Id="rId4" Type="http://schemas.openxmlformats.org/officeDocument/2006/relationships/hyperlink" Target="https://developer.mozilla.org/en-US/docs/Web/CSS/::befor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famil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siz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line-heigh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font-weigh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color_value" TargetMode="External"/><Relationship Id="rId3" Type="http://schemas.openxmlformats.org/officeDocument/2006/relationships/hyperlink" Target="https://developer.mozilla.org/en-US/docs/Learn/CSS/First_steps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CSS_Flexible_Box_Layout/Basic_Concepts_of_Flexbox" TargetMode="External"/><Relationship Id="rId11" Type="http://schemas.openxmlformats.org/officeDocument/2006/relationships/hyperlink" Target="https://fonts.google.com/" TargetMode="External"/><Relationship Id="rId5" Type="http://schemas.openxmlformats.org/officeDocument/2006/relationships/hyperlink" Target="https://developer.mozilla.org/en-US/docs/Web/CSS/box-sizing" TargetMode="External"/><Relationship Id="rId10" Type="http://schemas.openxmlformats.org/officeDocument/2006/relationships/hyperlink" Target="https://color.adobe.com/" TargetMode="External"/><Relationship Id="rId4" Type="http://schemas.openxmlformats.org/officeDocument/2006/relationships/hyperlink" Target="https://developer.mozilla.org/en-US/docs/Web/CSS/Reference#Basic_selectors" TargetMode="External"/><Relationship Id="rId9" Type="http://schemas.openxmlformats.org/officeDocument/2006/relationships/hyperlink" Target="https://developer.mozilla.org/en-US/docs/Web/CSS/fo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CSS Review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by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023"/>
            <a:ext cx="10058400" cy="4212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 property sets the margin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margin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.m-4 { margin: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.m-3 { margin: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.m-2 { margin: 0.5rem; }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665708"/>
            <a:ext cx="10141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/margin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3252887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656"/>
            <a:ext cx="10058400" cy="418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 property sets the padding area on all four sides of an element.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padding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or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rem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follow the font size.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.p-4 { padding: 1.5rem;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.p-3 { padding: 1rem;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.p-2 { padding: 0.5rem; }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5665708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/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/>
              </a:rPr>
              <a:t>/padding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https://getbootstrap.com/docs/4.0/utilities/spacing/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4" y="3556730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 shorthand property sets an element's border. </a:t>
            </a:r>
          </a:p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It 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border-width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should be measured in </a:t>
            </a:r>
            <a:r>
              <a:rPr lang="en-US" sz="1800" b="1">
                <a:highlight>
                  <a:srgbClr val="FCF7F1"/>
                </a:highlight>
                <a:cs typeface="Arial" panose="020B0604020202020204" pitchFamily="34" charset="0"/>
              </a:rPr>
              <a:t>px</a:t>
            </a:r>
            <a:r>
              <a:rPr lang="en-US" sz="1800">
                <a:highlight>
                  <a:srgbClr val="FCF7F1"/>
                </a:highlight>
                <a:cs typeface="Arial" panose="020B0604020202020204" pitchFamily="34" charset="0"/>
              </a:rPr>
              <a:t> to avoid half pixels.</a:t>
            </a:r>
          </a:p>
          <a:p>
            <a:pPr marL="0" indent="0">
              <a:buNone/>
            </a:pPr>
            <a:endParaRPr lang="en-US" sz="180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.border-black { border: 1px solid black; }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.border-red { border: 3px solid red; }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691141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7912"/>
            <a:ext cx="10058398" cy="3849624"/>
          </a:xfrm>
        </p:spPr>
        <p:txBody>
          <a:bodyPr>
            <a:noAutofit/>
          </a:bodyPr>
          <a:lstStyle/>
          <a:p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property rounds the corners of an element's outer border edge.</a:t>
            </a:r>
          </a:p>
          <a:p>
            <a:r>
              <a:rPr lang="en-US" sz="1600">
                <a:cs typeface="Arial" panose="020B0604020202020204" pitchFamily="34" charset="0"/>
              </a:rPr>
              <a:t>You can set a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cs typeface="Arial" panose="020B0604020202020204" pitchFamily="34" charset="0"/>
              </a:rPr>
              <a:t> even if you haven't set a border.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should generally be measured with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em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or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rem.</a:t>
            </a:r>
          </a:p>
          <a:p>
            <a:r>
              <a:rPr lang="en-US" sz="1600" b="1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border-radius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can be set to </a:t>
            </a:r>
            <a:r>
              <a:rPr lang="en-US" sz="1600" b="1">
                <a:highlight>
                  <a:srgbClr val="FCF7F1"/>
                </a:highlight>
                <a:cs typeface="Arial" pitchFamily="34" charset="0"/>
              </a:rPr>
              <a:t>50%</a:t>
            </a:r>
            <a:r>
              <a:rPr lang="en-US" sz="1600">
                <a:highlight>
                  <a:srgbClr val="FCF7F1"/>
                </a:highlight>
                <a:cs typeface="Arial" pitchFamily="34" charset="0"/>
              </a:rPr>
              <a:t> to give the element a fully rounded edge.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 { border-radius: 0.5rem;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.rounded-circle { border-radius: 50%; 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BDF51-ADD8-4B42-AE4C-45239144CB52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</a:t>
            </a: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/border-radius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hlinkClick r:id="rId4"/>
              </a:rPr>
              <a:t>https://getbootstrap.com/docs/4.0/utilities/borders/</a:t>
            </a:r>
            <a:endParaRPr lang="en-US" sz="140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DA37-C076-4E7D-9D2B-2CB8618B5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412" y="2642447"/>
            <a:ext cx="2253175" cy="1696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D8288-56BF-4750-B4C4-9591286A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412" y="4457426"/>
            <a:ext cx="2253175" cy="16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background</a:t>
            </a:r>
            <a:r>
              <a:rPr lang="en-US" sz="1600"/>
              <a:t> shorthand property sets all background style properties at once.</a:t>
            </a:r>
          </a:p>
          <a:p>
            <a:pPr marL="0" indent="0">
              <a:buNone/>
            </a:pPr>
            <a:r>
              <a:rPr lang="en-US" sz="1600"/>
              <a:t>It sets the values of </a:t>
            </a:r>
            <a:r>
              <a:rPr lang="en-US" sz="1600" b="1">
                <a:latin typeface="Consolas" panose="020B0609020204030204" pitchFamily="49" charset="0"/>
              </a:rPr>
              <a:t>background-color, background-image, background-origin, background-position, background-size,</a:t>
            </a:r>
            <a:r>
              <a:rPr lang="en-US" sz="1600"/>
              <a:t> and </a:t>
            </a:r>
            <a:r>
              <a:rPr lang="en-US" sz="1600" b="1">
                <a:latin typeface="Consolas" panose="020B0609020204030204" pitchFamily="49" charset="0"/>
              </a:rPr>
              <a:t>background-repeat.</a:t>
            </a:r>
          </a:p>
          <a:p>
            <a:pPr marL="0" indent="0">
              <a:buNone/>
            </a:pPr>
            <a:endParaRPr lang="en-US" sz="1600"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u="sng">
                <a:cs typeface="Arial" pitchFamily="34" charset="0"/>
              </a:rPr>
              <a:t>Examples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.bg-red { background: red;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.bg-star { background: no-repeat left url('/images/star.png'); }</a:t>
            </a:r>
          </a:p>
          <a:p>
            <a:pPr marL="0" indent="0">
              <a:buNone/>
            </a:pPr>
            <a:r>
              <a:rPr lang="en-US" sz="1600">
                <a:cs typeface="Arial" pitchFamily="34" charset="0"/>
              </a:rPr>
              <a:t>.jumbotron { background: no-repeat center/cover black url('/images/jumbo.jpg'); }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A0C3D-5196-41C7-ADF0-32FE6EADE273}"/>
              </a:ext>
            </a:extLst>
          </p:cNvPr>
          <p:cNvSpPr/>
          <p:nvPr/>
        </p:nvSpPr>
        <p:spPr>
          <a:xfrm>
            <a:off x="1066799" y="5662136"/>
            <a:ext cx="10058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>
                <a:hlinkClick r:id="rId3"/>
              </a:rPr>
              <a:t>https://developer.mozilla.org/en-US/docs/Web/CSS/background</a:t>
            </a:r>
            <a:endParaRPr lang="en-US" sz="1400"/>
          </a:p>
          <a:p>
            <a:r>
              <a:rPr lang="en-US" sz="1400">
                <a:hlinkClick r:id="rId4"/>
              </a:rPr>
              <a:t>https://getbootstrap.com/docs/4.0/utilities/colors/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5242"/>
            <a:ext cx="10058400" cy="1371600"/>
          </a:xfrm>
        </p:spPr>
        <p:txBody>
          <a:bodyPr/>
          <a:lstStyle/>
          <a:p>
            <a:r>
              <a:rPr lang="en-US" u="sng" dirty="0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4896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b="1" dirty="0">
                <a:latin typeface="Consolas" panose="020B0609020204030204" pitchFamily="49" charset="0"/>
              </a:rPr>
              <a:t>box-sizing</a:t>
            </a:r>
            <a:r>
              <a:rPr lang="en-US" sz="1800" dirty="0"/>
              <a:t> property sets how the total width and height of an element is calculated.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content-box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</a:t>
            </a:r>
            <a:r>
              <a:rPr lang="en-US" sz="1800" dirty="0"/>
              <a:t> but do not include the </a:t>
            </a:r>
            <a:r>
              <a:rPr lang="en-US" sz="1800" b="1" dirty="0"/>
              <a:t>padding, border, or 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370px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border-box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b="1" dirty="0"/>
              <a:t>width</a:t>
            </a:r>
            <a:r>
              <a:rPr lang="en-US" sz="1800" dirty="0"/>
              <a:t> and </a:t>
            </a:r>
            <a:r>
              <a:rPr lang="en-US" sz="1800" b="1" dirty="0"/>
              <a:t>height</a:t>
            </a:r>
            <a:r>
              <a:rPr lang="en-US" sz="1800" dirty="0"/>
              <a:t> properties include the </a:t>
            </a:r>
            <a:r>
              <a:rPr lang="en-US" sz="1800" b="1" dirty="0"/>
              <a:t>content, padding, and border,</a:t>
            </a:r>
            <a:r>
              <a:rPr lang="en-US" sz="1800" dirty="0"/>
              <a:t> but do not include the </a:t>
            </a:r>
            <a:r>
              <a:rPr lang="en-US" sz="1800" b="1" dirty="0"/>
              <a:t>margin.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 example,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 dirty="0"/>
              <a:t> renders a box that is </a:t>
            </a:r>
            <a:r>
              <a:rPr lang="en-US" sz="1800" b="1" dirty="0">
                <a:highlight>
                  <a:srgbClr val="FCF7F1"/>
                </a:highlight>
              </a:rPr>
              <a:t>350px</a:t>
            </a:r>
            <a:r>
              <a:rPr lang="en-US" sz="1800" dirty="0"/>
              <a:t>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</a:rPr>
              <a:t>Using this mode for page layout is highly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Flexbox?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Flexbox is a one-dimensional 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https://developer.mozilla.org/en-US/docs/Web/CSS/CSS_Flexible_Box_Layout/Basic_Concepts_of_Flexbox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29B7-6362-47C7-8B37-D9D6E586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" y="1810503"/>
            <a:ext cx="11064298" cy="32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>
                <a:cs typeface="Arial" panose="020B0604020202020204" pitchFamily="34" charset="0"/>
              </a:rPr>
              <a:t>Specify color values with CSS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16188-2691-4FE2-8BD6-C684A829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9" y="1240759"/>
            <a:ext cx="11027641" cy="43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422ED-0F60-49B1-8C26-F0C84F11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0" name="Picture 2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CBFC3991-A41D-43F8-AF27-E3745590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672107"/>
            <a:ext cx="7458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0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9BD-69DC-4B73-BCBD-0AE869DC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flex-direction: column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f flex-direction is set to column the main axis runs in the block direction.">
            <a:extLst>
              <a:ext uri="{FF2B5EF4-FFF2-40B4-BE49-F238E27FC236}">
                <a16:creationId xmlns:a16="http://schemas.microsoft.com/office/drawing/2014/main" id="{9AED8429-ACEB-40D9-A293-0C2B63A5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2310968"/>
            <a:ext cx="10129838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97A33-DE6E-4258-A7F8-A44262A4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4" y="972821"/>
            <a:ext cx="11007652" cy="49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The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An area of a document laid out using flexbox is called a </a:t>
            </a:r>
            <a:r>
              <a:rPr lang="en-US" sz="1800" b="1"/>
              <a:t>flex container.</a:t>
            </a:r>
            <a:r>
              <a:rPr lang="en-US" sz="1800"/>
              <a:t> To create a flex container, we set the value of the area's container's </a:t>
            </a:r>
            <a:r>
              <a:rPr lang="en-US" sz="1800" b="1"/>
              <a:t>display</a:t>
            </a:r>
            <a:r>
              <a:rPr lang="en-US" sz="1800"/>
              <a:t> property to </a:t>
            </a:r>
            <a:r>
              <a:rPr lang="en-US" sz="1800" b="1"/>
              <a:t>flex.</a:t>
            </a:r>
            <a:r>
              <a:rPr lang="en-US" sz="1800"/>
              <a:t> As soon as we do this the direct children of that container become </a:t>
            </a:r>
            <a:r>
              <a:rPr lang="en-US" sz="1800" b="1"/>
              <a:t>flex items.</a:t>
            </a:r>
            <a:r>
              <a:rPr lang="en-US" sz="1800"/>
              <a:t> </a:t>
            </a:r>
          </a:p>
          <a:p>
            <a:pPr marL="0" indent="0">
              <a:buNone/>
            </a:pPr>
            <a:r>
              <a:rPr lang="en-US" sz="1800"/>
              <a:t>As with all properties in CSS, some initial values are defined, so when creating a flex container all of the contained flex items will behave in the following way.</a:t>
            </a:r>
          </a:p>
          <a:p>
            <a:r>
              <a:rPr lang="en-US" sz="1800"/>
              <a:t>Items display in a </a:t>
            </a:r>
            <a:r>
              <a:rPr lang="en-US" sz="1800" b="1"/>
              <a:t>row</a:t>
            </a:r>
            <a:r>
              <a:rPr lang="en-US" sz="1800"/>
              <a:t> (the </a:t>
            </a:r>
            <a:r>
              <a:rPr lang="en-US" sz="1800" b="1"/>
              <a:t>flex-direction</a:t>
            </a:r>
            <a:r>
              <a:rPr lang="en-US" sz="1800"/>
              <a:t> property's default is </a:t>
            </a:r>
            <a:r>
              <a:rPr lang="en-US" sz="1800" b="1"/>
              <a:t>row</a:t>
            </a:r>
            <a:r>
              <a:rPr lang="en-US" sz="1800"/>
              <a:t>).</a:t>
            </a:r>
          </a:p>
          <a:p>
            <a:r>
              <a:rPr lang="en-US" sz="1800"/>
              <a:t>The items are aligned to the </a:t>
            </a:r>
            <a:r>
              <a:rPr lang="en-US" sz="1800" b="1"/>
              <a:t>start edge of the main axis.</a:t>
            </a:r>
          </a:p>
          <a:p>
            <a:r>
              <a:rPr lang="en-US" sz="1800"/>
              <a:t>The items </a:t>
            </a:r>
            <a:r>
              <a:rPr lang="en-US" sz="1800" b="1"/>
              <a:t>do not stretch on the main dimension, but can shrink.</a:t>
            </a:r>
          </a:p>
          <a:p>
            <a:r>
              <a:rPr lang="en-US" sz="1800"/>
              <a:t>The items will </a:t>
            </a:r>
            <a:r>
              <a:rPr lang="en-US" sz="1800" b="1"/>
              <a:t>stretch to fill the size of the cross axis.</a:t>
            </a:r>
          </a:p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is set to </a:t>
            </a:r>
            <a:r>
              <a:rPr lang="en-US" sz="1800" b="1"/>
              <a:t>auto.</a:t>
            </a:r>
          </a:p>
          <a:p>
            <a:r>
              <a:rPr lang="en-US" sz="1800"/>
              <a:t>The </a:t>
            </a:r>
            <a:r>
              <a:rPr lang="en-US" sz="1800" b="1"/>
              <a:t>flex-wrap</a:t>
            </a:r>
            <a:r>
              <a:rPr lang="en-US" sz="1800"/>
              <a:t> property is set to </a:t>
            </a:r>
            <a:r>
              <a:rPr lang="en-US" sz="1800" b="1"/>
              <a:t>nowrap.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Multi-line flex containers with flex-wrap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491"/>
            <a:ext cx="10058400" cy="4515915"/>
          </a:xfrm>
        </p:spPr>
        <p:txBody>
          <a:bodyPr>
            <a:normAutofit/>
          </a:bodyPr>
          <a:lstStyle/>
          <a:p>
            <a:r>
              <a:rPr lang="en-US" sz="1800"/>
              <a:t>While flexbox is a one dimensional model, it is possible to cause our flex items to wrap onto multiple lines.</a:t>
            </a:r>
          </a:p>
          <a:p>
            <a:r>
              <a:rPr lang="en-US" sz="1800"/>
              <a:t>To cause wrapping behaviour add the property </a:t>
            </a:r>
            <a:r>
              <a:rPr lang="en-US" sz="1800" b="1"/>
              <a:t>flex-wrap</a:t>
            </a:r>
            <a:r>
              <a:rPr lang="en-US" sz="1800"/>
              <a:t> with a value of </a:t>
            </a:r>
            <a:r>
              <a:rPr lang="en-US" sz="1800" b="1"/>
              <a:t>wrap.</a:t>
            </a:r>
          </a:p>
          <a:p>
            <a:r>
              <a:rPr lang="en-US" sz="1800"/>
              <a:t>Now, should your items be too large to all display in one line, they will wrap onto another line.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41141-5235-472B-8021-84E1ACC04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91231"/>
            <a:ext cx="5886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u="sng"/>
              <a:t>Available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70036"/>
            <a:ext cx="10058400" cy="2345370"/>
          </a:xfrm>
        </p:spPr>
        <p:txBody>
          <a:bodyPr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flex-basis</a:t>
            </a:r>
            <a:r>
              <a:rPr lang="en-US" sz="1800"/>
              <a:t> property defines the normal size of an item in terms of the spaces that is available. (Defaults to </a:t>
            </a:r>
            <a:r>
              <a:rPr lang="en-US" sz="1800" b="1">
                <a:latin typeface="Consolas" panose="020B0609020204030204" pitchFamily="49" charset="0"/>
              </a:rPr>
              <a:t>auto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flex-grow</a:t>
            </a:r>
            <a:r>
              <a:rPr lang="en-US" sz="1800"/>
              <a:t> property sepecifies what proportion of the available space that an item will grow to occupy. (Defaults to </a:t>
            </a:r>
            <a:r>
              <a:rPr lang="en-US" sz="1800" b="1">
                <a:latin typeface="Consolas" panose="020B0609020204030204" pitchFamily="49" charset="0"/>
              </a:rPr>
              <a:t>0</a:t>
            </a:r>
            <a:r>
              <a:rPr lang="en-US" sz="1800"/>
              <a:t>)</a:t>
            </a:r>
          </a:p>
          <a:p>
            <a:r>
              <a:rPr lang="en-US" sz="1800"/>
              <a:t>The </a:t>
            </a:r>
            <a:r>
              <a:rPr lang="en-US" sz="1800" b="1"/>
              <a:t>flex-shrink</a:t>
            </a:r>
            <a:r>
              <a:rPr lang="en-US" sz="1800"/>
              <a:t> property specifies the proportion of space to give up when there is not enough space in the container. (Defaults to </a:t>
            </a:r>
            <a:r>
              <a:rPr lang="en-US" sz="1800" b="1">
                <a:latin typeface="Consolas" panose="020B0609020204030204" pitchFamily="49" charset="0"/>
              </a:rPr>
              <a:t>1</a:t>
            </a:r>
            <a:r>
              <a:rPr lang="en-US" sz="18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1030" name="Picture 6" descr="This flex container has available space after laying out the items.">
            <a:extLst>
              <a:ext uri="{FF2B5EF4-FFF2-40B4-BE49-F238E27FC236}">
                <a16:creationId xmlns:a16="http://schemas.microsoft.com/office/drawing/2014/main" id="{83546230-7739-4DB6-ACC2-0BE4CA49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27" y="1662546"/>
            <a:ext cx="50292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3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522521"/>
            <a:ext cx="10058400" cy="1371600"/>
          </a:xfrm>
        </p:spPr>
        <p:txBody>
          <a:bodyPr/>
          <a:lstStyle/>
          <a:p>
            <a:r>
              <a:rPr lang="en-US" u="sng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5" y="1754909"/>
            <a:ext cx="7056581" cy="4197835"/>
          </a:xfrm>
        </p:spPr>
        <p:txBody>
          <a:bodyPr>
            <a:noAutofit/>
          </a:bodyPr>
          <a:lstStyle/>
          <a:p>
            <a:r>
              <a:rPr lang="en-US" sz="1600"/>
              <a:t>Align flex items on the </a:t>
            </a:r>
            <a:r>
              <a:rPr lang="en-US" sz="1600" b="1"/>
              <a:t>main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flex-start</a:t>
            </a:r>
          </a:p>
          <a:p>
            <a:r>
              <a:rPr lang="en-US" sz="1600"/>
              <a:t>Align flex items on the </a:t>
            </a:r>
            <a:r>
              <a:rPr lang="en-US" sz="1600" b="1"/>
              <a:t>cross axis</a:t>
            </a:r>
            <a:r>
              <a:rPr lang="en-US" sz="1600"/>
              <a:t> using the </a:t>
            </a:r>
            <a:r>
              <a:rPr lang="en-US" sz="1600" b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align-items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baseline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  <a:p>
            <a:r>
              <a:rPr lang="en-US" sz="1600"/>
              <a:t>Align </a:t>
            </a:r>
            <a:r>
              <a:rPr lang="en-US" sz="1600" b="1"/>
              <a:t>wrapped lines</a:t>
            </a:r>
            <a:r>
              <a:rPr lang="en-US" sz="1600"/>
              <a:t> within their container using the </a:t>
            </a:r>
            <a:r>
              <a:rPr lang="en-US" sz="1600" b="1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align-content</a:t>
            </a:r>
            <a:r>
              <a:rPr lang="en-US" sz="1600"/>
              <a:t> property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possible values: stretch, flex-start, flex-end, center,      space-between, space-around</a:t>
            </a:r>
          </a:p>
          <a:p>
            <a:pPr lvl="1"/>
            <a:r>
              <a:rPr lang="en-US" sz="1600">
                <a:latin typeface="Consolas" panose="020B0609020204030204" pitchFamily="49" charset="0"/>
              </a:rPr>
              <a:t>default: stretch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75B6C-F878-4843-B863-A103D8295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697" y="642594"/>
            <a:ext cx="3714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0D0D-CD83-4901-BE72-120A448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Center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64E4-3D99-4048-8461-5BF90D20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/>
              <a:t>The Flexbox alignment properties allow us to center </a:t>
            </a:r>
            <a:r>
              <a:rPr lang="en-US" sz="1600" b="1"/>
              <a:t>anything</a:t>
            </a:r>
            <a:r>
              <a:rPr lang="en-US" sz="1600"/>
              <a:t> both vertically and horizontally.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&lt;div style="display: flex; min-height: 600px;"&gt;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&lt;div style="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justify-content: center; align-items: center;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Centered Content Here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7CF5-7AB0-4064-8797-A2E9435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Universal </a:t>
            </a:r>
            <a:r>
              <a:rPr lang="en-US" u="sng" dirty="0"/>
              <a:t>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universal selector (*)</a:t>
            </a:r>
            <a:r>
              <a:rPr lang="en-US" sz="1600" dirty="0">
                <a:cs typeface="Arial" pitchFamily="34" charset="0"/>
              </a:rPr>
              <a:t> matches elements of any type.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* { color: green;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&lt;h1&gt;This header will be green.&lt;/h1&gt;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&lt;h2&gt;This header will also be green.&lt;/h2&gt;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paragraph will also be green.&lt;/p&gt;</a:t>
            </a: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type selector</a:t>
            </a:r>
            <a:r>
              <a:rPr lang="en-US" sz="1600" dirty="0">
                <a:cs typeface="Arial" pitchFamily="34" charset="0"/>
              </a:rPr>
              <a:t> matches elements by </a:t>
            </a:r>
            <a:r>
              <a:rPr lang="en-US" sz="1600" b="1" dirty="0">
                <a:cs typeface="Arial" pitchFamily="34" charset="0"/>
              </a:rPr>
              <a:t>node name.</a:t>
            </a:r>
            <a:r>
              <a:rPr lang="en-US" sz="1600" dirty="0">
                <a:cs typeface="Arial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In other words, it selects all elements of the given type within a document.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span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some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&lt;p&gt;Here's a p with some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&lt;span&gt;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Here's a span with more text.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08D46-1EA4-485E-BB0A-31634FCA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656" y="5186464"/>
            <a:ext cx="2085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1885"/>
            <a:ext cx="10058400" cy="51676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class selector</a:t>
            </a:r>
            <a:r>
              <a:rPr lang="en-US" sz="1600" dirty="0">
                <a:cs typeface="Arial" pitchFamily="34" charset="0"/>
              </a:rPr>
              <a:t> matches elements based on the contents of their </a:t>
            </a:r>
            <a:r>
              <a:rPr lang="en-US" sz="1600" b="1" dirty="0">
                <a:cs typeface="Arial" pitchFamily="34" charset="0"/>
              </a:rPr>
              <a:t>class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.red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.bg-yellow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background: yellow;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.fancy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font-weight: bold; text-shadow: 4px 4px 3px #77f;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yellow-bg"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a yellow background.&lt;/p&gt;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class="red fancy"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paragraph has red text and "fancy" styling.&lt;/p&gt;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&lt;p&gt;This is just a regular paragraph.&lt;/p&gt;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C0355-D469-4C0D-AAF4-F05EC61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953000"/>
            <a:ext cx="4314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ID selector</a:t>
            </a:r>
            <a:r>
              <a:rPr lang="en-US" sz="1600" dirty="0">
                <a:cs typeface="Arial" pitchFamily="34" charset="0"/>
              </a:rPr>
              <a:t> matches an element based on the value of the element’s </a:t>
            </a:r>
            <a:r>
              <a:rPr lang="en-US" sz="1600" b="1" dirty="0">
                <a:cs typeface="Arial" pitchFamily="34" charset="0"/>
              </a:rPr>
              <a:t>id</a:t>
            </a:r>
            <a:r>
              <a:rPr lang="en-US" sz="1600" dirty="0">
                <a:cs typeface="Arial" pitchFamily="34" charset="0"/>
              </a:rPr>
              <a:t>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#identified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skyblue;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 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id="identified"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&gt;This div has a special ID on it!&lt;/div&gt;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&lt;div&gt;This is just a regular div.&lt;/div&gt;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Result</a:t>
            </a:r>
            <a:endParaRPr lang="en-US" sz="16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AA0B-AC89-46E1-86CF-F12FE48B8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0" y="4701975"/>
            <a:ext cx="6229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Attribute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cs typeface="Arial" pitchFamily="34" charset="0"/>
              </a:rPr>
              <a:t>The </a:t>
            </a:r>
            <a:r>
              <a:rPr lang="en-US" sz="1600" b="1" dirty="0">
                <a:cs typeface="Arial" pitchFamily="34" charset="0"/>
                <a:hlinkClick r:id="rId3"/>
              </a:rPr>
              <a:t>attribute selector</a:t>
            </a:r>
            <a:r>
              <a:rPr lang="en-US" sz="1600" dirty="0">
                <a:cs typeface="Arial" pitchFamily="34" charset="0"/>
              </a:rPr>
              <a:t> matches elements based on the presence or value of a given attribute.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a { color: blue; }                                /* Regular link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a[title]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background-color: gold; }              /* Link with tooltip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a[href="https://example.org"]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green; }   /* Link to example.org homepage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a[href^="#"]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{ color: red; }                      /* Internal link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>
                <a:cs typeface="Arial" pitchFamily="34" charset="0"/>
              </a:rPr>
              <a:t>Example 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href="gallery.html"&gt;Regular link&lt;/a&gt;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href="shiny.html"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title="shiny"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&gt;Link with tooltip&lt;/a&gt;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</a:t>
            </a:r>
            <a:r>
              <a:rPr lang="en-US" sz="1600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https://example.org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 target="_blank"&gt;example.org&lt;/a&gt;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it-IT" sz="160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href="#internal"</a:t>
            </a:r>
            <a:r>
              <a:rPr lang="it-IT" sz="1600">
                <a:latin typeface="Consolas" panose="020B0609020204030204" pitchFamily="49" charset="0"/>
                <a:cs typeface="Arial" pitchFamily="34" charset="0"/>
              </a:rPr>
              <a:t>&gt;Internal link&lt;/a&gt;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1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pseudo-class</a:t>
            </a:r>
            <a:r>
              <a:rPr lang="en-US" sz="1600" dirty="0"/>
              <a:t> specifies a special state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>
                <a:latin typeface="Consolas" panose="020B0609020204030204" pitchFamily="49" charset="0"/>
              </a:rPr>
              <a:t>:hover</a:t>
            </a:r>
            <a:r>
              <a:rPr lang="en-US" sz="1600" dirty="0"/>
              <a:t> can be used to change a button's color when the user's pointer hovers over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pseudo-class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:hover</a:t>
            </a:r>
            <a:r>
              <a:rPr lang="en-US" sz="1600" dirty="0"/>
              <a:t>		Triggered when the mouse hovers over an element with the cursor.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</a:t>
            </a:r>
            <a:r>
              <a:rPr lang="en-US" sz="1600" dirty="0"/>
              <a:t>		The element that currently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:focus-within</a:t>
            </a:r>
            <a:r>
              <a:rPr lang="en-US" sz="1600" dirty="0"/>
              <a:t>	An element that has focus or contains the element that has focus.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:first-child</a:t>
            </a:r>
            <a:r>
              <a:rPr lang="en-US" sz="1600" dirty="0"/>
              <a:t>	The first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:last-child</a:t>
            </a:r>
            <a:r>
              <a:rPr lang="en-US" sz="1600" dirty="0"/>
              <a:t>	The last element among a group of sibling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:nth-child(odd)</a:t>
            </a:r>
            <a:r>
              <a:rPr lang="en-US" sz="1600" dirty="0"/>
              <a:t>	The sibling elements with an odd numeric position. (1,3, 5,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:nth-child(even)</a:t>
            </a:r>
            <a:r>
              <a:rPr lang="en-US" sz="1600" dirty="0"/>
              <a:t>	The sibling elements with an even numeric position. (2,4, 6, etc.)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727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D0F1E-2C3F-49DC-A121-0136DE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Pseudo-elements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01002-389F-4471-B6E9-A54A2A6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A </a:t>
            </a:r>
            <a:r>
              <a:rPr lang="en-US" sz="1600" b="1" dirty="0">
                <a:hlinkClick r:id="rId3"/>
              </a:rPr>
              <a:t>pseudo-element</a:t>
            </a:r>
            <a:r>
              <a:rPr lang="en-US" sz="1600" dirty="0"/>
              <a:t> lets you style a specific part of the selected elements.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For example, </a:t>
            </a:r>
            <a:r>
              <a:rPr lang="en-US" sz="1600" b="1" dirty="0"/>
              <a:t>::first-line</a:t>
            </a:r>
            <a:r>
              <a:rPr lang="en-US" sz="1600" dirty="0"/>
              <a:t> can be used to change the font of the first line of a paragraph.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 dirty="0"/>
              <a:t>pseudo-element	description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::first-line</a:t>
            </a:r>
            <a:r>
              <a:rPr lang="en-US" sz="1600" dirty="0"/>
              <a:t>		The first line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::first-letter</a:t>
            </a:r>
            <a:r>
              <a:rPr lang="en-US" sz="1600" dirty="0"/>
              <a:t>	The first letter of text in a block-level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::before</a:t>
            </a:r>
            <a:r>
              <a:rPr lang="en-US" sz="1600" dirty="0"/>
              <a:t>		Creates a pseudo-element that is the first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::after</a:t>
            </a:r>
            <a:r>
              <a:rPr lang="en-US" sz="1600" dirty="0"/>
              <a:t>		Creates a pseudo-element that is the last child of the selected element.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CF7F1"/>
                </a:highlight>
              </a:rPr>
              <a:t>NOTE: The </a:t>
            </a:r>
            <a:r>
              <a:rPr lang="en-US" sz="1600" b="1" dirty="0">
                <a:highlight>
                  <a:srgbClr val="FCF7F1"/>
                </a:highlight>
                <a:hlinkClick r:id="rId4"/>
              </a:rPr>
              <a:t>::before</a:t>
            </a:r>
            <a:r>
              <a:rPr lang="en-US" sz="1600" dirty="0">
                <a:highlight>
                  <a:srgbClr val="FCF7F1"/>
                </a:highlight>
              </a:rPr>
              <a:t> and </a:t>
            </a:r>
            <a:r>
              <a:rPr lang="en-US" sz="1600" b="1" dirty="0">
                <a:highlight>
                  <a:srgbClr val="FCF7F1"/>
                </a:highlight>
                <a:hlinkClick r:id="rId5"/>
              </a:rPr>
              <a:t>::after</a:t>
            </a:r>
            <a:r>
              <a:rPr lang="en-US" sz="1600" dirty="0">
                <a:highlight>
                  <a:srgbClr val="FCF7F1"/>
                </a:highlight>
              </a:rPr>
              <a:t> pseudo-element rules must include the </a:t>
            </a:r>
            <a:r>
              <a:rPr lang="en-US" sz="1600" b="1" dirty="0">
                <a:highlight>
                  <a:srgbClr val="FCF7F1"/>
                </a:highlight>
                <a:hlinkClick r:id="rId6"/>
              </a:rPr>
              <a:t>content</a:t>
            </a:r>
            <a:r>
              <a:rPr lang="en-US" sz="1600" dirty="0">
                <a:highlight>
                  <a:srgbClr val="FCF7F1"/>
                </a:highlight>
              </a:rPr>
              <a:t> property.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106680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https://developer.mozilla.org/en-US/docs/Web/CSS/Pseudo-elements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189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>
              <a:solidFill>
                <a:srgbClr val="FF0000"/>
              </a:solidFill>
              <a:highlight>
                <a:srgbClr val="FCF7F1"/>
              </a:highlight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...</a:t>
            </a: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Colors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text, background, and border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CSS Color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Color values can be specified several ways in CSS:</a:t>
            </a:r>
          </a:p>
          <a:p>
            <a:r>
              <a:rPr lang="en-US" sz="1800" dirty="0"/>
              <a:t>by name </a:t>
            </a:r>
            <a:r>
              <a:rPr lang="en-US" sz="1800" dirty="0">
                <a:latin typeface="Consolas" panose="020B0609020204030204" pitchFamily="49" charset="0"/>
              </a:rPr>
              <a:t>[e.g. lime]</a:t>
            </a:r>
          </a:p>
          <a:p>
            <a:r>
              <a:rPr lang="en-US" sz="1800" dirty="0"/>
              <a:t>by 3 digit hex code </a:t>
            </a:r>
            <a:r>
              <a:rPr lang="en-US" sz="1800" dirty="0">
                <a:latin typeface="Consolas" panose="020B0609020204030204" pitchFamily="49" charset="0"/>
              </a:rPr>
              <a:t>[e.g. #0f0]</a:t>
            </a:r>
          </a:p>
          <a:p>
            <a:r>
              <a:rPr lang="en-US" sz="1800" dirty="0"/>
              <a:t>by 6 digit hex </a:t>
            </a:r>
            <a:r>
              <a:rPr lang="en-US" sz="1800" dirty="0">
                <a:latin typeface="Consolas" panose="020B0609020204030204" pitchFamily="49" charset="0"/>
              </a:rPr>
              <a:t>[e.g. #00ff00]</a:t>
            </a:r>
          </a:p>
          <a:p>
            <a:r>
              <a:rPr lang="en-US" sz="1800" dirty="0"/>
              <a:t>by rgb/rgba values </a:t>
            </a:r>
            <a:r>
              <a:rPr lang="en-US" sz="1800" dirty="0">
                <a:latin typeface="Consolas" panose="020B0609020204030204" pitchFamily="49" charset="0"/>
              </a:rPr>
              <a:t>[e.g. rgba(0, 255, 0, 1.0)]</a:t>
            </a:r>
          </a:p>
          <a:p>
            <a:r>
              <a:rPr lang="en-US" sz="1800" dirty="0"/>
              <a:t>by hsl/hsla values </a:t>
            </a:r>
            <a:r>
              <a:rPr lang="en-US" sz="1800" dirty="0">
                <a:latin typeface="Consolas" panose="020B0609020204030204" pitchFamily="49" charset="0"/>
              </a:rPr>
              <a:t>[e.g. hsla(120, 100%, 50%, 1.0)]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02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Color 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12408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The list of basic color keywords 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aqua, black, blue, fuchsia, gray, green, lime, maroon, navy, olive, purple, red, silver, teal, white, and yellow.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4E13F-7FD6-4234-903D-AC940DE3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87" y="1328394"/>
            <a:ext cx="4067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3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B46413-CE04-45A4-81A3-B0DCC65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RGB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93E06-E332-40E5-8726-1FD2311C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Colors can be specified in terms of the </a:t>
            </a:r>
            <a:r>
              <a:rPr lang="en-US" sz="1600" b="1" dirty="0"/>
              <a:t>Red-Green-Blue (RGB)</a:t>
            </a:r>
            <a:r>
              <a:rPr lang="en-US" sz="1600" dirty="0"/>
              <a:t> color spectrum in a few ways.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3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sz="1600" b="1" u="sng" dirty="0"/>
              <a:t>6 digit hex code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ff</a:t>
            </a:r>
          </a:p>
          <a:p>
            <a:pPr marL="0" indent="0">
              <a:buNone/>
            </a:pPr>
            <a:r>
              <a:rPr lang="en-US" sz="1600" b="1" u="sng" dirty="0"/>
              <a:t>rgb()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</a:p>
          <a:p>
            <a:pPr marL="0" indent="0">
              <a:buNone/>
            </a:pPr>
            <a:r>
              <a:rPr lang="en-US" sz="1600" b="1" u="sng" dirty="0"/>
              <a:t>rgba()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rgba(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where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G</a:t>
            </a:r>
            <a:r>
              <a:rPr lang="en-US" sz="1600" b="1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349AED"/>
                </a:solidFill>
                <a:latin typeface="Consolas" panose="020B0609020204030204" pitchFamily="49" charset="0"/>
              </a:rPr>
              <a:t>B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range from </a:t>
            </a:r>
            <a:r>
              <a:rPr lang="en-US" sz="1600" b="1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255</a:t>
            </a:r>
            <a:r>
              <a:rPr lang="en-US" sz="1600" dirty="0">
                <a:latin typeface="Consolas" panose="020B0609020204030204" pitchFamily="49" charset="0"/>
              </a:rPr>
              <a:t>,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ranges from </a:t>
            </a:r>
            <a:r>
              <a:rPr lang="en-US" sz="1600" b="1" dirty="0">
                <a:latin typeface="Consolas" panose="020B0609020204030204" pitchFamily="49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</a:rPr>
              <a:t> to </a:t>
            </a:r>
            <a:r>
              <a:rPr lang="en-US" sz="1600" b="1" dirty="0">
                <a:latin typeface="Consolas" panose="020B0609020204030204" pitchFamily="49" charset="0"/>
              </a:rPr>
              <a:t>1.0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DCBE-FA1E-4229-80A5-D83D6A7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0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HSL stands for hue, saturation, and lightness.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Hue is measured in degrees from 0 to 359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Saturation is measured as a % where 100% is full hue and 0% is a shade of gray.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Lightness is measured as a % where 100% is white, 0% is black, and 50% lightness is "normal."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Makes it easier for designers to adjust color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50%)	/* red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 	/* green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hsl(240, 100%, 50%) 	/* blue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100%)	/* white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  0, 100%, 0%)	/* black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property changes the text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color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23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background-color</a:t>
            </a:r>
            <a:r>
              <a:rPr lang="en-US" sz="1800" dirty="0">
                <a:cs typeface="Arial" pitchFamily="34" charset="0"/>
              </a:rPr>
              <a:t> property changes the background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background-color: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background-color: 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background-color: 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border-color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cs typeface="Arial" pitchFamily="34" charset="0"/>
              </a:rPr>
              <a:t>border-color</a:t>
            </a:r>
            <a:r>
              <a:rPr lang="en-US" sz="1800" dirty="0">
                <a:cs typeface="Arial" pitchFamily="34" charset="0"/>
              </a:rPr>
              <a:t> property changes the border color.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border-color: green;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#00ff00;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</a:t>
            </a:r>
            <a:r>
              <a:rPr lang="en-US" sz="1800">
                <a:latin typeface="Consolas" panose="020B0609020204030204" pitchFamily="49" charset="0"/>
                <a:cs typeface="Arial" pitchFamily="34" charset="0"/>
              </a:rPr>
              <a:t>{ border-color: </a:t>
            </a: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hsl(120, 100%, 50%);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24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font-family</a:t>
            </a:r>
            <a:r>
              <a:rPr lang="en-US" sz="1800" dirty="0">
                <a:cs typeface="Arial" pitchFamily="34" charset="0"/>
              </a:rPr>
              <a:t> property specifies a prioritizes list of one or more font family names.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Set this on 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html</a:t>
            </a:r>
            <a:r>
              <a:rPr lang="en-US" sz="1800" dirty="0">
                <a:cs typeface="Arial" pitchFamily="34" charset="0"/>
              </a:rPr>
              <a:t> element to change the default font for the entire page.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font-family</a:t>
            </a:r>
            <a:r>
              <a:rPr lang="en-US" sz="1800" dirty="0">
                <a:cs typeface="Arial" pitchFamily="34" charset="0"/>
              </a:rPr>
              <a:t> is inherited by child elements.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Always provide a fallback font family such as: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serif, sans-serif, monospace</a:t>
            </a:r>
            <a:endParaRPr lang="en-US" sz="1800" dirty="0"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html       { font-family: Arial, Helvetica, sans-serif;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font-family: Times, "Times New Roman", serif;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code       { font-family: Consolas, Courier, monospace;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cs typeface="Arial" pitchFamily="34" charset="0"/>
              </a:rPr>
              <a:t>You could apply </a:t>
            </a:r>
            <a:r>
              <a:rPr lang="en-US" sz="1800" dirty="0">
                <a:cs typeface="Arial" pitchFamily="34" charset="0"/>
              </a:rPr>
              <a:t>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itchFamily="34" charset="0"/>
              </a:rPr>
              <a:t>In &lt;body&gt; of HTML document:</a:t>
            </a:r>
            <a:endParaRPr lang="en-US" sz="1800" b="1" u="sng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Inline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8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Google Fonts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For fonts beyond the generic font families of sans-serif, serif, and monospace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itchFamily="34" charset="0"/>
              </a:rPr>
              <a:t>use </a:t>
            </a:r>
            <a:r>
              <a:rPr lang="en-US" sz="1800" b="1">
                <a:solidFill>
                  <a:srgbClr val="00B0F0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 [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https://fonts.google.com/]</a:t>
            </a:r>
            <a:endParaRPr lang="en-US" sz="18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AAC7-1E33-438E-86A6-DC4C78B43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9" y="2822125"/>
            <a:ext cx="7269019" cy="3212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C1305-0521-4A27-B6DD-29012B70C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238" y="2685206"/>
            <a:ext cx="2327148" cy="34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font-size</a:t>
            </a:r>
            <a:r>
              <a:rPr lang="en-US" sz="1800" dirty="0">
                <a:cs typeface="Arial" pitchFamily="34" charset="0"/>
              </a:rPr>
              <a:t> property changes the size of the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should be measured with </a:t>
            </a:r>
            <a:r>
              <a:rPr lang="en-US" sz="1800" b="1" dirty="0">
                <a:cs typeface="Arial" pitchFamily="34" charset="0"/>
              </a:rPr>
              <a:t>em</a:t>
            </a:r>
            <a:r>
              <a:rPr lang="en-US" sz="1800" dirty="0">
                <a:cs typeface="Arial" pitchFamily="34" charset="0"/>
              </a:rPr>
              <a:t> or </a:t>
            </a:r>
            <a:r>
              <a:rPr lang="en-US" sz="1800" b="1" dirty="0">
                <a:cs typeface="Arial" pitchFamily="34" charset="0"/>
              </a:rPr>
              <a:t>rem.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font-size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font sizes!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font-size: 2rem;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font-size: 1.75rem;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font-size: 1.5rem;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font-size: 1rem;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3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line-height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line-height</a:t>
            </a:r>
            <a:r>
              <a:rPr lang="en-US" sz="1800" dirty="0">
                <a:cs typeface="Arial" pitchFamily="34" charset="0"/>
              </a:rPr>
              <a:t> property changes the height of a line of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should be specified as a unitless multiple of the font-size.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line-height</a:t>
            </a:r>
            <a:r>
              <a:rPr lang="en-US" sz="1800" dirty="0">
                <a:cs typeface="Arial" pitchFamily="34" charset="0"/>
              </a:rPr>
              <a:t> is inherited by child elements.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Do not use </a:t>
            </a:r>
            <a:r>
              <a:rPr lang="en-US" sz="1800" b="1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px</a:t>
            </a:r>
            <a:r>
              <a:rPr lang="en-US" sz="1800" dirty="0">
                <a:solidFill>
                  <a:schemeClr val="accent2"/>
                </a:solidFill>
                <a:highlight>
                  <a:srgbClr val="FCF7F1"/>
                </a:highlight>
                <a:cs typeface="Arial" pitchFamily="34" charset="0"/>
              </a:rPr>
              <a:t> for line heights!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line-height: 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h2 { line-height: 1.75;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h3 { line-height: 1.5;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p  { line-height: 1.2;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font-weight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font-weight</a:t>
            </a:r>
            <a:r>
              <a:rPr lang="en-US" sz="1800" dirty="0">
                <a:cs typeface="Arial" pitchFamily="34" charset="0"/>
              </a:rPr>
              <a:t> property changes the weight (or boldness) of the font.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keyword: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normal, bold, bolder, light, lighter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can be specified as a number from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100</a:t>
            </a:r>
            <a:r>
              <a:rPr lang="en-US" sz="1800" dirty="0">
                <a:cs typeface="Arial" pitchFamily="34" charset="0"/>
              </a:rPr>
              <a:t> (lightest) to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900</a:t>
            </a:r>
            <a:r>
              <a:rPr lang="en-US" sz="1800" dirty="0">
                <a:cs typeface="Arial" pitchFamily="34" charset="0"/>
              </a:rPr>
              <a:t> (boldest)</a:t>
            </a:r>
            <a:endParaRPr lang="en-US" sz="1800" b="1" dirty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font-weight</a:t>
            </a:r>
            <a:r>
              <a:rPr lang="en-US" sz="1800" dirty="0">
                <a:cs typeface="Arial" pitchFamily="34" charset="0"/>
              </a:rPr>
              <a:t> is inherited by child elements.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font-weight: bold;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is not noticeably different from </a:t>
            </a:r>
            <a:r>
              <a:rPr lang="en-US" sz="1800" b="1" dirty="0">
                <a:highlight>
                  <a:srgbClr val="FCF7F1"/>
                </a:highlight>
                <a:latin typeface="Consolas" panose="020B0609020204030204" pitchFamily="49" charset="0"/>
                <a:cs typeface="Arial" pitchFamily="34" charset="0"/>
              </a:rPr>
              <a:t>normal</a:t>
            </a:r>
            <a:r>
              <a:rPr lang="en-US" sz="1800" dirty="0">
                <a:highlight>
                  <a:srgbClr val="FCF7F1"/>
                </a:highlight>
                <a:cs typeface="Arial" pitchFamily="34" charset="0"/>
              </a:rPr>
              <a:t> with some fonts.</a:t>
            </a:r>
            <a:endParaRPr lang="en-US" sz="1800" dirty="0">
              <a:solidFill>
                <a:schemeClr val="accent2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h1, h2, h3 { font-weight: bolder;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strong  { font-weight: bolder;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7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text-decoration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71825" cy="3849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</a:t>
            </a:r>
            <a:r>
              <a:rPr lang="en-US" sz="1800" dirty="0">
                <a:cs typeface="Arial" pitchFamily="34" charset="0"/>
              </a:rPr>
              <a:t> property sets the appearance of decorative lines on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text-decoration </a:t>
            </a:r>
            <a:r>
              <a:rPr lang="en-US" sz="1800" dirty="0">
                <a:cs typeface="Arial" pitchFamily="34" charset="0"/>
              </a:rPr>
              <a:t>is often used to highlight links that are interactable.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 { text-decoration: none;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a:hover, a:focus { text-decoration: underline;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.strikethrough { text-decoration: line-through;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5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>
                <a:cs typeface="Arial" panose="020B0604020202020204" pitchFamily="34" charset="0"/>
              </a:rPr>
              <a:t>Specify color values with CSS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CSS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Selectors, Grouping Selectors, and Combinators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box-sizing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Basic Concepts of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Tricks: A Complete Guide to Flexbox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color value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font attribute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Adobe Color Wheel</a:t>
            </a:r>
            <a:endParaRPr lang="en-US" sz="180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cs typeface="Arial" pitchFamily="34" charset="0"/>
              </a:rPr>
              <a:t>Embedded stylesheets are generally placed in the </a:t>
            </a:r>
            <a:r>
              <a:rPr lang="en-US" sz="22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2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>
              <a:cs typeface="Arial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b="1" u="sng">
                <a:cs typeface="Arial" pitchFamily="34" charset="0"/>
              </a:rPr>
              <a:t>In &lt;head&gt; of HTML document:</a:t>
            </a:r>
            <a:endParaRPr lang="en-US" sz="2200" b="1" u="sng" dirty="0">
              <a:cs typeface="Arial" pitchFamily="34" charset="0"/>
            </a:endParaRP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External stylesheets are generally placed in a folder named 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&lt;link rel="stylesheet" href="/css/main.</a:t>
            </a:r>
            <a:r>
              <a:rPr lang="en-US" sz="2000">
                <a:latin typeface="Consolas" panose="020B0609020204030204" pitchFamily="49" charset="0"/>
                <a:cs typeface="Arial" pitchFamily="34" charset="0"/>
              </a:rPr>
              <a:t>css"&gt;</a:t>
            </a:r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>
                <a:cs typeface="Arial" pitchFamily="34" charset="0"/>
              </a:rPr>
              <a:t>In css/main.css: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CSS Box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4420</Words>
  <Application>Microsoft Office PowerPoint</Application>
  <PresentationFormat>Widescreen</PresentationFormat>
  <Paragraphs>541</Paragraphs>
  <Slides>57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Garamond</vt:lpstr>
      <vt:lpstr>SavonVTI</vt:lpstr>
      <vt:lpstr>CSS Review</vt:lpstr>
      <vt:lpstr>Objectives</vt:lpstr>
      <vt:lpstr>Applying Styles</vt:lpstr>
      <vt:lpstr>Inline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PowerPoint Presentation</vt:lpstr>
      <vt:lpstr>flex-direction: row</vt:lpstr>
      <vt:lpstr>flex-direction: column</vt:lpstr>
      <vt:lpstr>PowerPoint Presentation</vt:lpstr>
      <vt:lpstr>The flex container</vt:lpstr>
      <vt:lpstr>Multi-line flex containers with flex-wrap</vt:lpstr>
      <vt:lpstr>Available Space</vt:lpstr>
      <vt:lpstr>Alignment</vt:lpstr>
      <vt:lpstr>Center Anything</vt:lpstr>
      <vt:lpstr>A Complete Guide to Flexbox</vt:lpstr>
      <vt:lpstr>CSS Selectors</vt:lpstr>
      <vt:lpstr>PowerPoint Presentation</vt:lpstr>
      <vt:lpstr>Universal Selector</vt:lpstr>
      <vt:lpstr>Type Selector</vt:lpstr>
      <vt:lpstr>Class Selector</vt:lpstr>
      <vt:lpstr>ID Selector</vt:lpstr>
      <vt:lpstr>Attribute Selector</vt:lpstr>
      <vt:lpstr>Pseudo-classes</vt:lpstr>
      <vt:lpstr>Pseudo-elements</vt:lpstr>
      <vt:lpstr>PowerPoint Presentation</vt:lpstr>
      <vt:lpstr>CSS Colors</vt:lpstr>
      <vt:lpstr>CSS Color Values</vt:lpstr>
      <vt:lpstr>Color Keywords</vt:lpstr>
      <vt:lpstr>RGB</vt:lpstr>
      <vt:lpstr>HSL</vt:lpstr>
      <vt:lpstr>color property</vt:lpstr>
      <vt:lpstr>background-color property</vt:lpstr>
      <vt:lpstr>border-color property</vt:lpstr>
      <vt:lpstr>Fonts</vt:lpstr>
      <vt:lpstr>font-family property</vt:lpstr>
      <vt:lpstr>Google Fonts</vt:lpstr>
      <vt:lpstr>font-size property</vt:lpstr>
      <vt:lpstr>line-height property</vt:lpstr>
      <vt:lpstr>font-weight property</vt:lpstr>
      <vt:lpstr>text-decoration property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2020-08-20T18:52:37Z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