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62"/>
  </p:notesMasterIdLst>
  <p:sldIdLst>
    <p:sldId id="257" r:id="rId5"/>
    <p:sldId id="263" r:id="rId6"/>
    <p:sldId id="442" r:id="rId7"/>
    <p:sldId id="443" r:id="rId8"/>
    <p:sldId id="444" r:id="rId9"/>
    <p:sldId id="445" r:id="rId10"/>
    <p:sldId id="446" r:id="rId11"/>
    <p:sldId id="447" r:id="rId12"/>
    <p:sldId id="310" r:id="rId13"/>
    <p:sldId id="453" r:id="rId14"/>
    <p:sldId id="454" r:id="rId15"/>
    <p:sldId id="456" r:id="rId16"/>
    <p:sldId id="455" r:id="rId17"/>
    <p:sldId id="457" r:id="rId18"/>
    <p:sldId id="459" r:id="rId19"/>
    <p:sldId id="458" r:id="rId20"/>
    <p:sldId id="469" r:id="rId21"/>
    <p:sldId id="470" r:id="rId22"/>
    <p:sldId id="471" r:id="rId23"/>
    <p:sldId id="481" r:id="rId24"/>
    <p:sldId id="448" r:id="rId25"/>
    <p:sldId id="460" r:id="rId26"/>
    <p:sldId id="461" r:id="rId27"/>
    <p:sldId id="462" r:id="rId28"/>
    <p:sldId id="463" r:id="rId29"/>
    <p:sldId id="466" r:id="rId30"/>
    <p:sldId id="464" r:id="rId31"/>
    <p:sldId id="465" r:id="rId32"/>
    <p:sldId id="467" r:id="rId33"/>
    <p:sldId id="468" r:id="rId34"/>
    <p:sldId id="449" r:id="rId35"/>
    <p:sldId id="472" r:id="rId36"/>
    <p:sldId id="473" r:id="rId37"/>
    <p:sldId id="474" r:id="rId38"/>
    <p:sldId id="475" r:id="rId39"/>
    <p:sldId id="476" r:id="rId40"/>
    <p:sldId id="477" r:id="rId41"/>
    <p:sldId id="451" r:id="rId42"/>
    <p:sldId id="478" r:id="rId43"/>
    <p:sldId id="479" r:id="rId44"/>
    <p:sldId id="480" r:id="rId45"/>
    <p:sldId id="482" r:id="rId46"/>
    <p:sldId id="483" r:id="rId47"/>
    <p:sldId id="450" r:id="rId48"/>
    <p:sldId id="485" r:id="rId49"/>
    <p:sldId id="484" r:id="rId50"/>
    <p:sldId id="486" r:id="rId51"/>
    <p:sldId id="487" r:id="rId52"/>
    <p:sldId id="488" r:id="rId53"/>
    <p:sldId id="490" r:id="rId54"/>
    <p:sldId id="489" r:id="rId55"/>
    <p:sldId id="452" r:id="rId56"/>
    <p:sldId id="492" r:id="rId57"/>
    <p:sldId id="491" r:id="rId58"/>
    <p:sldId id="441" r:id="rId59"/>
    <p:sldId id="280" r:id="rId60"/>
    <p:sldId id="27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teveluscher/status/741089564329054208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ediacollege.com/internet/javascript/placement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script-async-def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mozilla.org/en-US/docs/Web/HTML/Preloading_content" TargetMode="External"/><Relationship Id="rId4" Type="http://schemas.openxmlformats.org/officeDocument/2006/relationships/hyperlink" Target="https://developer.mozilla.org/en-US/docs/Web/HTML/Element/scri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imitiv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4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https://twitter.com/steveluscher/status/741089564329054208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2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5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1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</a:t>
            </a:r>
            <a:r>
              <a:rPr lang="en-US">
                <a:hlinkClick r:id="rId3"/>
              </a:rPr>
              <a:t>/script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https://www.mediacollege.com/internet/javascript/placement.html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https://javascript.info/script-async-defer</a:t>
            </a:r>
            <a:endParaRPr lang="en-US"/>
          </a:p>
          <a:p>
            <a:r>
              <a:rPr lang="en-US">
                <a:hlinkClick r:id="rId4"/>
              </a:rPr>
              <a:t>https://</a:t>
            </a:r>
            <a:r>
              <a:rPr lang="en-US" dirty="0">
                <a:hlinkClick r:id="rId4"/>
              </a:rPr>
              <a:t>developer.mozilla.org/en-US/docs/Web/HTML/Element</a:t>
            </a:r>
            <a:r>
              <a:rPr lang="en-US">
                <a:hlinkClick r:id="rId4"/>
              </a:rPr>
              <a:t>/script</a:t>
            </a:r>
            <a:endParaRPr lang="en-US"/>
          </a:p>
          <a:p>
            <a:r>
              <a:rPr lang="en-US">
                <a:hlinkClick r:id="rId5"/>
              </a:rPr>
              <a:t>https://developer.mozilla.org/en-US/docs/Web/HTML/Preloading_content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https://developer.mozilla.org/en-US/docs/Glossary/Primitive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hyperlink" Target="https://hackernoon.com/why-you-shouldnt-use-var-anymore-f109a58b9b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NaN" TargetMode="Externa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teveluscher/status/741089564329054208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scripttutorial.net/javascript-try-catch/" TargetMode="External"/><Relationship Id="rId3" Type="http://schemas.openxmlformats.org/officeDocument/2006/relationships/hyperlink" Target="https://developer.mozilla.org/en-US/docs/Web/javascript/Reference" TargetMode="External"/><Relationship Id="rId7" Type="http://schemas.openxmlformats.org/officeDocument/2006/relationships/hyperlink" Target="https://www.javascripttutorial.net/es6/javascript-arrow-functio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scripttutorial.net/es6/javascript-const/" TargetMode="External"/><Relationship Id="rId5" Type="http://schemas.openxmlformats.org/officeDocument/2006/relationships/hyperlink" Target="https://www.javascripttutorial.net/es6/difference-between-var-and-let/" TargetMode="External"/><Relationship Id="rId4" Type="http://schemas.openxmlformats.org/officeDocument/2006/relationships/hyperlink" Target="https://developer.mozilla.org/en-US/docs/Glossary/Falsy" TargetMode="External"/><Relationship Id="rId9" Type="http://schemas.openxmlformats.org/officeDocument/2006/relationships/hyperlink" Target="https://medium.com/poka-techblog/simplify-your-javascript-use-map-reduce-and-filter-bd02c593cc2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JavaScript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80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4FB552-ED7B-484B-9CFC-A4F7836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5145"/>
              </p:ext>
            </p:extLst>
          </p:nvPr>
        </p:nvGraphicFramePr>
        <p:xfrm>
          <a:off x="1066800" y="1549400"/>
          <a:ext cx="9980168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688">
                  <a:extLst>
                    <a:ext uri="{9D8B030D-6E8A-4147-A177-3AD203B41FA5}">
                      <a16:colId xmlns:a16="http://schemas.microsoft.com/office/drawing/2014/main" val="169380021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958081511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82692996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95035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7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  <a:p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x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 y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const z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3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Function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window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Automatically added to global window object when declared in global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constness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Variable can only be assigned a value once.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Referenced object is still 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usage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</a:rPr>
                        <a:t>Do not use!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FFC000"/>
                          </a:solidFill>
                          <a:highlight>
                            <a:srgbClr val="FCF7F1"/>
                          </a:highlight>
                        </a:rPr>
                        <a:t>Use only when const is not an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92D050"/>
                          </a:solidFill>
                          <a:highlight>
                            <a:srgbClr val="FCF7F1"/>
                          </a:highlight>
                        </a:rPr>
                        <a:t>Use whenever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6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68143-EC4B-46D9-A039-B55E891D9B70}"/>
              </a:ext>
            </a:extLst>
          </p:cNvPr>
          <p:cNvSpPr txBox="1"/>
          <p:nvPr/>
        </p:nvSpPr>
        <p:spPr>
          <a:xfrm>
            <a:off x="988568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Why you shouldn't use var anymore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var, let, and const - What's the difference?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4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Functions w/ const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/>
              <a:t>Functions can be declared </a:t>
            </a:r>
            <a:r>
              <a:rPr lang="en-US" sz="1800" b="1"/>
              <a:t>const</a:t>
            </a:r>
            <a:r>
              <a:rPr lang="en-US" sz="1800"/>
              <a:t> with either of the below syntaxes: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foo1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function () { console.log('foobar'); 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sz="1800">
              <a:highlight>
                <a:srgbClr val="FCF7F1"/>
              </a:highlight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foo2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() =&gt; { console.log('foobar');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Const in other langages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00B8E5-EC68-460D-A0BC-DCAD1072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36763"/>
              </p:ext>
            </p:extLst>
          </p:nvPr>
        </p:nvGraphicFramePr>
        <p:xfrm>
          <a:off x="1066800" y="1998420"/>
          <a:ext cx="10058400" cy="318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4573">
                  <a:extLst>
                    <a:ext uri="{9D8B030D-6E8A-4147-A177-3AD203B41FA5}">
                      <a16:colId xmlns:a16="http://schemas.microsoft.com/office/drawing/2014/main" val="1464240215"/>
                    </a:ext>
                  </a:extLst>
                </a:gridCol>
                <a:gridCol w="3533203">
                  <a:extLst>
                    <a:ext uri="{9D8B030D-6E8A-4147-A177-3AD203B41FA5}">
                      <a16:colId xmlns:a16="http://schemas.microsoft.com/office/drawing/2014/main" val="1124966579"/>
                    </a:ext>
                  </a:extLst>
                </a:gridCol>
                <a:gridCol w="4230624">
                  <a:extLst>
                    <a:ext uri="{9D8B030D-6E8A-4147-A177-3AD203B41FA5}">
                      <a16:colId xmlns:a16="http://schemas.microsoft.com/office/drawing/2014/main" val="421710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equivalent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Objects/Arrays are still </a:t>
                      </a:r>
                      <a:r>
                        <a:rPr lang="en-US" sz="1600" b="1"/>
                        <a:t>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C# also includes the </a:t>
                      </a: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but it can only be used with primitives that are </a:t>
                      </a:r>
                      <a:r>
                        <a:rPr lang="en-US" sz="1600" b="1"/>
                        <a:t>compile-time constants.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Same as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36" y="27432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Data Types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ACD390-A6AB-4443-A4F5-56FE01B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7281"/>
              </p:ext>
            </p:extLst>
          </p:nvPr>
        </p:nvGraphicFramePr>
        <p:xfrm>
          <a:off x="935736" y="1508760"/>
          <a:ext cx="10512552" cy="428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892">
                  <a:extLst>
                    <a:ext uri="{9D8B030D-6E8A-4147-A177-3AD203B41FA5}">
                      <a16:colId xmlns:a16="http://schemas.microsoft.com/office/drawing/2014/main" val="3827733305"/>
                    </a:ext>
                  </a:extLst>
                </a:gridCol>
                <a:gridCol w="3294380">
                  <a:extLst>
                    <a:ext uri="{9D8B030D-6E8A-4147-A177-3AD203B41FA5}">
                      <a16:colId xmlns:a16="http://schemas.microsoft.com/office/drawing/2014/main" val="838098070"/>
                    </a:ext>
                  </a:extLst>
                </a:gridCol>
                <a:gridCol w="5411280">
                  <a:extLst>
                    <a:ext uri="{9D8B030D-6E8A-4147-A177-3AD203B41FA5}">
                      <a16:colId xmlns:a16="http://schemas.microsoft.com/office/drawing/2014/main" val="379821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C# Equivalent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hello = 'Hello';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world = "World";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age = 30;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rate = 3.5;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m = .7;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c = 3e8;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Dictionary&lt;int,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nsolas" panose="020B0609020204030204" pitchFamily="49" charset="0"/>
                        </a:rPr>
                        <a:t>Dictionary&lt;string,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 first: 'John', last: 'doe'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latin typeface="Consolas" panose="020B0609020204030204" pitchFamily="49" charset="0"/>
                        </a:rPr>
                        <a:t>no equivalant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x;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y = undefined;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a = arr[20];     // arr is an array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b = person.age;  // person is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2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ACF26B-3524-4262-BDC5-EC92CAF7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55438"/>
              </p:ext>
            </p:extLst>
          </p:nvPr>
        </p:nvGraphicFramePr>
        <p:xfrm>
          <a:off x="1066800" y="2324127"/>
          <a:ext cx="100584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Numbers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"Not a Number"</a:t>
                      </a:r>
                    </a:p>
                    <a:p>
                      <a:r>
                        <a:rPr lang="en-US" sz="1600"/>
                        <a:t>Represents that a number cannot be calculated.</a:t>
                      </a:r>
                    </a:p>
                    <a:p>
                      <a:r>
                        <a:rPr lang="en-US" sz="1600"/>
                        <a:t>Contrary to popular belief, </a:t>
                      </a:r>
                      <a:r>
                        <a:rPr lang="en-US" sz="1600" b="1"/>
                        <a:t>NaN</a:t>
                      </a:r>
                      <a:r>
                        <a:rPr lang="en-US" sz="1600"/>
                        <a:t> is actually a </a:t>
                      </a:r>
                      <a:r>
                        <a:rPr lang="en-US" sz="1600" b="1"/>
                        <a:t>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7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7674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01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122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Some special cases with numbers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4669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  <a:p>
            <a:r>
              <a:rPr lang="en-US" sz="1400">
                <a:hlinkClick r:id="rId5"/>
              </a:rPr>
              <a:t>https://developer.mozilla.org/en-US/docs/Web/JavaScript/Reference/Global_Objects/NaN</a:t>
            </a:r>
            <a:endParaRPr lang="en-US" sz="14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213E51-0A8F-4EC8-A931-5B9E66C0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0188"/>
              </p:ext>
            </p:extLst>
          </p:nvPr>
        </p:nvGraphicFramePr>
        <p:xfrm>
          <a:off x="1066800" y="1510792"/>
          <a:ext cx="5105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86720273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2418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parseFloat('abc')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9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3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6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81198E1-F223-439B-965A-047CCBD6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56944"/>
              </p:ext>
            </p:extLst>
          </p:nvPr>
        </p:nvGraphicFramePr>
        <p:xfrm>
          <a:off x="1066800" y="2458720"/>
          <a:ext cx="10058400" cy="231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Objects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the </a:t>
                      </a:r>
                      <a:r>
                        <a:rPr lang="en-US" sz="1600" b="1"/>
                        <a:t>absence</a:t>
                      </a:r>
                      <a:r>
                        <a:rPr lang="en-US" sz="1600"/>
                        <a:t> of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that a value has not been </a:t>
                      </a:r>
                      <a:r>
                        <a:rPr lang="en-US" sz="1600" b="1"/>
                        <a:t>assigned</a:t>
                      </a:r>
                      <a:r>
                        <a:rPr lang="en-US" sz="1600"/>
                        <a:t> to a variable/property.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Empty string.</a:t>
                      </a:r>
                      <a:r>
                        <a:rPr lang="en-US" sz="1600"/>
                        <a:t> String containing no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array.</a:t>
                      </a:r>
                      <a:r>
                        <a:rPr lang="en-US" sz="1600"/>
                        <a:t> Array containing no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object. </a:t>
                      </a:r>
                      <a:r>
                        <a:rPr lang="en-US" sz="1600"/>
                        <a:t>Object containing no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2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Template Strings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Formatting the output with style.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String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+</a:t>
            </a:r>
            <a:r>
              <a:rPr lang="en-US" sz="1800"/>
              <a:t> operator can be used for both </a:t>
            </a:r>
            <a:r>
              <a:rPr lang="en-US" sz="1800" b="1"/>
              <a:t>addition</a:t>
            </a:r>
            <a:r>
              <a:rPr lang="en-US" sz="1800"/>
              <a:t> and string </a:t>
            </a:r>
            <a:r>
              <a:rPr lang="en-US" sz="1800" b="1"/>
              <a:t>concatenation.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add = 3 + 4;       // add =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cat = 'test' + 3;  // cat = 'test3'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 = '12' + 34;    // a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b = 12 + '34';    // b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 = '12' + '34';  // c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d = 12 + 34;      // d = 46;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console.log('Hi, my name is ' + name + ' and my age is ' + age + '.');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Template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Template strings can be used to make the code much more readable and maintainable.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Hi, my name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${name}</a:t>
            </a:r>
            <a:r>
              <a:rPr lang="en-US" sz="1800">
                <a:latin typeface="Consolas" panose="020B0609020204030204" pitchFamily="49" charset="0"/>
              </a:rPr>
              <a:t> and my age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${age}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div.innerHTML =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&lt;div style="border: 1px solid black"&gt;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&lt;h2&gt;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${title}</a:t>
            </a:r>
            <a:r>
              <a:rPr lang="en-US" sz="1800">
                <a:latin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&lt;p&gt;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${summary}</a:t>
            </a:r>
            <a:r>
              <a:rPr lang="en-US" sz="1800">
                <a:latin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falsely and thruthy to improve branching.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toFixed()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To format numbers with a fixed decimal point. Use the </a:t>
            </a:r>
            <a:r>
              <a:rPr lang="en-US" sz="1800" b="1"/>
              <a:t>number.toFixed()</a:t>
            </a:r>
            <a:r>
              <a:rPr lang="en-US" sz="1800"/>
              <a:t>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centimeters = inches * 2.54;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console.log(`${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inches.toFixed(2)</a:t>
            </a:r>
            <a:r>
              <a:rPr lang="en-US" sz="1800">
                <a:latin typeface="Consolas" panose="020B0609020204030204" pitchFamily="49" charset="0"/>
              </a:rPr>
              <a:t>} inches is 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centimeters.toFixed(2)</a:t>
            </a:r>
            <a:r>
              <a:rPr lang="en-US" sz="1800">
                <a:latin typeface="Consolas" panose="020B0609020204030204" pitchFamily="49" charset="0"/>
              </a:rPr>
              <a:t>} cm.`);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However, note that this does convert the number to a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Don't use this to "round" numbers for calculations, use Math.round() for that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3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Control Structures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branching and looping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(number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odd');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(isNaN(x))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console.log(`${x} is not a number`);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zero`);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odd`);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0..99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1..100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1; i &lt;=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2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pets.length;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4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for-of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item </a:t>
            </a:r>
            <a:r>
              <a:rPr lang="en-US" sz="1800" b="1">
                <a:latin typeface="Consolas" panose="020B0609020204030204" pitchFamily="49" charset="0"/>
              </a:rPr>
              <a:t>of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9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7F0-1F09-47FE-BF09-CD5495F6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loop should I use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192-5FC5-4CA5-A31D-B6A19B7B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for-of</a:t>
            </a:r>
            <a:r>
              <a:rPr lang="en-US" sz="2400"/>
              <a:t> is usually the right choice.</a:t>
            </a:r>
          </a:p>
          <a:p>
            <a:r>
              <a:rPr lang="en-US" sz="2400"/>
              <a:t>Use </a:t>
            </a:r>
            <a:r>
              <a:rPr lang="en-US" sz="2400" b="1"/>
              <a:t>for-in</a:t>
            </a:r>
            <a:r>
              <a:rPr lang="en-US" sz="2400"/>
              <a:t> when you need the index/key.</a:t>
            </a:r>
          </a:p>
          <a:p>
            <a:r>
              <a:rPr lang="en-US" sz="2400"/>
              <a:t>Use </a:t>
            </a:r>
            <a:r>
              <a:rPr lang="en-US" sz="2400" b="1"/>
              <a:t>for</a:t>
            </a:r>
            <a:r>
              <a:rPr lang="en-US" sz="2400"/>
              <a:t> with parallel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37EC-D822-4F33-B1E2-A4ADDF2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Scripts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and Inline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properties of an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person = { first: 'John', last: 'Doe', age: 30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key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person)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console.log(key + ': ' + person[key]);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Truthy and Falsy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branching and simpler code with "thruthiness"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truthy</a:t>
            </a:r>
            <a:r>
              <a:rPr lang="en-US" sz="1800"/>
              <a:t> value is considered </a:t>
            </a:r>
            <a:r>
              <a:rPr lang="en-US" sz="1800" b="1"/>
              <a:t>true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Falsy</a:t>
            </a:r>
            <a:r>
              <a:rPr lang="en-US" sz="1800"/>
              <a:t> value is considered </a:t>
            </a:r>
            <a:r>
              <a:rPr lang="en-US" sz="1800" b="1"/>
              <a:t>false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8EE6-2C92-4F69-809B-8DB688B36483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3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following values are </a:t>
            </a:r>
            <a:r>
              <a:rPr lang="en-US" sz="1800" b="1"/>
              <a:t>falsy: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false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-0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NaN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null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undefined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All other values are considered </a:t>
            </a:r>
            <a:r>
              <a:rPr lang="en-US" sz="1800" b="1"/>
              <a:t>truthy!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3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Notable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highlight>
                  <a:srgbClr val="FCF7F1"/>
                </a:highlight>
              </a:rPr>
              <a:t>Note that </a:t>
            </a:r>
            <a:r>
              <a:rPr lang="en-US" sz="2400" b="1">
                <a:highlight>
                  <a:srgbClr val="FCF7F1"/>
                </a:highlight>
              </a:rPr>
              <a:t>empty arrays ([])</a:t>
            </a:r>
            <a:r>
              <a:rPr lang="en-US" sz="2400">
                <a:highlight>
                  <a:srgbClr val="FCF7F1"/>
                </a:highlight>
              </a:rPr>
              <a:t> and </a:t>
            </a:r>
            <a:r>
              <a:rPr lang="en-US" sz="2400" b="1">
                <a:highlight>
                  <a:srgbClr val="FCF7F1"/>
                </a:highlight>
              </a:rPr>
              <a:t>empty objects ({})</a:t>
            </a:r>
            <a:r>
              <a:rPr lang="en-US" sz="2400">
                <a:highlight>
                  <a:srgbClr val="FCF7F1"/>
                </a:highlight>
              </a:rPr>
              <a:t> are not considered </a:t>
            </a:r>
            <a:r>
              <a:rPr lang="en-US" sz="2400" b="1">
                <a:highlight>
                  <a:srgbClr val="FCF7F1"/>
                </a:highlight>
              </a:rPr>
              <a:t>falsy!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3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 != '' &amp;&amp; age != null &amp;&amp; age != undefined &amp;&amp; !isNaN(age)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7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 != null &amp;&amp; pets != undefined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4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||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When combining values with the </a:t>
            </a:r>
            <a:r>
              <a:rPr lang="en-US" sz="1600" b="1"/>
              <a:t>logical OR operator (||)</a:t>
            </a:r>
            <a:r>
              <a:rPr lang="en-US" sz="1600"/>
              <a:t>, the first thruthy value is returned.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x =    4 || 3;      // x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y = null || 3;      // y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z =    4 || null;   // z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can be very helpful for defining default values, such as: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port = inputPort || 3000;         // use input port, or 3000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host = inputHost || 'localhost';  // use input host, or localhost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18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Functions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named, anonymous, lambda syntax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is a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computeSum(x,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have a </a:t>
            </a:r>
            <a:r>
              <a:rPr lang="en-US" sz="1600" b="1"/>
              <a:t>parameter list</a:t>
            </a:r>
            <a:r>
              <a:rPr lang="en-US" sz="1600"/>
              <a:t> and </a:t>
            </a:r>
            <a:r>
              <a:rPr lang="en-US" sz="1600" b="1"/>
              <a:t>body.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does not support </a:t>
            </a:r>
            <a:r>
              <a:rPr lang="en-US" sz="1600" b="1"/>
              <a:t>overloading.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can have </a:t>
            </a:r>
            <a:r>
              <a:rPr lang="en-US" sz="1600" b="1"/>
              <a:t>zero or more parameters.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All parameters are </a:t>
            </a:r>
            <a:r>
              <a:rPr lang="en-US" sz="1600" b="1"/>
              <a:t>optional</a:t>
            </a:r>
            <a:r>
              <a:rPr lang="en-US" sz="1600"/>
              <a:t> when calling a function.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 function's body is composed of a sequence of statements.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may or may not </a:t>
            </a:r>
            <a:r>
              <a:rPr lang="en-US" sz="1600" b="1"/>
              <a:t>return</a:t>
            </a:r>
            <a:r>
              <a:rPr lang="en-US" sz="1600"/>
              <a:t> a value.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do not declare the expected </a:t>
            </a:r>
            <a:r>
              <a:rPr lang="en-US" sz="1600" b="1"/>
              <a:t>datatypes</a:t>
            </a:r>
            <a:r>
              <a:rPr lang="en-US" sz="1600"/>
              <a:t> of their parameters or return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5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External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External scripts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js.</a:t>
            </a:r>
          </a:p>
          <a:p>
            <a:r>
              <a:rPr lang="en-US" sz="1800" dirty="0">
                <a:cs typeface="Arial" pitchFamily="34" charset="0"/>
              </a:rPr>
              <a:t>They are generally used to provide common functionality/logic for the entire website.</a:t>
            </a:r>
          </a:p>
          <a:p>
            <a:r>
              <a:rPr lang="en-US" sz="1800" dirty="0">
                <a:cs typeface="Arial" pitchFamily="34" charset="0"/>
              </a:rPr>
              <a:t>They are linked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r>
              <a:rPr lang="en-US" sz="1800" dirty="0">
                <a:cs typeface="Arial" pitchFamily="34" charset="0"/>
              </a:rPr>
              <a:t>The order of the scripts matters in that the scripts will generally execute in the specified order.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 src="/js/main.js"&gt;&lt;/script&gt;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9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Functions are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/>
              <a:t>Functions are first-class objects in JavaScript.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means that: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Functions can be assigned to </a:t>
            </a:r>
            <a:r>
              <a:rPr lang="en-US" sz="1600" b="1"/>
              <a:t>variables.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be passed as </a:t>
            </a:r>
            <a:r>
              <a:rPr lang="en-US" sz="1600" b="1"/>
              <a:t>parameters</a:t>
            </a:r>
            <a:r>
              <a:rPr lang="en-US" sz="1600"/>
              <a:t> to other functions.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have </a:t>
            </a:r>
            <a:r>
              <a:rPr lang="en-US" sz="1600" b="1"/>
              <a:t>properties.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And they can even have </a:t>
            </a:r>
            <a:r>
              <a:rPr lang="en-US" sz="1600" b="1"/>
              <a:t>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What distinguishes them from other objects is they can be </a:t>
            </a:r>
            <a:r>
              <a:rPr lang="en-US" sz="1600" b="1"/>
              <a:t>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Declaring 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computeSum</a:t>
            </a:r>
            <a:r>
              <a:rPr lang="en-US" sz="1600">
                <a:latin typeface="Consolas" panose="020B0609020204030204" pitchFamily="49" charset="0"/>
              </a:rPr>
              <a:t>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is shorthand for…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var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we typically want to declare functions with const, to prevent mistakes…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const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64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declare functions using the arrow function syntax…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</a:t>
            </a:r>
            <a:r>
              <a:rPr lang="en-US" sz="16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or...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 x + y;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9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 don't bind "this"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which means that this works…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$('#myButton').click(function (evt)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but this does not...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$('#myButton').click((evt)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the event object includes a reference to the triggering element…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</a:t>
            </a:r>
            <a:r>
              <a:rPr lang="en-US" sz="1600">
                <a:latin typeface="Consolas" panose="020B0609020204030204" pitchFamily="49" charset="0"/>
              </a:rPr>
              <a:t>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evt.target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filter-map-reduce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data processing without loops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90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Disadvantages of loops: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There a lots ways to make a mistake when writing loops. Many of which are hard to spot.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 slowest parts of our application often involve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We often do unecessary work when processing arrays with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Most operations/algorithms can be implemented from a very small set of reusable tools.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The filter(), map(), and reduce() methods: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Encapsulate this common logic.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Eliminate common errors, and put the focus on the important bits.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Are implemented with iterators to improve efficiency. (Often better than a series of for loops.)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Make it easy to chain and combine operations.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Leads to shorter and simpler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2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093745-983C-4B84-9DA6-BD2B992C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7" y="1313223"/>
            <a:ext cx="5476875" cy="3895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C5CDC-B8CB-43A5-9F5E-1D504C22EC2A}"/>
              </a:ext>
            </a:extLst>
          </p:cNvPr>
          <p:cNvSpPr txBox="1"/>
          <p:nvPr/>
        </p:nvSpPr>
        <p:spPr>
          <a:xfrm>
            <a:off x="-1525" y="5452717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hlinkClick r:id="rId4"/>
              </a:rPr>
              <a:t>https://twitter.com/steveluscher/status/741089564329054208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3113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map()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map() </a:t>
            </a:r>
            <a:r>
              <a:rPr lang="en-US" sz="1600"/>
              <a:t>method is used to create a new array from an existing one, by applying a transformation function to each element of the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weights = pets.map(pet =&gt; pet.weight);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[8, 15, 0.09]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filter()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filter() </a:t>
            </a:r>
            <a:r>
              <a:rPr lang="en-US" sz="1600"/>
              <a:t>method evaluates a boolean expression (predicate) for each element.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If that expression is thruthy, then it puts the item into the output array.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Otherwise, it does not put it into the output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lightweightPets = pets.filter(pet =&gt; pet.weight &lt;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 {name:'bird', weight:0.09} ]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2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reduce() </a:t>
            </a:r>
            <a:r>
              <a:rPr lang="en-US" sz="1600"/>
              <a:t>method reduces an array down to a single value.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To calculate the output value, it runs a reducer function on each element sequently.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It also needs an initial value.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sum = pets.reduce((result, pet) =&gt; result +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product = pets.reduce((result, pet) =&gt; result *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1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sum = 23.09, product = 10.8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Inline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Inline scripts are directly included in an HTML document.</a:t>
            </a:r>
          </a:p>
          <a:p>
            <a:r>
              <a:rPr lang="en-US" sz="1800" dirty="0">
                <a:cs typeface="Arial" pitchFamily="34" charset="0"/>
              </a:rPr>
              <a:t>They may be used for logic which is only used on one page.</a:t>
            </a:r>
          </a:p>
          <a:p>
            <a:r>
              <a:rPr lang="en-US" sz="1800" dirty="0">
                <a:cs typeface="Arial" pitchFamily="34" charset="0"/>
              </a:rPr>
              <a:t>They are also written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alert('Hello World!');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55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 continued.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heaviestPet = pets.reduce((result, pet)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if (result.weight &amp;&amp; result.weight &gt; pet.weight)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pet;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}, {});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{name:'dog', weight:15}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88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More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firstLetters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pets.map(pet =&gt; pet.name[0])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letter) =&gt; result + letter, '');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firstLetters = 'cdb'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totalBirdWeight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pets.filter(pet =&gt; pet.name == 'bird')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.map(pet =&gt; pet.weight)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weight) =&gt; result + weight,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totalBirdWeight = 0.09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4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Error Handling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handling errors with try..catch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1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976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/>
              <a:t>"No matter how greate we are at programming, sometimes our scripts have errors. They may occur because of our mistakes, an unexpected user input, an erroneous server response, [or] for a thousand other reasons. [Many of which are beyond our control.]"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Usually, a script stops immediately (or dies) when an error is encountered, printing it to the console.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Instead of dying, we may want our application to do something more reasonable.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>
                <a:latin typeface="Consolas" panose="020B0609020204030204" pitchFamily="49" charset="0"/>
              </a:rPr>
              <a:t>try..catch </a:t>
            </a:r>
            <a:r>
              <a:rPr lang="en-US" sz="1600"/>
              <a:t>allows us to do this.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code...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error handling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linkClick r:id="rId3"/>
              </a:rPr>
              <a:t>https://javascript.info/try-catch</a:t>
            </a:r>
            <a:endParaRPr lang="en-US" sz="1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7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try..catch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doThingThatMightFail();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handle the error / display it to the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console.error(err);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// do something regardless of whether it failed or not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falsely and thruthy to improve branching.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/>
              </a:rPr>
              <a:t>MDN Learn: JavaScript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B0F0"/>
                </a:solidFill>
                <a:hlinkClick r:id="rId3"/>
              </a:rPr>
              <a:t>MDN Docs: JavaScript Reference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/>
              </a:rPr>
              <a:t>MDN Docs: Falsy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/>
              </a:rPr>
              <a:t>JavaScript Tutorial: Differences between var and let</a:t>
            </a:r>
            <a:endParaRPr lang="en-US" sz="1800">
              <a:solidFill>
                <a:srgbClr val="00B0F0"/>
              </a:solidFill>
              <a:hlinkClick r:id="rId6"/>
            </a:endParaRPr>
          </a:p>
          <a:p>
            <a:r>
              <a:rPr lang="en-US" sz="1800">
                <a:solidFill>
                  <a:srgbClr val="00B0F0"/>
                </a:solidFill>
                <a:hlinkClick r:id="rId6"/>
              </a:rPr>
              <a:t>JavaScript Tutorial: Declaring Constants in ES6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7"/>
              </a:rPr>
              <a:t>JavaScript Tutorial: Arrow Functions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8"/>
              </a:rPr>
              <a:t>JavaScript Tutorial: try…catch statement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9"/>
              </a:rPr>
              <a:t>Medium: Simplify your JavaAcript with map(), reduce(), and filter()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088"/>
            <a:ext cx="10058400" cy="1371600"/>
          </a:xfrm>
        </p:spPr>
        <p:txBody>
          <a:bodyPr/>
          <a:lstStyle/>
          <a:p>
            <a:r>
              <a:rPr lang="en-US" u="sng"/>
              <a:t>&lt;head&gt; vs. &lt;body&gt;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7453"/>
            <a:ext cx="10058400" cy="64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Scripts can be placed anywhere in an HTML document, but the exact placement comes with some pros and cons.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D0547-4A42-4FD3-8E02-C2815F18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69991"/>
              </p:ext>
            </p:extLst>
          </p:nvPr>
        </p:nvGraphicFramePr>
        <p:xfrm>
          <a:off x="2032000" y="2244381"/>
          <a:ext cx="81280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936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93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inside 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at end of &lt;body&gt;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 is downloaded and executed before page loads.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Good for tracking page views.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Slows down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Downloading, parsing, and executing the script must all complete before any content is rendered to the user.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Most scripts need to wait until the document is fully loaded.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Speeds up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Scripts usually do not start executing until the page is fully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user does not see a blank white page while the script is loading.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ighlight>
                            <a:srgbClr val="FCF7F1"/>
                          </a:highlight>
                        </a:rPr>
                        <a:t>Better </a:t>
                      </a: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for most scripts.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scripts don't start downloading until after the entire page is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still result in a long wait until the page is interactive on pages with lots of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542"/>
            <a:ext cx="10058400" cy="1371600"/>
          </a:xfrm>
        </p:spPr>
        <p:txBody>
          <a:bodyPr/>
          <a:lstStyle/>
          <a:p>
            <a:r>
              <a:rPr lang="en-US" u="sng" dirty="0"/>
              <a:t>Asynchronous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6651"/>
            <a:ext cx="10058400" cy="3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Thanks to changes in the HTML specification, there are some additional options in modern browsers.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E9F924-B0B5-4818-B263-E7104C9B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6341"/>
              </p:ext>
            </p:extLst>
          </p:nvPr>
        </p:nvGraphicFramePr>
        <p:xfrm>
          <a:off x="1066800" y="1455251"/>
          <a:ext cx="10058400" cy="4981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660598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999170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340202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386408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&lt;link rel="preload"&gt;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0001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defer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&lt;link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rel="preload"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as="script"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crossorigin="anonymous"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href="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/js/main.js</a:t>
                      </a:r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487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downloaded, parsed, and executed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blocked until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executes as soon as it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Script executes when the full page is ready.</a:t>
                      </a:r>
                      <a:endParaRPr lang="en-US" sz="1200" dirty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link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tag must be included to execute it.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6612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Slowest page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load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Faster </a:t>
                      </a:r>
                      <a:r>
                        <a:rPr lang="en-US" sz="1200" dirty="0"/>
                        <a:t>page load times</a:t>
                      </a:r>
                      <a:r>
                        <a:rPr lang="en-US" sz="1200"/>
                        <a:t>, but </a:t>
                      </a:r>
                      <a:r>
                        <a:rPr lang="en-US" sz="1200" dirty="0"/>
                        <a:t>execution time and order are not </a:t>
                      </a:r>
                      <a:r>
                        <a:rPr lang="en-US" sz="1200"/>
                        <a:t>guaranteed.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Unsafe for most scripts.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Works well for tracking traffic and displaying ads.</a:t>
                      </a:r>
                      <a:endParaRPr lang="en-US" sz="1200" b="0" dirty="0">
                        <a:solidFill>
                          <a:srgbClr val="00B050"/>
                        </a:solidFill>
                        <a:highlight>
                          <a:srgbClr val="FCF7F1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Cannot be used with embedded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scripts.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Most scripts can safely use this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Can safely be used with any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script.</a:t>
                      </a:r>
                      <a:endParaRPr lang="en-US" sz="1200" dirty="0">
                        <a:highlight>
                          <a:srgbClr val="FCF7F1"/>
                        </a:highlight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Highly recommended for scripts hosted on a CDN.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Variables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variables with ECMAScript 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JavaScript </a:t>
            </a:r>
            <a:r>
              <a:rPr lang="en-US" sz="1800"/>
              <a:t>variables can be declared in one </a:t>
            </a:r>
            <a:r>
              <a:rPr lang="en-US" sz="1800" dirty="0"/>
              <a:t>of three ways: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var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let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latin typeface="Consolas" panose="020B0609020204030204" pitchFamily="49" charset="0"/>
              </a:rPr>
              <a:t>const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var x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let y = 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z = 3;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4409</Words>
  <Application>Microsoft Office PowerPoint</Application>
  <PresentationFormat>Widescreen</PresentationFormat>
  <Paragraphs>739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Gothic</vt:lpstr>
      <vt:lpstr>Consolas</vt:lpstr>
      <vt:lpstr>Garamond</vt:lpstr>
      <vt:lpstr>SavonVTI</vt:lpstr>
      <vt:lpstr>JavaScript</vt:lpstr>
      <vt:lpstr>Objectives</vt:lpstr>
      <vt:lpstr>Scripts</vt:lpstr>
      <vt:lpstr>External Scripts</vt:lpstr>
      <vt:lpstr>Inline Scripts</vt:lpstr>
      <vt:lpstr>&lt;head&gt; vs. &lt;body&gt;</vt:lpstr>
      <vt:lpstr>Asynchronous Loading</vt:lpstr>
      <vt:lpstr>Variables</vt:lpstr>
      <vt:lpstr>Declaring Variables</vt:lpstr>
      <vt:lpstr>Declaring Variables</vt:lpstr>
      <vt:lpstr>Declaring Functions w/ const</vt:lpstr>
      <vt:lpstr>Const in other langages</vt:lpstr>
      <vt:lpstr>Data Types</vt:lpstr>
      <vt:lpstr>Special Values</vt:lpstr>
      <vt:lpstr>Some special cases with numbers</vt:lpstr>
      <vt:lpstr>Special Values</vt:lpstr>
      <vt:lpstr>Template Strings</vt:lpstr>
      <vt:lpstr>String Concatenation</vt:lpstr>
      <vt:lpstr>Template Strings</vt:lpstr>
      <vt:lpstr>toFixed()</vt:lpstr>
      <vt:lpstr>Control Structures</vt:lpstr>
      <vt:lpstr>if statement</vt:lpstr>
      <vt:lpstr>if-else</vt:lpstr>
      <vt:lpstr>else-if</vt:lpstr>
      <vt:lpstr>for loop with counter</vt:lpstr>
      <vt:lpstr>for loop with array</vt:lpstr>
      <vt:lpstr>for-in loop with array</vt:lpstr>
      <vt:lpstr>for-of loop with array</vt:lpstr>
      <vt:lpstr>What loop should I use when?</vt:lpstr>
      <vt:lpstr>for-in loop with object</vt:lpstr>
      <vt:lpstr>Truthy and Falsy</vt:lpstr>
      <vt:lpstr>Definitions</vt:lpstr>
      <vt:lpstr>Definitions</vt:lpstr>
      <vt:lpstr>Notable Exceptions</vt:lpstr>
      <vt:lpstr>Using truthiness with numbers</vt:lpstr>
      <vt:lpstr>Using truthiness with arrays</vt:lpstr>
      <vt:lpstr>Using truthiness with ||</vt:lpstr>
      <vt:lpstr>Functions</vt:lpstr>
      <vt:lpstr>What is a function?</vt:lpstr>
      <vt:lpstr>Functions are objects</vt:lpstr>
      <vt:lpstr>Declaring a function</vt:lpstr>
      <vt:lpstr>Arrow Functions</vt:lpstr>
      <vt:lpstr>Arrow Functions don't bind "this"</vt:lpstr>
      <vt:lpstr>filter-map-reduce</vt:lpstr>
      <vt:lpstr>Why?</vt:lpstr>
      <vt:lpstr>PowerPoint Presentation</vt:lpstr>
      <vt:lpstr>map()</vt:lpstr>
      <vt:lpstr>filter()</vt:lpstr>
      <vt:lpstr>reduce()</vt:lpstr>
      <vt:lpstr>reduce() continued.</vt:lpstr>
      <vt:lpstr>More Examples</vt:lpstr>
      <vt:lpstr>Error Handling</vt:lpstr>
      <vt:lpstr>Error Handling</vt:lpstr>
      <vt:lpstr>try..catch syntax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2020-08-20T18:53:05Z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