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97" r:id="rId2"/>
    <p:sldId id="300" r:id="rId3"/>
    <p:sldId id="257" r:id="rId4"/>
    <p:sldId id="258" r:id="rId5"/>
    <p:sldId id="259" r:id="rId6"/>
    <p:sldId id="260" r:id="rId7"/>
    <p:sldId id="261" r:id="rId8"/>
    <p:sldId id="262" r:id="rId9"/>
    <p:sldId id="263" r:id="rId10"/>
    <p:sldId id="264" r:id="rId11"/>
    <p:sldId id="267" r:id="rId12"/>
    <p:sldId id="280" r:id="rId13"/>
    <p:sldId id="281" r:id="rId14"/>
    <p:sldId id="282" r:id="rId15"/>
    <p:sldId id="283" r:id="rId16"/>
    <p:sldId id="284" r:id="rId17"/>
    <p:sldId id="285" r:id="rId18"/>
    <p:sldId id="287" r:id="rId19"/>
    <p:sldId id="289" r:id="rId20"/>
    <p:sldId id="290" r:id="rId21"/>
    <p:sldId id="291" r:id="rId22"/>
    <p:sldId id="301"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F067E-F39B-4CA4-8E37-ADBFD7A78708}"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B5F44-F302-45DB-93ED-9221ACD9201A}" type="slidenum">
              <a:rPr lang="en-US" smtClean="0"/>
              <a:t>‹#›</a:t>
            </a:fld>
            <a:endParaRPr lang="en-US" dirty="0"/>
          </a:p>
        </p:txBody>
      </p:sp>
    </p:spTree>
    <p:extLst>
      <p:ext uri="{BB962C8B-B14F-4D97-AF65-F5344CB8AC3E}">
        <p14:creationId xmlns:p14="http://schemas.microsoft.com/office/powerpoint/2010/main" val="15269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9</a:t>
            </a:fld>
            <a:endParaRPr lang="en-US" dirty="0"/>
          </a:p>
        </p:txBody>
      </p:sp>
    </p:spTree>
    <p:extLst>
      <p:ext uri="{BB962C8B-B14F-4D97-AF65-F5344CB8AC3E}">
        <p14:creationId xmlns:p14="http://schemas.microsoft.com/office/powerpoint/2010/main" val="1850115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18</a:t>
            </a:fld>
            <a:endParaRPr lang="en-US" dirty="0"/>
          </a:p>
        </p:txBody>
      </p:sp>
    </p:spTree>
    <p:extLst>
      <p:ext uri="{BB962C8B-B14F-4D97-AF65-F5344CB8AC3E}">
        <p14:creationId xmlns:p14="http://schemas.microsoft.com/office/powerpoint/2010/main" val="87206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19</a:t>
            </a:fld>
            <a:endParaRPr lang="en-US" dirty="0"/>
          </a:p>
        </p:txBody>
      </p:sp>
    </p:spTree>
    <p:extLst>
      <p:ext uri="{BB962C8B-B14F-4D97-AF65-F5344CB8AC3E}">
        <p14:creationId xmlns:p14="http://schemas.microsoft.com/office/powerpoint/2010/main" val="36949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20</a:t>
            </a:fld>
            <a:endParaRPr lang="en-US" dirty="0"/>
          </a:p>
        </p:txBody>
      </p:sp>
    </p:spTree>
    <p:extLst>
      <p:ext uri="{BB962C8B-B14F-4D97-AF65-F5344CB8AC3E}">
        <p14:creationId xmlns:p14="http://schemas.microsoft.com/office/powerpoint/2010/main" val="158517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21</a:t>
            </a:fld>
            <a:endParaRPr lang="en-US" dirty="0"/>
          </a:p>
        </p:txBody>
      </p:sp>
    </p:spTree>
    <p:extLst>
      <p:ext uri="{BB962C8B-B14F-4D97-AF65-F5344CB8AC3E}">
        <p14:creationId xmlns:p14="http://schemas.microsoft.com/office/powerpoint/2010/main" val="350696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10</a:t>
            </a:fld>
            <a:endParaRPr lang="en-US" dirty="0"/>
          </a:p>
        </p:txBody>
      </p:sp>
    </p:spTree>
    <p:extLst>
      <p:ext uri="{BB962C8B-B14F-4D97-AF65-F5344CB8AC3E}">
        <p14:creationId xmlns:p14="http://schemas.microsoft.com/office/powerpoint/2010/main" val="377680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11</a:t>
            </a:fld>
            <a:endParaRPr lang="en-US" dirty="0"/>
          </a:p>
        </p:txBody>
      </p:sp>
    </p:spTree>
    <p:extLst>
      <p:ext uri="{BB962C8B-B14F-4D97-AF65-F5344CB8AC3E}">
        <p14:creationId xmlns:p14="http://schemas.microsoft.com/office/powerpoint/2010/main" val="48139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12</a:t>
            </a:fld>
            <a:endParaRPr lang="en-US" dirty="0"/>
          </a:p>
        </p:txBody>
      </p:sp>
    </p:spTree>
    <p:extLst>
      <p:ext uri="{BB962C8B-B14F-4D97-AF65-F5344CB8AC3E}">
        <p14:creationId xmlns:p14="http://schemas.microsoft.com/office/powerpoint/2010/main" val="57888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13</a:t>
            </a:fld>
            <a:endParaRPr lang="en-US" dirty="0"/>
          </a:p>
        </p:txBody>
      </p:sp>
    </p:spTree>
    <p:extLst>
      <p:ext uri="{BB962C8B-B14F-4D97-AF65-F5344CB8AC3E}">
        <p14:creationId xmlns:p14="http://schemas.microsoft.com/office/powerpoint/2010/main" val="2500077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14</a:t>
            </a:fld>
            <a:endParaRPr lang="en-US" dirty="0"/>
          </a:p>
        </p:txBody>
      </p:sp>
    </p:spTree>
    <p:extLst>
      <p:ext uri="{BB962C8B-B14F-4D97-AF65-F5344CB8AC3E}">
        <p14:creationId xmlns:p14="http://schemas.microsoft.com/office/powerpoint/2010/main" val="298877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15</a:t>
            </a:fld>
            <a:endParaRPr lang="en-US" dirty="0"/>
          </a:p>
        </p:txBody>
      </p:sp>
    </p:spTree>
    <p:extLst>
      <p:ext uri="{BB962C8B-B14F-4D97-AF65-F5344CB8AC3E}">
        <p14:creationId xmlns:p14="http://schemas.microsoft.com/office/powerpoint/2010/main" val="43557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16</a:t>
            </a:fld>
            <a:endParaRPr lang="en-US" dirty="0"/>
          </a:p>
        </p:txBody>
      </p:sp>
    </p:spTree>
    <p:extLst>
      <p:ext uri="{BB962C8B-B14F-4D97-AF65-F5344CB8AC3E}">
        <p14:creationId xmlns:p14="http://schemas.microsoft.com/office/powerpoint/2010/main" val="2100932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B5F44-F302-45DB-93ED-9221ACD9201A}" type="slidenum">
              <a:rPr lang="en-US" smtClean="0"/>
              <a:t>17</a:t>
            </a:fld>
            <a:endParaRPr lang="en-US" dirty="0"/>
          </a:p>
        </p:txBody>
      </p:sp>
    </p:spTree>
    <p:extLst>
      <p:ext uri="{BB962C8B-B14F-4D97-AF65-F5344CB8AC3E}">
        <p14:creationId xmlns:p14="http://schemas.microsoft.com/office/powerpoint/2010/main" val="257127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E92E5-F3AC-41C1-AE64-2F2617135BC1}"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516459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8D0EA-0D45-4FC3-996E-396B5F528373}"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79390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3DCB1-2EC9-429D-8992-C2D66D3B5D7E}"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70451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5DDA9D-C545-4025-AA6F-50EEF1354BE6}"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40581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E9589-6138-42CC-8F6B-3D8B32ECD064}" type="datetime1">
              <a:rPr lang="en-US" smtClean="0"/>
              <a:t>6/30/2020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158209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D9C7-70D8-4248-8307-388284F92345}" type="datetime1">
              <a:rPr lang="en-US" smtClean="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152594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DA3438-48AB-409E-9265-2A2054FE3930}" type="datetime1">
              <a:rPr lang="en-US" smtClean="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302393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2594C2-6D6D-4634-B91D-F7FCB646DCC2}" type="datetime1">
              <a:rPr lang="en-US" smtClean="0"/>
              <a:t>6/30/2020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411900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71B17-8D6D-45DD-99E3-31E2E6D82BFC}" type="datetime1">
              <a:rPr lang="en-US" smtClean="0"/>
              <a:t>6/30/2020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3694239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3A2DD7-704B-4D22-9C47-CCD2C8A44758}" type="datetime1">
              <a:rPr lang="en-US" smtClean="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87559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E9D8F-4DC7-421D-860D-D214CFD34B00}" type="datetime1">
              <a:rPr lang="en-US" smtClean="0"/>
              <a:t>6/30/2020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3CBE2-A2C1-48F8-9DFD-A17234592FCA}" type="slidenum">
              <a:rPr lang="en-US" smtClean="0"/>
              <a:t>‹#›</a:t>
            </a:fld>
            <a:endParaRPr lang="en-US" dirty="0"/>
          </a:p>
        </p:txBody>
      </p:sp>
    </p:spTree>
    <p:extLst>
      <p:ext uri="{BB962C8B-B14F-4D97-AF65-F5344CB8AC3E}">
        <p14:creationId xmlns:p14="http://schemas.microsoft.com/office/powerpoint/2010/main" val="253612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5CAE6-CC18-4FC1-A686-DEF6077018E3}" type="datetime1">
              <a:rPr lang="en-US" smtClean="0"/>
              <a:t>6/30/2020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3CBE2-A2C1-48F8-9DFD-A17234592FCA}" type="slidenum">
              <a:rPr lang="en-US" smtClean="0"/>
              <a:t>‹#›</a:t>
            </a:fld>
            <a:endParaRPr lang="en-US" dirty="0"/>
          </a:p>
        </p:txBody>
      </p:sp>
    </p:spTree>
    <p:extLst>
      <p:ext uri="{BB962C8B-B14F-4D97-AF65-F5344CB8AC3E}">
        <p14:creationId xmlns:p14="http://schemas.microsoft.com/office/powerpoint/2010/main" val="333151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eveloper.mozilla.org/en-US/docs/Web/HTML/Element/main" TargetMode="External"/><Relationship Id="rId3" Type="http://schemas.openxmlformats.org/officeDocument/2006/relationships/hyperlink" Target="https://developer.mozilla.org/en-US/docs/Web/HTML/Element/article" TargetMode="External"/><Relationship Id="rId7" Type="http://schemas.openxmlformats.org/officeDocument/2006/relationships/hyperlink" Target="https://developer.mozilla.org/en-US/docs/Web/HTML/Element/head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eveloper.mozilla.org/en-US/docs/Web/HTML/Element/footer" TargetMode="External"/><Relationship Id="rId5" Type="http://schemas.openxmlformats.org/officeDocument/2006/relationships/hyperlink" Target="https://developer.mozilla.org/en-US/docs/Web/HTML/Element/figure" TargetMode="External"/><Relationship Id="rId10" Type="http://schemas.openxmlformats.org/officeDocument/2006/relationships/hyperlink" Target="https://developer.mozilla.org/en-US/docs/Web/HTML/Element/section" TargetMode="External"/><Relationship Id="rId4" Type="http://schemas.openxmlformats.org/officeDocument/2006/relationships/hyperlink" Target="https://developer.mozilla.org/en-US/docs/Web/HTML/Element/aside" TargetMode="External"/><Relationship Id="rId9" Type="http://schemas.openxmlformats.org/officeDocument/2006/relationships/hyperlink" Target="https://developer.mozilla.org/en-US/docs/Web/HTML/Element/nav"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ML/Element/di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HTML/Element/spa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ML/Element/o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HTML/Element/u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HTML/Element/for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Learn/Getting_started_with_the_web"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2.xml"/><Relationship Id="rId4" Type="http://schemas.openxmlformats.org/officeDocument/2006/relationships/hyperlink" Target="https://www.w3schools.co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en-US/docs/Glossary/Docty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TAgs/tag_html.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HTML/Element/h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TAgs/tag_meta.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en-US/docs/Web/HTML/Element/tit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ML/Element/lin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1"/>
            <a:ext cx="7772400" cy="1794932"/>
          </a:xfrm>
        </p:spPr>
        <p:txBody>
          <a:bodyPr>
            <a:normAutofit/>
          </a:bodyPr>
          <a:lstStyle/>
          <a:p>
            <a:r>
              <a:rPr lang="en-US" b="1" smtClean="0">
                <a:latin typeface="Arial" pitchFamily="34" charset="0"/>
                <a:cs typeface="Arial" pitchFamily="34" charset="0"/>
              </a:rPr>
              <a:t>REVIEW PART </a:t>
            </a:r>
            <a:r>
              <a:rPr lang="en-US" b="1" dirty="0" smtClean="0">
                <a:latin typeface="Arial" pitchFamily="34" charset="0"/>
                <a:cs typeface="Arial" pitchFamily="34" charset="0"/>
              </a:rPr>
              <a:t>I - HTML</a:t>
            </a:r>
            <a:endParaRPr lang="en-US" b="1" dirty="0">
              <a:latin typeface="Arial" pitchFamily="34" charset="0"/>
              <a:cs typeface="Arial" pitchFamily="34" charset="0"/>
            </a:endParaRPr>
          </a:p>
        </p:txBody>
      </p:sp>
      <p:sp>
        <p:nvSpPr>
          <p:cNvPr id="3" name="Subtitle 2"/>
          <p:cNvSpPr>
            <a:spLocks noGrp="1"/>
          </p:cNvSpPr>
          <p:nvPr>
            <p:ph type="subTitle" idx="1"/>
          </p:nvPr>
        </p:nvSpPr>
        <p:spPr>
          <a:xfrm>
            <a:off x="2895600" y="4724400"/>
            <a:ext cx="6400800" cy="914400"/>
          </a:xfrm>
        </p:spPr>
        <p:txBody>
          <a:bodyPr/>
          <a:lstStyle/>
          <a:p>
            <a:r>
              <a:rPr lang="en-US" dirty="0" smtClean="0">
                <a:latin typeface="Arial" pitchFamily="34" charset="0"/>
                <a:cs typeface="Arial" pitchFamily="34" charset="0"/>
              </a:rPr>
              <a:t>Ranken Technical College</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02999ABE-039C-4885-A88A-50A276DD99C1}" type="slidenum">
              <a:rPr lang="en-US" smtClean="0"/>
              <a:pPr/>
              <a:t>1</a:t>
            </a:fld>
            <a:endParaRPr lang="en-US" dirty="0"/>
          </a:p>
        </p:txBody>
      </p:sp>
    </p:spTree>
    <p:extLst>
      <p:ext uri="{BB962C8B-B14F-4D97-AF65-F5344CB8AC3E}">
        <p14:creationId xmlns:p14="http://schemas.microsoft.com/office/powerpoint/2010/main" val="2924460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HTML5 Semantic Tags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smtClean="0">
                <a:latin typeface="Arial" panose="020B0604020202020204" pitchFamily="34" charset="0"/>
                <a:cs typeface="Arial" panose="020B0604020202020204" pitchFamily="34" charset="0"/>
              </a:rPr>
              <a:t>Major HTML 5 Semantic Tags:</a:t>
            </a:r>
          </a:p>
          <a:p>
            <a:r>
              <a:rPr lang="en-US" sz="3200" dirty="0" smtClean="0">
                <a:latin typeface="Arial" panose="020B0604020202020204" pitchFamily="34" charset="0"/>
                <a:cs typeface="Arial" panose="020B0604020202020204" pitchFamily="34" charset="0"/>
                <a:hlinkClick r:id="rId3"/>
              </a:rPr>
              <a:t>&lt;article&gt;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4"/>
              </a:rPr>
              <a:t>&lt;aside&gt;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5"/>
              </a:rPr>
              <a:t>&lt;figure&gt;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6"/>
              </a:rPr>
              <a:t>&lt;footer&gt;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7"/>
              </a:rPr>
              <a:t>&lt;header&gt;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8"/>
              </a:rPr>
              <a:t>&lt;main&gt;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9"/>
              </a:rPr>
              <a:t>&lt;nav&gt;</a:t>
            </a:r>
            <a:endParaRPr lang="en-US" sz="3200" dirty="0" smtClean="0">
              <a:latin typeface="Arial" panose="020B0604020202020204" pitchFamily="34" charset="0"/>
              <a:cs typeface="Arial" panose="020B0604020202020204" pitchFamily="34" charset="0"/>
            </a:endParaRPr>
          </a:p>
          <a:p>
            <a:r>
              <a:rPr lang="en-US" sz="3200" dirty="0" smtClean="0">
                <a:latin typeface="Arial" panose="020B0604020202020204" pitchFamily="34" charset="0"/>
                <a:cs typeface="Arial" panose="020B0604020202020204" pitchFamily="34" charset="0"/>
                <a:hlinkClick r:id="rId10"/>
              </a:rPr>
              <a:t>&lt;section&gt;</a:t>
            </a:r>
            <a:endParaRPr lang="en-US" sz="32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1323CBE2-A2C1-48F8-9DFD-A17234592FCA}" type="slidenum">
              <a:rPr lang="en-US" smtClean="0"/>
              <a:t>10</a:t>
            </a:fld>
            <a:endParaRPr lang="en-US" dirty="0"/>
          </a:p>
        </p:txBody>
      </p:sp>
    </p:spTree>
    <p:extLst>
      <p:ext uri="{BB962C8B-B14F-4D97-AF65-F5344CB8AC3E}">
        <p14:creationId xmlns:p14="http://schemas.microsoft.com/office/powerpoint/2010/main" val="2295006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HTML5 Semantic Tags</a:t>
            </a: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HTML 5 Semantic Tags:</a:t>
            </a:r>
            <a:endParaRPr lang="en-US" sz="3600" dirty="0">
              <a:latin typeface="Arial" panose="020B0604020202020204" pitchFamily="34" charset="0"/>
              <a:cs typeface="Arial" panose="020B0604020202020204" pitchFamily="34" charset="0"/>
            </a:endParaRPr>
          </a:p>
          <a:p>
            <a:pPr marL="0" indent="0">
              <a:buNone/>
            </a:pPr>
            <a:endParaRPr lang="en-US" dirty="0" smtClean="0"/>
          </a:p>
        </p:txBody>
      </p:sp>
      <p:sp>
        <p:nvSpPr>
          <p:cNvPr id="4" name="Slide Number Placeholder 3"/>
          <p:cNvSpPr>
            <a:spLocks noGrp="1"/>
          </p:cNvSpPr>
          <p:nvPr>
            <p:ph type="sldNum" sz="quarter" idx="12"/>
          </p:nvPr>
        </p:nvSpPr>
        <p:spPr/>
        <p:txBody>
          <a:bodyPr/>
          <a:lstStyle/>
          <a:p>
            <a:fld id="{1323CBE2-A2C1-48F8-9DFD-A17234592FCA}" type="slidenum">
              <a:rPr lang="en-US" smtClean="0"/>
              <a:t>11</a:t>
            </a:fld>
            <a:endParaRPr lang="en-US" dirty="0"/>
          </a:p>
        </p:txBody>
      </p:sp>
      <p:pic>
        <p:nvPicPr>
          <p:cNvPr id="5" name="Picture 4"/>
          <p:cNvPicPr>
            <a:picLocks noChangeAspect="1"/>
          </p:cNvPicPr>
          <p:nvPr/>
        </p:nvPicPr>
        <p:blipFill>
          <a:blip r:embed="rId3"/>
          <a:stretch>
            <a:fillRect/>
          </a:stretch>
        </p:blipFill>
        <p:spPr>
          <a:xfrm>
            <a:off x="4471987" y="2504281"/>
            <a:ext cx="3248025" cy="3762375"/>
          </a:xfrm>
          <a:prstGeom prst="rect">
            <a:avLst/>
          </a:prstGeom>
        </p:spPr>
      </p:pic>
    </p:spTree>
    <p:extLst>
      <p:ext uri="{BB962C8B-B14F-4D97-AF65-F5344CB8AC3E}">
        <p14:creationId xmlns:p14="http://schemas.microsoft.com/office/powerpoint/2010/main" val="1857715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&lt;div&gt;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&lt;div&gt;…&lt;/div&gt;</a:t>
            </a:r>
          </a:p>
          <a:p>
            <a:pPr marL="182880" indent="0">
              <a:buNone/>
            </a:pPr>
            <a:r>
              <a:rPr lang="en-US" sz="3200" dirty="0" smtClean="0">
                <a:latin typeface="Arial" panose="020B0604020202020204" pitchFamily="34" charset="0"/>
                <a:cs typeface="Arial" panose="020B0604020202020204" pitchFamily="34" charset="0"/>
              </a:rPr>
              <a:t>The HTML Content Division element </a:t>
            </a:r>
            <a:r>
              <a:rPr lang="en-US" sz="3200" dirty="0" smtClean="0">
                <a:latin typeface="Arial" panose="020B0604020202020204" pitchFamily="34" charset="0"/>
                <a:cs typeface="Arial" panose="020B0604020202020204" pitchFamily="34" charset="0"/>
                <a:hlinkClick r:id="rId3"/>
              </a:rPr>
              <a:t>&lt;div&gt;</a:t>
            </a:r>
            <a:r>
              <a:rPr lang="en-US" sz="3200" dirty="0" smtClean="0">
                <a:latin typeface="Arial" panose="020B0604020202020204" pitchFamily="34" charset="0"/>
                <a:cs typeface="Arial" panose="020B0604020202020204" pitchFamily="34" charset="0"/>
              </a:rPr>
              <a:t> is the generic container for flow content. It has no effect on the content or layout until styled using CSS</a:t>
            </a:r>
          </a:p>
        </p:txBody>
      </p:sp>
      <p:sp>
        <p:nvSpPr>
          <p:cNvPr id="4" name="Slide Number Placeholder 3"/>
          <p:cNvSpPr>
            <a:spLocks noGrp="1"/>
          </p:cNvSpPr>
          <p:nvPr>
            <p:ph type="sldNum" sz="quarter" idx="12"/>
          </p:nvPr>
        </p:nvSpPr>
        <p:spPr/>
        <p:txBody>
          <a:bodyPr/>
          <a:lstStyle/>
          <a:p>
            <a:fld id="{1323CBE2-A2C1-48F8-9DFD-A17234592FCA}" type="slidenum">
              <a:rPr lang="en-US" smtClean="0"/>
              <a:t>12</a:t>
            </a:fld>
            <a:endParaRPr lang="en-US" dirty="0"/>
          </a:p>
        </p:txBody>
      </p:sp>
    </p:spTree>
    <p:extLst>
      <p:ext uri="{BB962C8B-B14F-4D97-AF65-F5344CB8AC3E}">
        <p14:creationId xmlns:p14="http://schemas.microsoft.com/office/powerpoint/2010/main" val="1336455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&lt;span&gt;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&lt;span&gt;…&lt;/span&gt;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3"/>
              </a:rPr>
              <a:t>&lt;span&gt;</a:t>
            </a:r>
            <a:r>
              <a:rPr lang="en-US" sz="3200" dirty="0" smtClean="0">
                <a:latin typeface="Arial" panose="020B0604020202020204" pitchFamily="34" charset="0"/>
                <a:cs typeface="Arial" panose="020B0604020202020204" pitchFamily="34" charset="0"/>
              </a:rPr>
              <a:t> element is a generic inline container for phrasing content which does not inherently represent anything. It can be used to group elements for styling purposes or because they share attribute values.  &lt;span&gt; is much like a &lt;div&gt; element, but &lt;div&gt; is a block-level element whereas a &lt;span&gt; is an inline element</a:t>
            </a:r>
          </a:p>
        </p:txBody>
      </p:sp>
      <p:sp>
        <p:nvSpPr>
          <p:cNvPr id="4" name="Slide Number Placeholder 3"/>
          <p:cNvSpPr>
            <a:spLocks noGrp="1"/>
          </p:cNvSpPr>
          <p:nvPr>
            <p:ph type="sldNum" sz="quarter" idx="12"/>
          </p:nvPr>
        </p:nvSpPr>
        <p:spPr/>
        <p:txBody>
          <a:bodyPr/>
          <a:lstStyle/>
          <a:p>
            <a:fld id="{1323CBE2-A2C1-48F8-9DFD-A17234592FCA}" type="slidenum">
              <a:rPr lang="en-US" smtClean="0"/>
              <a:t>13</a:t>
            </a:fld>
            <a:endParaRPr lang="en-US" dirty="0"/>
          </a:p>
        </p:txBody>
      </p:sp>
    </p:spTree>
    <p:extLst>
      <p:ext uri="{BB962C8B-B14F-4D97-AF65-F5344CB8AC3E}">
        <p14:creationId xmlns:p14="http://schemas.microsoft.com/office/powerpoint/2010/main" val="2328554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Block-Level Elements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Block-level elements</a:t>
            </a:r>
          </a:p>
          <a:p>
            <a:pPr marL="182880" indent="0">
              <a:buNone/>
            </a:pPr>
            <a:r>
              <a:rPr lang="en-US" sz="3200" dirty="0" smtClean="0">
                <a:latin typeface="Arial" panose="020B0604020202020204" pitchFamily="34" charset="0"/>
                <a:cs typeface="Arial" panose="020B0604020202020204" pitchFamily="34" charset="0"/>
              </a:rPr>
              <a:t>A block-level element occupies the entire space of its parent element (container), thereby creating a </a:t>
            </a:r>
            <a:r>
              <a:rPr lang="en-US" sz="3200" dirty="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block". Browsers typically display the block-level element with a newline both before and after the element</a:t>
            </a:r>
          </a:p>
          <a:p>
            <a:pPr marL="0" indent="0">
              <a:buNone/>
            </a:pPr>
            <a:endParaRPr lang="en-US" dirty="0" smtClean="0"/>
          </a:p>
          <a:p>
            <a:pPr marL="182880" indent="0">
              <a:buNone/>
            </a:pPr>
            <a:r>
              <a:rPr lang="en-US" dirty="0" smtClean="0">
                <a:latin typeface="Consolas" panose="020B0609020204030204" pitchFamily="49" charset="0"/>
                <a:cs typeface="Arial" panose="020B0604020202020204" pitchFamily="34" charset="0"/>
              </a:rPr>
              <a:t>e.g.: &lt;form&gt;, &lt;hr&gt;, &lt;li&gt;, &lt;ol&gt;, &lt;p&gt;, &lt;table&gt;, &lt;ul&gt;</a:t>
            </a:r>
          </a:p>
        </p:txBody>
      </p:sp>
      <p:sp>
        <p:nvSpPr>
          <p:cNvPr id="4" name="Slide Number Placeholder 3"/>
          <p:cNvSpPr>
            <a:spLocks noGrp="1"/>
          </p:cNvSpPr>
          <p:nvPr>
            <p:ph type="sldNum" sz="quarter" idx="12"/>
          </p:nvPr>
        </p:nvSpPr>
        <p:spPr/>
        <p:txBody>
          <a:bodyPr/>
          <a:lstStyle/>
          <a:p>
            <a:fld id="{1323CBE2-A2C1-48F8-9DFD-A17234592FCA}" type="slidenum">
              <a:rPr lang="en-US" smtClean="0"/>
              <a:t>14</a:t>
            </a:fld>
            <a:endParaRPr lang="en-US" dirty="0"/>
          </a:p>
        </p:txBody>
      </p:sp>
    </p:spTree>
    <p:extLst>
      <p:ext uri="{BB962C8B-B14F-4D97-AF65-F5344CB8AC3E}">
        <p14:creationId xmlns:p14="http://schemas.microsoft.com/office/powerpoint/2010/main" val="1539207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Inline Elements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Inline elements</a:t>
            </a:r>
          </a:p>
          <a:p>
            <a:pPr marL="182880" indent="0">
              <a:buNone/>
            </a:pPr>
            <a:r>
              <a:rPr lang="en-US" sz="3200" dirty="0" smtClean="0">
                <a:latin typeface="Arial" panose="020B0604020202020204" pitchFamily="34" charset="0"/>
                <a:cs typeface="Arial" panose="020B0604020202020204" pitchFamily="34" charset="0"/>
              </a:rPr>
              <a:t>Inline elements are those which only occupy the space bounded by the tags defining the element, instead of breaking the flow of the content. An inline element does not start on a new line and only takes up as much width as necessary</a:t>
            </a:r>
          </a:p>
          <a:p>
            <a:pPr marL="0" indent="0">
              <a:buNone/>
            </a:pPr>
            <a:endParaRPr lang="en-US" dirty="0" smtClean="0"/>
          </a:p>
          <a:p>
            <a:pPr marL="182880" indent="0">
              <a:buNone/>
            </a:pPr>
            <a:r>
              <a:rPr lang="en-US" dirty="0" smtClean="0">
                <a:latin typeface="Consolas" panose="020B0609020204030204" pitchFamily="49" charset="0"/>
              </a:rPr>
              <a:t>e.g.: </a:t>
            </a:r>
            <a:r>
              <a:rPr lang="pt-BR" dirty="0" smtClean="0">
                <a:latin typeface="Consolas" panose="020B0609020204030204" pitchFamily="49" charset="0"/>
              </a:rPr>
              <a:t>&lt;a&gt;, &lt;b&gt;, &lt;br&gt;, &lt;em&gt;, &lt;i&gt;, &lt;img&gt;</a:t>
            </a:r>
            <a:endParaRPr lang="en-US" dirty="0" smtClean="0">
              <a:latin typeface="Consolas" panose="020B0609020204030204" pitchFamily="49" charset="0"/>
            </a:endParaRPr>
          </a:p>
          <a:p>
            <a:pPr marL="0" indent="0">
              <a:buNone/>
            </a:pPr>
            <a:endParaRPr lang="en-US" dirty="0" smtClean="0"/>
          </a:p>
        </p:txBody>
      </p:sp>
      <p:sp>
        <p:nvSpPr>
          <p:cNvPr id="4" name="Slide Number Placeholder 3"/>
          <p:cNvSpPr>
            <a:spLocks noGrp="1"/>
          </p:cNvSpPr>
          <p:nvPr>
            <p:ph type="sldNum" sz="quarter" idx="12"/>
          </p:nvPr>
        </p:nvSpPr>
        <p:spPr/>
        <p:txBody>
          <a:bodyPr/>
          <a:lstStyle/>
          <a:p>
            <a:fld id="{1323CBE2-A2C1-48F8-9DFD-A17234592FCA}" type="slidenum">
              <a:rPr lang="en-US" smtClean="0"/>
              <a:t>15</a:t>
            </a:fld>
            <a:endParaRPr lang="en-US" dirty="0"/>
          </a:p>
        </p:txBody>
      </p:sp>
    </p:spTree>
    <p:extLst>
      <p:ext uri="{BB962C8B-B14F-4D97-AF65-F5344CB8AC3E}">
        <p14:creationId xmlns:p14="http://schemas.microsoft.com/office/powerpoint/2010/main" val="1773198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&lt;ol&gt;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Ordered List &lt;ol&gt;…&lt;/ol&gt;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3"/>
              </a:rPr>
              <a:t>&lt;ol&gt;</a:t>
            </a:r>
            <a:r>
              <a:rPr lang="en-US" sz="3200" dirty="0" smtClean="0">
                <a:latin typeface="Arial" panose="020B0604020202020204" pitchFamily="34" charset="0"/>
                <a:cs typeface="Arial" panose="020B0604020202020204" pitchFamily="34" charset="0"/>
              </a:rPr>
              <a:t> element represents an ordered list of items – typically rendered as a numbered list</a:t>
            </a:r>
            <a:endParaRPr lang="en-US" dirty="0" smtClean="0"/>
          </a:p>
          <a:p>
            <a:pPr marL="0" indent="0">
              <a:buNone/>
            </a:pPr>
            <a:endParaRPr lang="en-US" dirty="0" smtClean="0"/>
          </a:p>
          <a:p>
            <a:pPr marL="182880" indent="0">
              <a:buNone/>
            </a:pPr>
            <a:r>
              <a:rPr lang="en-US" dirty="0" smtClean="0">
                <a:latin typeface="Consolas" panose="020B0609020204030204" pitchFamily="49" charset="0"/>
              </a:rPr>
              <a:t>&lt;ol&gt;					Renders as:</a:t>
            </a:r>
          </a:p>
          <a:p>
            <a:pPr marL="182880" indent="0">
              <a:buNone/>
            </a:pPr>
            <a:r>
              <a:rPr lang="en-US" dirty="0">
                <a:latin typeface="Consolas" panose="020B0609020204030204" pitchFamily="49" charset="0"/>
              </a:rPr>
              <a:t> </a:t>
            </a:r>
            <a:r>
              <a:rPr lang="en-US" dirty="0" smtClean="0">
                <a:latin typeface="Consolas" panose="020B0609020204030204" pitchFamily="49" charset="0"/>
              </a:rPr>
              <a:t> &lt;li&gt;Element 1&lt;/li&gt;		1. Element 1</a:t>
            </a:r>
          </a:p>
          <a:p>
            <a:pPr marL="182880" indent="0">
              <a:buNone/>
            </a:pPr>
            <a:r>
              <a:rPr lang="en-US" dirty="0" smtClean="0">
                <a:latin typeface="Consolas" panose="020B0609020204030204" pitchFamily="49" charset="0"/>
              </a:rPr>
              <a:t>  &lt;li&gt;Element 2&lt;/li&gt;		2. Element 2</a:t>
            </a:r>
          </a:p>
          <a:p>
            <a:pPr marL="182880" indent="0">
              <a:buNone/>
            </a:pPr>
            <a:r>
              <a:rPr lang="en-US" dirty="0" smtClean="0">
                <a:latin typeface="Consolas" panose="020B0609020204030204" pitchFamily="49" charset="0"/>
              </a:rPr>
              <a:t>&lt;/ol&gt;</a:t>
            </a:r>
          </a:p>
        </p:txBody>
      </p:sp>
      <p:sp>
        <p:nvSpPr>
          <p:cNvPr id="4" name="Slide Number Placeholder 3"/>
          <p:cNvSpPr>
            <a:spLocks noGrp="1"/>
          </p:cNvSpPr>
          <p:nvPr>
            <p:ph type="sldNum" sz="quarter" idx="12"/>
          </p:nvPr>
        </p:nvSpPr>
        <p:spPr/>
        <p:txBody>
          <a:bodyPr/>
          <a:lstStyle/>
          <a:p>
            <a:fld id="{1323CBE2-A2C1-48F8-9DFD-A17234592FCA}" type="slidenum">
              <a:rPr lang="en-US" smtClean="0"/>
              <a:t>16</a:t>
            </a:fld>
            <a:endParaRPr lang="en-US" dirty="0"/>
          </a:p>
        </p:txBody>
      </p:sp>
    </p:spTree>
    <p:extLst>
      <p:ext uri="{BB962C8B-B14F-4D97-AF65-F5344CB8AC3E}">
        <p14:creationId xmlns:p14="http://schemas.microsoft.com/office/powerpoint/2010/main" val="4206559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&lt;ul&gt;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Unordered List &lt;ul&gt;…&lt;/ul&gt;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3"/>
              </a:rPr>
              <a:t>&lt;ul&gt;</a:t>
            </a:r>
            <a:r>
              <a:rPr lang="en-US" sz="3200" dirty="0" smtClean="0">
                <a:latin typeface="Arial" panose="020B0604020202020204" pitchFamily="34" charset="0"/>
                <a:cs typeface="Arial" panose="020B0604020202020204" pitchFamily="34" charset="0"/>
              </a:rPr>
              <a:t> element represents an unordered list of items – typically rendered as a bulleted list</a:t>
            </a:r>
            <a:endParaRPr lang="en-US" dirty="0" smtClean="0"/>
          </a:p>
          <a:p>
            <a:pPr marL="0" indent="0">
              <a:buNone/>
            </a:pPr>
            <a:endParaRPr lang="en-US" dirty="0" smtClean="0"/>
          </a:p>
          <a:p>
            <a:pPr marL="182880" indent="0">
              <a:buNone/>
            </a:pPr>
            <a:r>
              <a:rPr lang="en-US" dirty="0" smtClean="0">
                <a:latin typeface="Consolas" panose="020B0609020204030204" pitchFamily="49" charset="0"/>
              </a:rPr>
              <a:t>&lt;ul&gt;					Renders as:</a:t>
            </a:r>
          </a:p>
          <a:p>
            <a:pPr marL="0" indent="0">
              <a:buNone/>
            </a:pPr>
            <a:r>
              <a:rPr lang="en-US" dirty="0" smtClean="0">
                <a:latin typeface="Consolas" panose="020B0609020204030204" pitchFamily="49" charset="0"/>
              </a:rPr>
              <a:t>   &lt;li&gt;An Element &lt;/li&gt;		• An element</a:t>
            </a:r>
          </a:p>
          <a:p>
            <a:pPr marL="0" indent="0">
              <a:buNone/>
            </a:pPr>
            <a:r>
              <a:rPr lang="en-US" dirty="0" smtClean="0">
                <a:latin typeface="Consolas" panose="020B0609020204030204" pitchFamily="49" charset="0"/>
              </a:rPr>
              <a:t>   &lt;li&gt;Another Element&lt;/li&gt;	• Another element</a:t>
            </a:r>
          </a:p>
          <a:p>
            <a:pPr marL="182880" indent="0">
              <a:buNone/>
            </a:pPr>
            <a:r>
              <a:rPr lang="en-US" dirty="0" smtClean="0">
                <a:latin typeface="Consolas" panose="020B0609020204030204" pitchFamily="49" charset="0"/>
              </a:rPr>
              <a:t>&lt;/ul&gt;</a:t>
            </a:r>
          </a:p>
        </p:txBody>
      </p:sp>
      <p:sp>
        <p:nvSpPr>
          <p:cNvPr id="4" name="Slide Number Placeholder 3"/>
          <p:cNvSpPr>
            <a:spLocks noGrp="1"/>
          </p:cNvSpPr>
          <p:nvPr>
            <p:ph type="sldNum" sz="quarter" idx="12"/>
          </p:nvPr>
        </p:nvSpPr>
        <p:spPr/>
        <p:txBody>
          <a:bodyPr/>
          <a:lstStyle/>
          <a:p>
            <a:fld id="{1323CBE2-A2C1-48F8-9DFD-A17234592FCA}" type="slidenum">
              <a:rPr lang="en-US" smtClean="0"/>
              <a:t>17</a:t>
            </a:fld>
            <a:endParaRPr lang="en-US" dirty="0"/>
          </a:p>
        </p:txBody>
      </p:sp>
    </p:spTree>
    <p:extLst>
      <p:ext uri="{BB962C8B-B14F-4D97-AF65-F5344CB8AC3E}">
        <p14:creationId xmlns:p14="http://schemas.microsoft.com/office/powerpoint/2010/main" val="408953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HTML Forms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200" dirty="0" smtClean="0">
                <a:latin typeface="Arial" panose="020B0604020202020204" pitchFamily="34" charset="0"/>
                <a:cs typeface="Arial" panose="020B0604020202020204" pitchFamily="34" charset="0"/>
              </a:rPr>
              <a:t>&lt;form action=“val.js" method="POST/GET"&gt;…&lt;/form&gt;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3"/>
              </a:rPr>
              <a:t>&lt;form&gt;</a:t>
            </a:r>
            <a:r>
              <a:rPr lang="en-US" sz="3200" dirty="0" smtClean="0">
                <a:latin typeface="Arial" panose="020B0604020202020204" pitchFamily="34" charset="0"/>
                <a:cs typeface="Arial" panose="020B0604020202020204" pitchFamily="34" charset="0"/>
              </a:rPr>
              <a:t> element represents a document section containing interactive controls for submitting information</a:t>
            </a:r>
          </a:p>
          <a:p>
            <a:pPr marL="182880" indent="0">
              <a:buNone/>
            </a:pPr>
            <a:endParaRPr lang="en-US" sz="3200" dirty="0">
              <a:latin typeface="Arial" panose="020B0604020202020204" pitchFamily="34" charset="0"/>
              <a:cs typeface="Arial" panose="020B0604020202020204" pitchFamily="34" charset="0"/>
            </a:endParaRPr>
          </a:p>
          <a:p>
            <a:pPr marL="182880" indent="0">
              <a:buNone/>
            </a:pPr>
            <a:r>
              <a:rPr lang="en-US" sz="3200" dirty="0" smtClean="0">
                <a:latin typeface="Arial" panose="020B0604020202020204" pitchFamily="34" charset="0"/>
                <a:cs typeface="Arial" panose="020B0604020202020204" pitchFamily="34" charset="0"/>
              </a:rPr>
              <a:t>The action attribute is the URL that processes the form submission.  The method attribute is used to submit the form via POST (method body) or GET (query string)</a:t>
            </a:r>
          </a:p>
        </p:txBody>
      </p:sp>
      <p:sp>
        <p:nvSpPr>
          <p:cNvPr id="4" name="Slide Number Placeholder 3"/>
          <p:cNvSpPr>
            <a:spLocks noGrp="1"/>
          </p:cNvSpPr>
          <p:nvPr>
            <p:ph type="sldNum" sz="quarter" idx="12"/>
          </p:nvPr>
        </p:nvSpPr>
        <p:spPr/>
        <p:txBody>
          <a:bodyPr/>
          <a:lstStyle/>
          <a:p>
            <a:fld id="{1323CBE2-A2C1-48F8-9DFD-A17234592FCA}" type="slidenum">
              <a:rPr lang="en-US" smtClean="0"/>
              <a:t>18</a:t>
            </a:fld>
            <a:endParaRPr lang="en-US" dirty="0"/>
          </a:p>
        </p:txBody>
      </p:sp>
      <p:sp>
        <p:nvSpPr>
          <p:cNvPr id="5" name="Rectangle 1"/>
          <p:cNvSpPr>
            <a:spLocks noChangeArrowheads="1"/>
          </p:cNvSpPr>
          <p:nvPr/>
        </p:nvSpPr>
        <p:spPr bwMode="auto">
          <a:xfrm>
            <a:off x="0" y="-92333"/>
            <a:ext cx="7213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2136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HTML </a:t>
            </a:r>
            <a:r>
              <a:rPr lang="en-US" b="1" dirty="0" smtClean="0">
                <a:latin typeface="Arial" panose="020B0604020202020204" pitchFamily="34" charset="0"/>
                <a:cs typeface="Arial" panose="020B0604020202020204" pitchFamily="34" charset="0"/>
              </a:rPr>
              <a:t>Form Tags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sz="3600" dirty="0" smtClean="0">
                <a:latin typeface="Arial" panose="020B0604020202020204" pitchFamily="34" charset="0"/>
                <a:cs typeface="Arial" panose="020B0604020202020204" pitchFamily="34" charset="0"/>
              </a:rPr>
              <a:t>Major form tags:</a:t>
            </a:r>
          </a:p>
          <a:p>
            <a:pPr marL="182880" indent="0">
              <a:buNone/>
            </a:pPr>
            <a:r>
              <a:rPr lang="en-US" sz="3200" dirty="0" smtClean="0">
                <a:latin typeface="Arial" panose="020B0604020202020204" pitchFamily="34" charset="0"/>
                <a:cs typeface="Arial" panose="020B0604020202020204" pitchFamily="34" charset="0"/>
              </a:rPr>
              <a:t>input -  Creates interactive form controls to accept user data</a:t>
            </a:r>
          </a:p>
          <a:p>
            <a:pPr marL="182880" indent="0">
              <a:buNone/>
            </a:pPr>
            <a:r>
              <a:rPr lang="en-US" sz="3200" dirty="0" smtClean="0">
                <a:latin typeface="Arial" panose="020B0604020202020204" pitchFamily="34" charset="0"/>
                <a:cs typeface="Arial" panose="020B0604020202020204" pitchFamily="34" charset="0"/>
              </a:rPr>
              <a:t>select -  Creates a control that provides a menu of options</a:t>
            </a:r>
          </a:p>
          <a:p>
            <a:pPr marL="182880" indent="0">
              <a:buNone/>
            </a:pPr>
            <a:r>
              <a:rPr lang="en-US" sz="3200" dirty="0" smtClean="0">
                <a:latin typeface="Arial" panose="020B0604020202020204" pitchFamily="34" charset="0"/>
                <a:cs typeface="Arial" panose="020B0604020202020204" pitchFamily="34" charset="0"/>
              </a:rPr>
              <a:t>textarea  -  Creates a multi-line plain-text editing control</a:t>
            </a:r>
          </a:p>
          <a:p>
            <a:pPr marL="182880" indent="0">
              <a:buNone/>
            </a:pPr>
            <a:r>
              <a:rPr lang="en-US" sz="3200" dirty="0" smtClean="0">
                <a:latin typeface="Arial" panose="020B0604020202020204" pitchFamily="34" charset="0"/>
                <a:cs typeface="Arial" panose="020B0604020202020204" pitchFamily="34" charset="0"/>
              </a:rPr>
              <a:t>button  -  Creates a clickable (programmable) button</a:t>
            </a:r>
          </a:p>
          <a:p>
            <a:pPr marL="182880" indent="0">
              <a:buNone/>
            </a:pPr>
            <a:r>
              <a:rPr lang="en-US" sz="3200" dirty="0" smtClean="0">
                <a:latin typeface="Arial" panose="020B0604020202020204" pitchFamily="34" charset="0"/>
                <a:cs typeface="Arial" panose="020B0604020202020204" pitchFamily="34" charset="0"/>
              </a:rPr>
              <a:t>fieldset -  Groups controls and labels within a web form</a:t>
            </a:r>
          </a:p>
          <a:p>
            <a:pPr marL="182880" indent="0">
              <a:buNone/>
            </a:pPr>
            <a:r>
              <a:rPr lang="en-US" sz="3200" dirty="0" smtClean="0">
                <a:latin typeface="Arial" panose="020B0604020202020204" pitchFamily="34" charset="0"/>
                <a:cs typeface="Arial" panose="020B0604020202020204" pitchFamily="34" charset="0"/>
              </a:rPr>
              <a:t>legend  -  Creates a caption for a corresponding fieldset</a:t>
            </a:r>
          </a:p>
        </p:txBody>
      </p:sp>
      <p:sp>
        <p:nvSpPr>
          <p:cNvPr id="4" name="Slide Number Placeholder 3"/>
          <p:cNvSpPr>
            <a:spLocks noGrp="1"/>
          </p:cNvSpPr>
          <p:nvPr>
            <p:ph type="sldNum" sz="quarter" idx="12"/>
          </p:nvPr>
        </p:nvSpPr>
        <p:spPr/>
        <p:txBody>
          <a:bodyPr/>
          <a:lstStyle/>
          <a:p>
            <a:fld id="{1323CBE2-A2C1-48F8-9DFD-A17234592FCA}" type="slidenum">
              <a:rPr lang="en-US" smtClean="0"/>
              <a:t>19</a:t>
            </a:fld>
            <a:endParaRPr lang="en-US" dirty="0"/>
          </a:p>
        </p:txBody>
      </p:sp>
      <p:sp>
        <p:nvSpPr>
          <p:cNvPr id="5" name="Rectangle 1"/>
          <p:cNvSpPr>
            <a:spLocks noChangeArrowheads="1"/>
          </p:cNvSpPr>
          <p:nvPr/>
        </p:nvSpPr>
        <p:spPr bwMode="auto">
          <a:xfrm>
            <a:off x="0" y="-92333"/>
            <a:ext cx="7213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977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OBJECTIVES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3600" dirty="0" smtClean="0">
                <a:latin typeface="Arial" panose="020B0604020202020204" pitchFamily="34" charset="0"/>
                <a:cs typeface="Arial" panose="020B0604020202020204" pitchFamily="34" charset="0"/>
              </a:rPr>
              <a:t>Review HTML Document Structure</a:t>
            </a:r>
          </a:p>
          <a:p>
            <a:r>
              <a:rPr lang="en-US" sz="3600" dirty="0" smtClean="0">
                <a:latin typeface="Arial" panose="020B0604020202020204" pitchFamily="34" charset="0"/>
                <a:cs typeface="Arial" panose="020B0604020202020204" pitchFamily="34" charset="0"/>
              </a:rPr>
              <a:t>Explain Usage Of &lt;!DOCTYPE html&gt; Tag</a:t>
            </a:r>
          </a:p>
          <a:p>
            <a:r>
              <a:rPr lang="en-US" sz="3600" dirty="0" smtClean="0">
                <a:latin typeface="Arial" panose="020B0604020202020204" pitchFamily="34" charset="0"/>
                <a:cs typeface="Arial" panose="020B0604020202020204" pitchFamily="34" charset="0"/>
              </a:rPr>
              <a:t>Go Over Basic &lt;head&gt; Section Tags</a:t>
            </a:r>
          </a:p>
          <a:p>
            <a:r>
              <a:rPr lang="en-US" sz="3600" dirty="0" smtClean="0">
                <a:latin typeface="Arial" panose="020B0604020202020204" pitchFamily="34" charset="0"/>
                <a:cs typeface="Arial" panose="020B0604020202020204" pitchFamily="34" charset="0"/>
              </a:rPr>
              <a:t>Go Over Basic &lt;body&gt; Section Tags</a:t>
            </a:r>
          </a:p>
          <a:p>
            <a:r>
              <a:rPr lang="en-US" sz="3600" dirty="0" smtClean="0">
                <a:latin typeface="Arial" panose="020B0604020202020204" pitchFamily="34" charset="0"/>
                <a:cs typeface="Arial" panose="020B0604020202020204" pitchFamily="34" charset="0"/>
              </a:rPr>
              <a:t>Introduction To HTML &lt;form&gt;</a:t>
            </a:r>
          </a:p>
          <a:p>
            <a:pPr marL="0" indent="0">
              <a:buNone/>
            </a:pPr>
            <a:endParaRPr lang="en-US" dirty="0"/>
          </a:p>
        </p:txBody>
      </p:sp>
      <p:sp>
        <p:nvSpPr>
          <p:cNvPr id="4" name="Slide Number Placeholder 3"/>
          <p:cNvSpPr>
            <a:spLocks noGrp="1"/>
          </p:cNvSpPr>
          <p:nvPr>
            <p:ph type="sldNum" sz="quarter" idx="12"/>
          </p:nvPr>
        </p:nvSpPr>
        <p:spPr/>
        <p:txBody>
          <a:bodyPr/>
          <a:lstStyle/>
          <a:p>
            <a:fld id="{1323CBE2-A2C1-48F8-9DFD-A17234592FCA}" type="slidenum">
              <a:rPr lang="en-US" smtClean="0"/>
              <a:t>2</a:t>
            </a:fld>
            <a:endParaRPr lang="en-US" dirty="0"/>
          </a:p>
        </p:txBody>
      </p:sp>
    </p:spTree>
    <p:extLst>
      <p:ext uri="{BB962C8B-B14F-4D97-AF65-F5344CB8AC3E}">
        <p14:creationId xmlns:p14="http://schemas.microsoft.com/office/powerpoint/2010/main" val="2354362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HTML </a:t>
            </a:r>
            <a:r>
              <a:rPr lang="en-US" b="1" dirty="0" smtClean="0">
                <a:latin typeface="Arial" panose="020B0604020202020204" pitchFamily="34" charset="0"/>
                <a:cs typeface="Arial" panose="020B0604020202020204" pitchFamily="34" charset="0"/>
              </a:rPr>
              <a:t>Form Example</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Consolas" panose="020B0609020204030204" pitchFamily="49" charset="0"/>
              </a:rPr>
              <a:t>&lt;form action="validate.js" method="POST"&gt;</a:t>
            </a:r>
          </a:p>
          <a:p>
            <a:pPr marL="0" indent="0">
              <a:buNone/>
            </a:pPr>
            <a:r>
              <a:rPr lang="en-US" dirty="0">
                <a:latin typeface="Consolas" panose="020B0609020204030204" pitchFamily="49" charset="0"/>
              </a:rPr>
              <a:t> </a:t>
            </a:r>
            <a:r>
              <a:rPr lang="en-US" dirty="0" smtClean="0">
                <a:latin typeface="Consolas" panose="020B0609020204030204" pitchFamily="49" charset="0"/>
              </a:rPr>
              <a:t> &lt;fieldset legend="Simple Form"&gt;</a:t>
            </a:r>
          </a:p>
          <a:p>
            <a:pPr marL="0" indent="0">
              <a:buNone/>
            </a:pPr>
            <a:r>
              <a:rPr lang="en-US" dirty="0" smtClean="0">
                <a:latin typeface="Consolas" panose="020B0609020204030204" pitchFamily="49" charset="0"/>
              </a:rPr>
              <a:t>    &lt;input type="email" id="email" placeholder="Email Here"&gt;&lt;br&gt;&lt;br&gt;</a:t>
            </a:r>
          </a:p>
          <a:p>
            <a:pPr marL="0" indent="0">
              <a:buNone/>
            </a:pPr>
            <a:r>
              <a:rPr lang="en-US" dirty="0" smtClean="0">
                <a:latin typeface="Consolas" panose="020B0609020204030204" pitchFamily="49" charset="0"/>
              </a:rPr>
              <a:t>      &lt;select id="favpet"&gt;</a:t>
            </a:r>
          </a:p>
          <a:p>
            <a:pPr marL="0" indent="0">
              <a:buNone/>
            </a:pPr>
            <a:r>
              <a:rPr lang="en-US" dirty="0" smtClean="0">
                <a:latin typeface="Consolas" panose="020B0609020204030204" pitchFamily="49" charset="0"/>
              </a:rPr>
              <a:t>        &lt;option value=""&gt;--Favorite pet--&lt;/option&gt;</a:t>
            </a:r>
          </a:p>
          <a:p>
            <a:pPr marL="0" indent="0">
              <a:buNone/>
            </a:pPr>
            <a:r>
              <a:rPr lang="en-US" dirty="0" smtClean="0">
                <a:latin typeface="Consolas" panose="020B0609020204030204" pitchFamily="49" charset="0"/>
              </a:rPr>
              <a:t>        &lt;option value="dog"&gt;Dog&lt;/option&gt;</a:t>
            </a:r>
          </a:p>
          <a:p>
            <a:pPr marL="0" indent="0">
              <a:buNone/>
            </a:pPr>
            <a:r>
              <a:rPr lang="en-US" dirty="0" smtClean="0">
                <a:latin typeface="Consolas" panose="020B0609020204030204" pitchFamily="49" charset="0"/>
              </a:rPr>
              <a:t>        &lt;option value="cat"&gt;Cat&lt;/option&gt;</a:t>
            </a:r>
          </a:p>
          <a:p>
            <a:pPr marL="0" indent="0">
              <a:buNone/>
            </a:pPr>
            <a:r>
              <a:rPr lang="en-US" dirty="0" smtClean="0">
                <a:latin typeface="Consolas" panose="020B0609020204030204" pitchFamily="49" charset="0"/>
              </a:rPr>
              <a:t>        &lt;option value="bird"&gt;Bird&lt;/option&gt;</a:t>
            </a:r>
          </a:p>
          <a:p>
            <a:pPr marL="0" indent="0">
              <a:buNone/>
            </a:pPr>
            <a:r>
              <a:rPr lang="en-US" dirty="0" smtClean="0">
                <a:latin typeface="Consolas" panose="020B0609020204030204" pitchFamily="49" charset="0"/>
              </a:rPr>
              <a:t>      &lt;/select&gt;&lt;br&gt;&lt;br&gt;</a:t>
            </a:r>
          </a:p>
          <a:p>
            <a:pPr marL="0" indent="0">
              <a:buNone/>
            </a:pPr>
            <a:r>
              <a:rPr lang="en-US" dirty="0" smtClean="0">
                <a:latin typeface="Consolas" panose="020B0609020204030204" pitchFamily="49" charset="0"/>
              </a:rPr>
              <a:t>      &lt;button&gt;Submit&lt;/button&gt;</a:t>
            </a:r>
          </a:p>
          <a:p>
            <a:pPr marL="0" indent="0">
              <a:buNone/>
            </a:pPr>
            <a:r>
              <a:rPr lang="en-US" dirty="0" smtClean="0">
                <a:latin typeface="Consolas" panose="020B0609020204030204" pitchFamily="49" charset="0"/>
              </a:rPr>
              <a:t>    &lt;/fieldset&gt;</a:t>
            </a:r>
          </a:p>
          <a:p>
            <a:pPr marL="0" indent="0">
              <a:buNone/>
            </a:pPr>
            <a:r>
              <a:rPr lang="en-US" dirty="0" smtClean="0">
                <a:latin typeface="Consolas" panose="020B0609020204030204" pitchFamily="49" charset="0"/>
              </a:rPr>
              <a:t>&lt;/form&gt;</a:t>
            </a:r>
          </a:p>
        </p:txBody>
      </p:sp>
      <p:sp>
        <p:nvSpPr>
          <p:cNvPr id="4" name="Slide Number Placeholder 3"/>
          <p:cNvSpPr>
            <a:spLocks noGrp="1"/>
          </p:cNvSpPr>
          <p:nvPr>
            <p:ph type="sldNum" sz="quarter" idx="12"/>
          </p:nvPr>
        </p:nvSpPr>
        <p:spPr/>
        <p:txBody>
          <a:bodyPr/>
          <a:lstStyle/>
          <a:p>
            <a:fld id="{1323CBE2-A2C1-48F8-9DFD-A17234592FCA}" type="slidenum">
              <a:rPr lang="en-US" smtClean="0"/>
              <a:t>20</a:t>
            </a:fld>
            <a:endParaRPr lang="en-US" dirty="0"/>
          </a:p>
        </p:txBody>
      </p:sp>
      <p:sp>
        <p:nvSpPr>
          <p:cNvPr id="5" name="Rectangle 1"/>
          <p:cNvSpPr>
            <a:spLocks noChangeArrowheads="1"/>
          </p:cNvSpPr>
          <p:nvPr/>
        </p:nvSpPr>
        <p:spPr bwMode="auto">
          <a:xfrm>
            <a:off x="0" y="-92333"/>
            <a:ext cx="7213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3123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HTML </a:t>
            </a:r>
            <a:r>
              <a:rPr lang="en-US" b="1" dirty="0" smtClean="0">
                <a:latin typeface="Arial" panose="020B0604020202020204" pitchFamily="34" charset="0"/>
                <a:cs typeface="Arial" panose="020B0604020202020204" pitchFamily="34" charset="0"/>
              </a:rPr>
              <a:t>Form Example</a:t>
            </a:r>
            <a:endParaRPr lang="en-US" b="1"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3"/>
          <a:stretch>
            <a:fillRect/>
          </a:stretch>
        </p:blipFill>
        <p:spPr>
          <a:xfrm>
            <a:off x="209549" y="3302000"/>
            <a:ext cx="4914900" cy="2914650"/>
          </a:xfrm>
          <a:prstGeom prst="rect">
            <a:avLst/>
          </a:prstGeom>
        </p:spPr>
      </p:pic>
      <p:sp>
        <p:nvSpPr>
          <p:cNvPr id="4" name="Slide Number Placeholder 3"/>
          <p:cNvSpPr>
            <a:spLocks noGrp="1"/>
          </p:cNvSpPr>
          <p:nvPr>
            <p:ph type="sldNum" sz="quarter" idx="12"/>
          </p:nvPr>
        </p:nvSpPr>
        <p:spPr/>
        <p:txBody>
          <a:bodyPr/>
          <a:lstStyle/>
          <a:p>
            <a:fld id="{1323CBE2-A2C1-48F8-9DFD-A17234592FCA}" type="slidenum">
              <a:rPr lang="en-US" smtClean="0"/>
              <a:t>21</a:t>
            </a:fld>
            <a:endParaRPr lang="en-US" dirty="0"/>
          </a:p>
        </p:txBody>
      </p:sp>
      <p:sp>
        <p:nvSpPr>
          <p:cNvPr id="5" name="Rectangle 1"/>
          <p:cNvSpPr>
            <a:spLocks noChangeArrowheads="1"/>
          </p:cNvSpPr>
          <p:nvPr/>
        </p:nvSpPr>
        <p:spPr bwMode="auto">
          <a:xfrm>
            <a:off x="0" y="-92333"/>
            <a:ext cx="72136"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4"/>
          <a:stretch>
            <a:fillRect/>
          </a:stretch>
        </p:blipFill>
        <p:spPr>
          <a:xfrm>
            <a:off x="5704417" y="3302000"/>
            <a:ext cx="4914900" cy="3419475"/>
          </a:xfrm>
          <a:prstGeom prst="rect">
            <a:avLst/>
          </a:prstGeom>
        </p:spPr>
      </p:pic>
      <p:sp>
        <p:nvSpPr>
          <p:cNvPr id="8" name="Rectangle 7"/>
          <p:cNvSpPr/>
          <p:nvPr/>
        </p:nvSpPr>
        <p:spPr>
          <a:xfrm>
            <a:off x="728133" y="1574800"/>
            <a:ext cx="8415867" cy="1754326"/>
          </a:xfrm>
          <a:prstGeom prst="rect">
            <a:avLst/>
          </a:prstGeom>
        </p:spPr>
        <p:txBody>
          <a:bodyPr wrap="square">
            <a:spAutoFit/>
          </a:bodyPr>
          <a:lstStyle/>
          <a:p>
            <a:r>
              <a:rPr lang="en-US" dirty="0" smtClean="0">
                <a:latin typeface="Consolas" panose="020B0609020204030204" pitchFamily="49" charset="0"/>
              </a:rPr>
              <a:t>Added CSS:</a:t>
            </a:r>
          </a:p>
          <a:p>
            <a:r>
              <a:rPr lang="en-US" dirty="0" smtClean="0">
                <a:latin typeface="Consolas" panose="020B0609020204030204" pitchFamily="49" charset="0"/>
              </a:rPr>
              <a:t>&lt;style&gt;</a:t>
            </a:r>
          </a:p>
          <a:p>
            <a:r>
              <a:rPr lang="en-US" dirty="0" smtClean="0">
                <a:latin typeface="Consolas" panose="020B0609020204030204" pitchFamily="49" charset="0"/>
              </a:rPr>
              <a:t>  fieldset {</a:t>
            </a:r>
          </a:p>
          <a:p>
            <a:r>
              <a:rPr lang="en-US" dirty="0" smtClean="0">
                <a:latin typeface="Consolas" panose="020B0609020204030204" pitchFamily="49" charset="0"/>
              </a:rPr>
              <a:t>    display: inline-block;</a:t>
            </a:r>
          </a:p>
          <a:p>
            <a:r>
              <a:rPr lang="en-US" dirty="0" smtClean="0">
                <a:latin typeface="Consolas" panose="020B0609020204030204" pitchFamily="49" charset="0"/>
              </a:rPr>
              <a:t>  }</a:t>
            </a:r>
          </a:p>
          <a:p>
            <a:r>
              <a:rPr lang="en-US" dirty="0" smtClean="0">
                <a:latin typeface="Consolas" panose="020B0609020204030204" pitchFamily="49" charset="0"/>
              </a:rPr>
              <a:t>&lt;/style&gt;</a:t>
            </a:r>
            <a:endParaRPr lang="en-US" dirty="0">
              <a:latin typeface="Consolas" panose="020B0609020204030204" pitchFamily="49" charset="0"/>
            </a:endParaRPr>
          </a:p>
        </p:txBody>
      </p:sp>
    </p:spTree>
    <p:extLst>
      <p:ext uri="{BB962C8B-B14F-4D97-AF65-F5344CB8AC3E}">
        <p14:creationId xmlns:p14="http://schemas.microsoft.com/office/powerpoint/2010/main" val="2231331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WHAT WE COVERED</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z="3600" dirty="0" smtClean="0">
                <a:latin typeface="Arial" panose="020B0604020202020204" pitchFamily="34" charset="0"/>
                <a:cs typeface="Arial" panose="020B0604020202020204" pitchFamily="34" charset="0"/>
              </a:rPr>
              <a:t>HTML Document Structure</a:t>
            </a:r>
          </a:p>
          <a:p>
            <a:r>
              <a:rPr lang="en-US" sz="3600" dirty="0" smtClean="0">
                <a:latin typeface="Arial" panose="020B0604020202020204" pitchFamily="34" charset="0"/>
                <a:cs typeface="Arial" panose="020B0604020202020204" pitchFamily="34" charset="0"/>
              </a:rPr>
              <a:t>&lt;!DOCTYPE html&gt; Tag</a:t>
            </a:r>
          </a:p>
          <a:p>
            <a:r>
              <a:rPr lang="en-US" sz="3600" dirty="0" smtClean="0">
                <a:latin typeface="Arial" panose="020B0604020202020204" pitchFamily="34" charset="0"/>
                <a:cs typeface="Arial" panose="020B0604020202020204" pitchFamily="34" charset="0"/>
              </a:rPr>
              <a:t>&lt;head&gt; Section Tags</a:t>
            </a:r>
          </a:p>
          <a:p>
            <a:r>
              <a:rPr lang="en-US" sz="3600" dirty="0" smtClean="0">
                <a:latin typeface="Arial" panose="020B0604020202020204" pitchFamily="34" charset="0"/>
                <a:cs typeface="Arial" panose="020B0604020202020204" pitchFamily="34" charset="0"/>
              </a:rPr>
              <a:t>&lt;body&gt; Section Tags</a:t>
            </a:r>
          </a:p>
          <a:p>
            <a:r>
              <a:rPr lang="en-US" sz="3600" dirty="0" smtClean="0">
                <a:latin typeface="Arial" panose="020B0604020202020204" pitchFamily="34" charset="0"/>
                <a:cs typeface="Arial" panose="020B0604020202020204" pitchFamily="34" charset="0"/>
              </a:rPr>
              <a:t>HTML &lt;form&gt; Tag</a:t>
            </a:r>
          </a:p>
          <a:p>
            <a:pPr marL="0" indent="0">
              <a:buNone/>
            </a:pPr>
            <a:endParaRPr lang="en-US" dirty="0"/>
          </a:p>
        </p:txBody>
      </p:sp>
      <p:sp>
        <p:nvSpPr>
          <p:cNvPr id="4" name="Slide Number Placeholder 3"/>
          <p:cNvSpPr>
            <a:spLocks noGrp="1"/>
          </p:cNvSpPr>
          <p:nvPr>
            <p:ph type="sldNum" sz="quarter" idx="12"/>
          </p:nvPr>
        </p:nvSpPr>
        <p:spPr/>
        <p:txBody>
          <a:bodyPr/>
          <a:lstStyle/>
          <a:p>
            <a:fld id="{1323CBE2-A2C1-48F8-9DFD-A17234592FCA}" type="slidenum">
              <a:rPr lang="en-US" smtClean="0"/>
              <a:t>22</a:t>
            </a:fld>
            <a:endParaRPr lang="en-US" dirty="0"/>
          </a:p>
        </p:txBody>
      </p:sp>
    </p:spTree>
    <p:extLst>
      <p:ext uri="{BB962C8B-B14F-4D97-AF65-F5344CB8AC3E}">
        <p14:creationId xmlns:p14="http://schemas.microsoft.com/office/powerpoint/2010/main" val="414084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USEFUL HTML LINKS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3600" dirty="0">
                <a:latin typeface="Arial" panose="020B0604020202020204" pitchFamily="34" charset="0"/>
                <a:cs typeface="Arial" panose="020B0604020202020204" pitchFamily="34" charset="0"/>
                <a:hlinkClick r:id="rId2"/>
              </a:rPr>
              <a:t>https://</a:t>
            </a:r>
            <a:r>
              <a:rPr lang="en-US" sz="3600" dirty="0" smtClean="0">
                <a:latin typeface="Arial" panose="020B0604020202020204" pitchFamily="34" charset="0"/>
                <a:cs typeface="Arial" panose="020B0604020202020204" pitchFamily="34" charset="0"/>
                <a:hlinkClick r:id="rId2"/>
              </a:rPr>
              <a:t>developer.mozilla.org/en-US/docs/Web/JavaScript</a:t>
            </a:r>
            <a:endParaRPr lang="en-US" sz="3600" dirty="0" smtClean="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hlinkClick r:id="rId3"/>
              </a:rPr>
              <a:t>https://developer.mozilla.org/en-US/docs/Learn/Getting_started_with_the_web</a:t>
            </a: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hlinkClick r:id="rId4"/>
              </a:rPr>
              <a:t>https://www.w3schools.com/Html/</a:t>
            </a:r>
            <a:r>
              <a:rPr lang="en-US" sz="36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1323CBE2-A2C1-48F8-9DFD-A17234592FCA}" type="slidenum">
              <a:rPr lang="en-US" smtClean="0"/>
              <a:t>23</a:t>
            </a:fld>
            <a:endParaRPr lang="en-US" dirty="0"/>
          </a:p>
        </p:txBody>
      </p:sp>
    </p:spTree>
    <p:extLst>
      <p:ext uri="{BB962C8B-B14F-4D97-AF65-F5344CB8AC3E}">
        <p14:creationId xmlns:p14="http://schemas.microsoft.com/office/powerpoint/2010/main" val="632233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HTML Document Structure</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pPr marL="0" indent="0">
              <a:buNone/>
            </a:pPr>
            <a:r>
              <a:rPr lang="en-US" sz="1800" dirty="0" smtClean="0">
                <a:latin typeface="Consolas" panose="020B0609020204030204" pitchFamily="49" charset="0"/>
              </a:rPr>
              <a:t>&lt;!doctype html&gt;</a:t>
            </a:r>
          </a:p>
          <a:p>
            <a:pPr marL="0" indent="0">
              <a:buNone/>
            </a:pPr>
            <a:r>
              <a:rPr lang="en-US" sz="1800" dirty="0" smtClean="0">
                <a:latin typeface="Consolas" panose="020B0609020204030204" pitchFamily="49" charset="0"/>
              </a:rPr>
              <a:t>&lt;html&gt;</a:t>
            </a:r>
          </a:p>
          <a:p>
            <a:pPr marL="0" indent="0">
              <a:buNone/>
            </a:pPr>
            <a:r>
              <a:rPr lang="en-US" sz="1800" dirty="0" smtClean="0">
                <a:latin typeface="Consolas" panose="020B0609020204030204" pitchFamily="49" charset="0"/>
              </a:rPr>
              <a:t>&lt;head&gt;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&lt;meta&gt;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&lt;title&gt;</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&lt;link&gt;</a:t>
            </a:r>
          </a:p>
          <a:p>
            <a:pPr marL="0" indent="0">
              <a:buNone/>
            </a:pPr>
            <a:r>
              <a:rPr lang="en-US" sz="1800" dirty="0" smtClean="0">
                <a:latin typeface="Consolas" panose="020B0609020204030204" pitchFamily="49" charset="0"/>
              </a:rPr>
              <a:t>&lt;/head&gt;</a:t>
            </a:r>
          </a:p>
          <a:p>
            <a:pPr marL="0" indent="0">
              <a:buNone/>
            </a:pPr>
            <a:r>
              <a:rPr lang="en-US" sz="1800" dirty="0" smtClean="0">
                <a:latin typeface="Consolas" panose="020B0609020204030204" pitchFamily="49" charset="0"/>
              </a:rPr>
              <a:t>&lt;body&gt;</a:t>
            </a:r>
          </a:p>
          <a:p>
            <a:pPr marL="0" indent="0">
              <a:buNone/>
            </a:pPr>
            <a:r>
              <a:rPr lang="en-US" sz="1800" dirty="0" smtClean="0">
                <a:latin typeface="Consolas" panose="020B0609020204030204" pitchFamily="49" charset="0"/>
              </a:rPr>
              <a:t>&lt;!--	Content		--&gt;	</a:t>
            </a:r>
          </a:p>
          <a:p>
            <a:pPr marL="0" indent="0">
              <a:buNone/>
            </a:pPr>
            <a:r>
              <a:rPr lang="en-US" sz="1800" dirty="0">
                <a:latin typeface="Consolas" panose="020B0609020204030204" pitchFamily="49" charset="0"/>
              </a:rPr>
              <a:t> </a:t>
            </a:r>
            <a:r>
              <a:rPr lang="en-US" sz="1800" dirty="0" smtClean="0">
                <a:latin typeface="Consolas" panose="020B0609020204030204" pitchFamily="49" charset="0"/>
              </a:rPr>
              <a:t> &lt;src&gt;</a:t>
            </a:r>
          </a:p>
          <a:p>
            <a:pPr marL="0" indent="0">
              <a:buNone/>
            </a:pPr>
            <a:r>
              <a:rPr lang="en-US" sz="1800" dirty="0" smtClean="0">
                <a:latin typeface="Consolas" panose="020B0609020204030204" pitchFamily="49" charset="0"/>
              </a:rPr>
              <a:t>&lt;/body&gt;</a:t>
            </a:r>
          </a:p>
          <a:p>
            <a:pPr marL="0" indent="0">
              <a:buNone/>
            </a:pPr>
            <a:r>
              <a:rPr lang="en-US" sz="1800" dirty="0" smtClean="0">
                <a:latin typeface="Consolas" panose="020B0609020204030204" pitchFamily="49" charset="0"/>
              </a:rPr>
              <a:t>&lt;/html&gt;</a:t>
            </a:r>
            <a:endParaRPr lang="en-US" sz="18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1323CBE2-A2C1-48F8-9DFD-A17234592FCA}" type="slidenum">
              <a:rPr lang="en-US" smtClean="0"/>
              <a:t>3</a:t>
            </a:fld>
            <a:endParaRPr lang="en-US" dirty="0"/>
          </a:p>
        </p:txBody>
      </p:sp>
    </p:spTree>
    <p:extLst>
      <p:ext uri="{BB962C8B-B14F-4D97-AF65-F5344CB8AC3E}">
        <p14:creationId xmlns:p14="http://schemas.microsoft.com/office/powerpoint/2010/main" val="2623516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&lt;!DOCTYPE html&gt;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&lt;!DOCTYPE html&gt; or &lt;!doctype html&gt; etc.</a:t>
            </a:r>
          </a:p>
          <a:p>
            <a:pPr marL="182880" indent="0">
              <a:buNone/>
            </a:pPr>
            <a:r>
              <a:rPr lang="en-US" sz="3200" dirty="0" smtClean="0">
                <a:latin typeface="Arial" panose="020B0604020202020204" pitchFamily="34" charset="0"/>
                <a:cs typeface="Arial" panose="020B0604020202020204" pitchFamily="34" charset="0"/>
              </a:rPr>
              <a:t>The required </a:t>
            </a:r>
            <a:r>
              <a:rPr lang="en-US" sz="3200" dirty="0" smtClean="0">
                <a:latin typeface="Arial" panose="020B0604020202020204" pitchFamily="34" charset="0"/>
                <a:cs typeface="Arial" panose="020B0604020202020204" pitchFamily="34" charset="0"/>
                <a:hlinkClick r:id="rId2"/>
              </a:rPr>
              <a:t>&lt;!DOCTYPE html&gt;</a:t>
            </a:r>
            <a:r>
              <a:rPr lang="en-US" sz="3200" dirty="0" smtClean="0">
                <a:latin typeface="Arial" panose="020B0604020202020204" pitchFamily="34" charset="0"/>
                <a:cs typeface="Arial" panose="020B0604020202020204" pitchFamily="34" charset="0"/>
              </a:rPr>
              <a:t> preamble is found at the top of HTML documents. Its sole purpose is to prevent a browser from 	switching into so-called "quirks mode" when rendering a document</a:t>
            </a:r>
          </a:p>
        </p:txBody>
      </p:sp>
      <p:sp>
        <p:nvSpPr>
          <p:cNvPr id="4" name="Slide Number Placeholder 3"/>
          <p:cNvSpPr>
            <a:spLocks noGrp="1"/>
          </p:cNvSpPr>
          <p:nvPr>
            <p:ph type="sldNum" sz="quarter" idx="12"/>
          </p:nvPr>
        </p:nvSpPr>
        <p:spPr/>
        <p:txBody>
          <a:bodyPr/>
          <a:lstStyle/>
          <a:p>
            <a:fld id="{1323CBE2-A2C1-48F8-9DFD-A17234592FCA}" type="slidenum">
              <a:rPr lang="en-US" smtClean="0"/>
              <a:t>4</a:t>
            </a:fld>
            <a:endParaRPr lang="en-US" dirty="0"/>
          </a:p>
        </p:txBody>
      </p:sp>
    </p:spTree>
    <p:extLst>
      <p:ext uri="{BB962C8B-B14F-4D97-AF65-F5344CB8AC3E}">
        <p14:creationId xmlns:p14="http://schemas.microsoft.com/office/powerpoint/2010/main" val="608103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&lt;html&gt;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&lt;html lang="en"&gt;…&lt;/html&gt;</a:t>
            </a:r>
          </a:p>
          <a:p>
            <a:pPr marL="182880" indent="0">
              <a:buNone/>
            </a:pPr>
            <a:r>
              <a:rPr lang="en-US" sz="3200" dirty="0" smtClean="0"/>
              <a:t>The </a:t>
            </a:r>
            <a:r>
              <a:rPr lang="en-US" sz="3200" dirty="0" smtClean="0">
                <a:hlinkClick r:id="rId2"/>
              </a:rPr>
              <a:t>&lt;html&gt;</a:t>
            </a:r>
            <a:r>
              <a:rPr lang="en-US" sz="3200" dirty="0" smtClean="0"/>
              <a:t> tag is the container for all other HTML elements (except for the &lt;!DOCTYPE&gt; tag).  You should always include the lang attribute inside the &lt;html&gt; tag, to declare the language of the Web page. This is meant to assist search engines and browsers.  The lang attribute is recommended for validation</a:t>
            </a:r>
          </a:p>
        </p:txBody>
      </p:sp>
      <p:sp>
        <p:nvSpPr>
          <p:cNvPr id="4" name="Slide Number Placeholder 3"/>
          <p:cNvSpPr>
            <a:spLocks noGrp="1"/>
          </p:cNvSpPr>
          <p:nvPr>
            <p:ph type="sldNum" sz="quarter" idx="12"/>
          </p:nvPr>
        </p:nvSpPr>
        <p:spPr/>
        <p:txBody>
          <a:bodyPr/>
          <a:lstStyle/>
          <a:p>
            <a:fld id="{1323CBE2-A2C1-48F8-9DFD-A17234592FCA}" type="slidenum">
              <a:rPr lang="en-US" smtClean="0"/>
              <a:t>5</a:t>
            </a:fld>
            <a:endParaRPr lang="en-US" dirty="0"/>
          </a:p>
        </p:txBody>
      </p:sp>
    </p:spTree>
    <p:extLst>
      <p:ext uri="{BB962C8B-B14F-4D97-AF65-F5344CB8AC3E}">
        <p14:creationId xmlns:p14="http://schemas.microsoft.com/office/powerpoint/2010/main" val="72725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&lt;head&gt;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t>&lt;head&gt;…&lt;/head&gt;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2"/>
              </a:rPr>
              <a:t>&lt;head&gt;</a:t>
            </a:r>
            <a:r>
              <a:rPr lang="en-US" sz="3200" dirty="0" smtClean="0">
                <a:latin typeface="Arial" panose="020B0604020202020204" pitchFamily="34" charset="0"/>
                <a:cs typeface="Arial" panose="020B0604020202020204" pitchFamily="34" charset="0"/>
              </a:rPr>
              <a:t> element contains machine-readable information (a.k.a. metadata) about the document, like its title, scripts, and style sheets</a:t>
            </a:r>
          </a:p>
        </p:txBody>
      </p:sp>
      <p:sp>
        <p:nvSpPr>
          <p:cNvPr id="4" name="Slide Number Placeholder 3"/>
          <p:cNvSpPr>
            <a:spLocks noGrp="1"/>
          </p:cNvSpPr>
          <p:nvPr>
            <p:ph type="sldNum" sz="quarter" idx="12"/>
          </p:nvPr>
        </p:nvSpPr>
        <p:spPr/>
        <p:txBody>
          <a:bodyPr/>
          <a:lstStyle/>
          <a:p>
            <a:fld id="{1323CBE2-A2C1-48F8-9DFD-A17234592FCA}" type="slidenum">
              <a:rPr lang="en-US" smtClean="0"/>
              <a:t>6</a:t>
            </a:fld>
            <a:endParaRPr lang="en-US" dirty="0"/>
          </a:p>
        </p:txBody>
      </p:sp>
    </p:spTree>
    <p:extLst>
      <p:ext uri="{BB962C8B-B14F-4D97-AF65-F5344CB8AC3E}">
        <p14:creationId xmlns:p14="http://schemas.microsoft.com/office/powerpoint/2010/main" val="930370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&lt;meta&gt; Tags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3600" dirty="0" smtClean="0">
                <a:latin typeface="Arial" panose="020B0604020202020204" pitchFamily="34" charset="0"/>
                <a:cs typeface="Arial" panose="020B0604020202020204" pitchFamily="34" charset="0"/>
              </a:rPr>
              <a:t>&lt;meta&gt;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2"/>
              </a:rPr>
              <a:t>&lt;meta&gt;</a:t>
            </a:r>
            <a:r>
              <a:rPr lang="en-US" sz="3200" dirty="0" smtClean="0">
                <a:latin typeface="Arial" panose="020B0604020202020204" pitchFamily="34" charset="0"/>
                <a:cs typeface="Arial" panose="020B0604020202020204" pitchFamily="34" charset="0"/>
              </a:rPr>
              <a:t> tag defines metadata (data about data). &lt;meta&gt; tags are typically used to specify character set, page description, keywords, document author and viewport settings. Metadata is used by browsers (to display content or reload page), search engines (keywords), and other web services</a:t>
            </a:r>
          </a:p>
          <a:p>
            <a:pPr marL="0" indent="0">
              <a:buNone/>
            </a:pPr>
            <a:endParaRPr lang="en-US" dirty="0" smtClean="0"/>
          </a:p>
          <a:p>
            <a:pPr marL="182880" indent="0">
              <a:buNone/>
            </a:pPr>
            <a:r>
              <a:rPr lang="en-US" dirty="0" smtClean="0">
                <a:latin typeface="Consolas" panose="020B0609020204030204" pitchFamily="49" charset="0"/>
              </a:rPr>
              <a:t>e.g.: &lt;meta charset="UTF-8"&gt;</a:t>
            </a:r>
          </a:p>
        </p:txBody>
      </p:sp>
      <p:sp>
        <p:nvSpPr>
          <p:cNvPr id="4" name="Slide Number Placeholder 3"/>
          <p:cNvSpPr>
            <a:spLocks noGrp="1"/>
          </p:cNvSpPr>
          <p:nvPr>
            <p:ph type="sldNum" sz="quarter" idx="12"/>
          </p:nvPr>
        </p:nvSpPr>
        <p:spPr/>
        <p:txBody>
          <a:bodyPr/>
          <a:lstStyle/>
          <a:p>
            <a:fld id="{1323CBE2-A2C1-48F8-9DFD-A17234592FCA}" type="slidenum">
              <a:rPr lang="en-US" smtClean="0"/>
              <a:t>7</a:t>
            </a:fld>
            <a:endParaRPr lang="en-US" dirty="0"/>
          </a:p>
        </p:txBody>
      </p:sp>
    </p:spTree>
    <p:extLst>
      <p:ext uri="{BB962C8B-B14F-4D97-AF65-F5344CB8AC3E}">
        <p14:creationId xmlns:p14="http://schemas.microsoft.com/office/powerpoint/2010/main" val="1193567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&lt;title&gt;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&lt;title&gt;</a:t>
            </a:r>
          </a:p>
          <a:p>
            <a:pPr marL="182880" indent="0">
              <a:buNone/>
            </a:pPr>
            <a:r>
              <a:rPr lang="en-US" sz="3200" dirty="0" smtClean="0">
                <a:latin typeface="Arial" panose="020B0604020202020204" pitchFamily="34" charset="0"/>
                <a:cs typeface="Arial" panose="020B0604020202020204" pitchFamily="34" charset="0"/>
              </a:rPr>
              <a:t>The HTML </a:t>
            </a:r>
            <a:r>
              <a:rPr lang="en-US" sz="3200" dirty="0" smtClean="0">
                <a:latin typeface="Arial" panose="020B0604020202020204" pitchFamily="34" charset="0"/>
                <a:cs typeface="Arial" panose="020B0604020202020204" pitchFamily="34" charset="0"/>
                <a:hlinkClick r:id="rId2"/>
              </a:rPr>
              <a:t>&lt;title&gt;</a:t>
            </a:r>
            <a:r>
              <a:rPr lang="en-US" sz="3200" dirty="0" smtClean="0">
                <a:latin typeface="Arial" panose="020B0604020202020204" pitchFamily="34" charset="0"/>
                <a:cs typeface="Arial" panose="020B0604020202020204" pitchFamily="34" charset="0"/>
              </a:rPr>
              <a:t> element defines the document's title that is shown in a browser's title bar or a page's tab. It only contains text.  Tags within the element are ignored</a:t>
            </a:r>
          </a:p>
          <a:p>
            <a:pPr marL="0" indent="0">
              <a:buNone/>
            </a:pPr>
            <a:endParaRPr lang="en-US" dirty="0"/>
          </a:p>
          <a:p>
            <a:pPr marL="182880" indent="0">
              <a:buNone/>
              <a:tabLst>
                <a:tab pos="0" algn="l"/>
                <a:tab pos="182880" algn="l"/>
              </a:tabLst>
            </a:pPr>
            <a:r>
              <a:rPr lang="en-US" dirty="0" smtClean="0">
                <a:latin typeface="Consolas" panose="020B0609020204030204" pitchFamily="49" charset="0"/>
              </a:rPr>
              <a:t>e.g.: &lt;title&gt;Home Page&lt;/title&gt;</a:t>
            </a:r>
          </a:p>
        </p:txBody>
      </p:sp>
      <p:sp>
        <p:nvSpPr>
          <p:cNvPr id="4" name="Slide Number Placeholder 3"/>
          <p:cNvSpPr>
            <a:spLocks noGrp="1"/>
          </p:cNvSpPr>
          <p:nvPr>
            <p:ph type="sldNum" sz="quarter" idx="12"/>
          </p:nvPr>
        </p:nvSpPr>
        <p:spPr/>
        <p:txBody>
          <a:bodyPr/>
          <a:lstStyle/>
          <a:p>
            <a:fld id="{1323CBE2-A2C1-48F8-9DFD-A17234592FCA}" type="slidenum">
              <a:rPr lang="en-US" smtClean="0"/>
              <a:t>8</a:t>
            </a:fld>
            <a:endParaRPr lang="en-US" dirty="0"/>
          </a:p>
        </p:txBody>
      </p:sp>
    </p:spTree>
    <p:extLst>
      <p:ext uri="{BB962C8B-B14F-4D97-AF65-F5344CB8AC3E}">
        <p14:creationId xmlns:p14="http://schemas.microsoft.com/office/powerpoint/2010/main" val="3515618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&lt;link&gt; Tag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Arial" panose="020B0604020202020204" pitchFamily="34" charset="0"/>
                <a:cs typeface="Arial" panose="020B0604020202020204" pitchFamily="34" charset="0"/>
              </a:rPr>
              <a:t>&lt;link&gt;</a:t>
            </a:r>
          </a:p>
          <a:p>
            <a:pPr marL="182880" indent="0">
              <a:buNone/>
            </a:pPr>
            <a:r>
              <a:rPr lang="en-US" sz="3200" dirty="0" smtClean="0">
                <a:latin typeface="Arial" panose="020B0604020202020204" pitchFamily="34" charset="0"/>
                <a:cs typeface="Arial" panose="020B0604020202020204" pitchFamily="34" charset="0"/>
              </a:rPr>
              <a:t>The HTML External Resource Link element (</a:t>
            </a:r>
            <a:r>
              <a:rPr lang="en-US" sz="3200" dirty="0" smtClean="0">
                <a:latin typeface="Arial" panose="020B0604020202020204" pitchFamily="34" charset="0"/>
                <a:cs typeface="Arial" panose="020B0604020202020204" pitchFamily="34" charset="0"/>
                <a:hlinkClick r:id="rId3"/>
              </a:rPr>
              <a:t>&lt;link&gt;</a:t>
            </a:r>
            <a:r>
              <a:rPr lang="en-US" sz="3200" dirty="0" smtClean="0">
                <a:latin typeface="Arial" panose="020B0604020202020204" pitchFamily="34" charset="0"/>
                <a:cs typeface="Arial" panose="020B0604020202020204" pitchFamily="34" charset="0"/>
              </a:rPr>
              <a:t>) specifies relationships between the current document and an external resource.  &lt;link&gt; is most commonly used to link to stylesheets, but is also used with site icons (e.g. "favicon")</a:t>
            </a:r>
          </a:p>
          <a:p>
            <a:pPr marL="0" indent="0">
              <a:buNone/>
            </a:pPr>
            <a:endParaRPr lang="en-US" dirty="0" smtClean="0"/>
          </a:p>
          <a:p>
            <a:pPr marL="182880" indent="0">
              <a:buNone/>
              <a:tabLst>
                <a:tab pos="0" algn="l"/>
                <a:tab pos="182880" algn="l"/>
              </a:tabLst>
            </a:pPr>
            <a:r>
              <a:rPr lang="en-US" dirty="0" smtClean="0">
                <a:latin typeface="Consolas" panose="020B0609020204030204" pitchFamily="49" charset="0"/>
              </a:rPr>
              <a:t>e.g.: &lt;link rel="stylesheet" href="style.css"&gt;</a:t>
            </a:r>
          </a:p>
        </p:txBody>
      </p:sp>
      <p:sp>
        <p:nvSpPr>
          <p:cNvPr id="4" name="Slide Number Placeholder 3"/>
          <p:cNvSpPr>
            <a:spLocks noGrp="1"/>
          </p:cNvSpPr>
          <p:nvPr>
            <p:ph type="sldNum" sz="quarter" idx="12"/>
          </p:nvPr>
        </p:nvSpPr>
        <p:spPr/>
        <p:txBody>
          <a:bodyPr/>
          <a:lstStyle/>
          <a:p>
            <a:fld id="{1323CBE2-A2C1-48F8-9DFD-A17234592FCA}" type="slidenum">
              <a:rPr lang="en-US" smtClean="0"/>
              <a:t>9</a:t>
            </a:fld>
            <a:endParaRPr lang="en-US" dirty="0"/>
          </a:p>
        </p:txBody>
      </p:sp>
    </p:spTree>
    <p:extLst>
      <p:ext uri="{BB962C8B-B14F-4D97-AF65-F5344CB8AC3E}">
        <p14:creationId xmlns:p14="http://schemas.microsoft.com/office/powerpoint/2010/main" val="2567871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1102</Words>
  <Application>Microsoft Office PowerPoint</Application>
  <PresentationFormat>Widescreen</PresentationFormat>
  <Paragraphs>172</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REVIEW PART I - HTML</vt:lpstr>
      <vt:lpstr>OBJECTIVES</vt:lpstr>
      <vt:lpstr>HTML Document Structure</vt:lpstr>
      <vt:lpstr>&lt;!DOCTYPE html&gt; Tag</vt:lpstr>
      <vt:lpstr>&lt;html&gt; Tag</vt:lpstr>
      <vt:lpstr>&lt;head&gt; Tag</vt:lpstr>
      <vt:lpstr>&lt;meta&gt; Tags</vt:lpstr>
      <vt:lpstr>&lt;title&gt; Tag</vt:lpstr>
      <vt:lpstr>&lt;link&gt; Tag</vt:lpstr>
      <vt:lpstr>HTML5 Semantic Tags</vt:lpstr>
      <vt:lpstr>HTML5 Semantic Tags</vt:lpstr>
      <vt:lpstr>&lt;div&gt;</vt:lpstr>
      <vt:lpstr>&lt;span&gt;</vt:lpstr>
      <vt:lpstr>Block-Level Elements</vt:lpstr>
      <vt:lpstr>Inline Elements</vt:lpstr>
      <vt:lpstr>&lt;ol&gt; Tag</vt:lpstr>
      <vt:lpstr>&lt;ul&gt; Tag</vt:lpstr>
      <vt:lpstr>HTML Forms</vt:lpstr>
      <vt:lpstr>HTML Form Tags</vt:lpstr>
      <vt:lpstr>HTML Form Example</vt:lpstr>
      <vt:lpstr>HTML Form Example</vt:lpstr>
      <vt:lpstr>WHAT WE COVERED</vt:lpstr>
      <vt:lpstr>USEFUL HTML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Ranken User</dc:creator>
  <cp:lastModifiedBy>Ranken User</cp:lastModifiedBy>
  <cp:revision>44</cp:revision>
  <dcterms:created xsi:type="dcterms:W3CDTF">2020-06-27T14:23:34Z</dcterms:created>
  <dcterms:modified xsi:type="dcterms:W3CDTF">2020-06-30T13:45:43Z</dcterms:modified>
</cp:coreProperties>
</file>