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427" r:id="rId3"/>
    <p:sldId id="428" r:id="rId4"/>
    <p:sldId id="391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361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390" r:id="rId24"/>
    <p:sldId id="392" r:id="rId25"/>
    <p:sldId id="393" r:id="rId26"/>
    <p:sldId id="397" r:id="rId27"/>
    <p:sldId id="400" r:id="rId28"/>
    <p:sldId id="403" r:id="rId29"/>
    <p:sldId id="405" r:id="rId30"/>
    <p:sldId id="408" r:id="rId31"/>
    <p:sldId id="413" r:id="rId32"/>
    <p:sldId id="437" r:id="rId33"/>
    <p:sldId id="438" r:id="rId34"/>
    <p:sldId id="41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C7D58-8DD2-48A8-A338-62A9434560E8}" type="datetimeFigureOut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2C49A-2E98-4546-88FC-E151E26617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2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02CC-467F-46E7-BE4C-C2B4F75A40D1}" type="datetime1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19C0-2B19-4034-9E69-24AC7B90E91B}" type="datetime1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9591-62B8-4517-A498-C5403819156E}" type="datetime1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3EC2-2B7F-47D0-B394-3404C8931585}" type="datetime1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74DC-41C6-4DFC-9A00-3E37656C6A98}" type="datetime1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EDF-E3FE-4D1C-991D-CCBE6F5FDF67}" type="datetime1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BFFA-3B83-44AE-877A-D9724BC8FE72}" type="datetime1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3D18-D4FF-4BE2-90CF-C3876A2BA09B}" type="datetime1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63F5-9FA6-402B-A0D8-036B84601553}" type="datetime1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ED6-0529-4907-B095-55077C0D6155}" type="datetime1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DD89-E1A9-46C0-82A9-FD5838E224F9}" type="datetime1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4A848-8B93-4373-9569-F0C7ADD9F476}" type="datetime1">
              <a:rPr lang="en-US" smtClean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.mozilla.org/en-US/docs/Web/CSS/margi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mozilla.org/en-US/docs/Web/CSS/bord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lexboxfroggy.com/" TargetMode="External"/><Relationship Id="rId2" Type="http://schemas.openxmlformats.org/officeDocument/2006/relationships/hyperlink" Target="https://developer.mozilla.org/en-US/docs/Web/CSS/CSS_Flexible_Box_Layout/Basic_Concepts_of_Flexbo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.mozilla.org/en-US/docs/Web/CSS/CSS_Grid_Layou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CSS/CSS_Referenc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selectors.a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point.com/descendant-selector-css-selector/" TargetMode="External"/><Relationship Id="rId2" Type="http://schemas.openxmlformats.org/officeDocument/2006/relationships/hyperlink" Target="https://www.w3schools.com/CSS/css_combinator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itepoint.com/atoz-css-screencast-general-sibling/" TargetMode="External"/><Relationship Id="rId5" Type="http://schemas.openxmlformats.org/officeDocument/2006/relationships/hyperlink" Target="https://www.sitepoint.com/screencast-css-adjacent-sibling-selector/" TargetMode="External"/><Relationship Id="rId4" Type="http://schemas.openxmlformats.org/officeDocument/2006/relationships/hyperlink" Target="https://www.sitepoint.com/child-selector-css-selector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sel_link.asp" TargetMode="External"/><Relationship Id="rId2" Type="http://schemas.openxmlformats.org/officeDocument/2006/relationships/hyperlink" Target="https://www.w3schools.com/css/css_pseudo_classe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sel_active.asp" TargetMode="External"/><Relationship Id="rId5" Type="http://schemas.openxmlformats.org/officeDocument/2006/relationships/hyperlink" Target="https://www.w3schools.com/cssref/sel_hover.asp" TargetMode="External"/><Relationship Id="rId4" Type="http://schemas.openxmlformats.org/officeDocument/2006/relationships/hyperlink" Target="https://www.w3schools.com/cssref/sel_visited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pseudo_elements.a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sel_attribute.asp" TargetMode="External"/><Relationship Id="rId2" Type="http://schemas.openxmlformats.org/officeDocument/2006/relationships/hyperlink" Target="https://www.w3schools.com/CSS/css_attribute_selector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sel_attribute_value_lang.asp" TargetMode="External"/><Relationship Id="rId5" Type="http://schemas.openxmlformats.org/officeDocument/2006/relationships/hyperlink" Target="https://www.w3schools.com/cssref/sel_attribute_value_contains.asp" TargetMode="External"/><Relationship Id="rId4" Type="http://schemas.openxmlformats.org/officeDocument/2006/relationships/hyperlink" Target="https://www.w3schools.com/cssref/sel_attribute_value.asp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sel_attr_begin.asp" TargetMode="External"/><Relationship Id="rId2" Type="http://schemas.openxmlformats.org/officeDocument/2006/relationships/hyperlink" Target="https://www.w3schools.com/CSS/css_attribute_selector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ref/sel_attr_contain.asp" TargetMode="External"/><Relationship Id="rId4" Type="http://schemas.openxmlformats.org/officeDocument/2006/relationships/hyperlink" Target="https://www.w3schools.com/cssref/sel_attr_end.as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css3-color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css3_pr_box-shadow.as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CSS/Using_CSS_gradient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CSS/Tutorials/Using_CSS_transform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CSS_Transitions/Using_CSS_transitionshttps:/developer.mozilla.org/en-US/docs/CSS/Tutorials/Using_CSS_tran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CSS_Animations/Using_CSS_animation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CSS/Getting_Started" TargetMode="External"/><Relationship Id="rId2" Type="http://schemas.openxmlformats.org/officeDocument/2006/relationships/hyperlink" Target="https://developer.mozilla.org/en-US/docs/Web/CSS/Refer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/" TargetMode="External"/><Relationship Id="rId4" Type="http://schemas.openxmlformats.org/officeDocument/2006/relationships/hyperlink" Target="https://developer.mozilla.org/en-US/docs/Learn/CSS/First_step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mozilla.org/en-US/docs/Web/CSS/padd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981199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Arial" pitchFamily="34" charset="0"/>
                <a:cs typeface="Arial" pitchFamily="34" charset="0"/>
              </a:rPr>
              <a:t>REVIEW – PART II</a:t>
            </a:r>
            <a:br>
              <a:rPr lang="en-US" sz="6000" b="1" dirty="0" smtClean="0">
                <a:latin typeface="Arial" pitchFamily="34" charset="0"/>
                <a:cs typeface="Arial" pitchFamily="34" charset="0"/>
              </a:rPr>
            </a:br>
            <a:r>
              <a:rPr lang="en-US" sz="6000" b="1" dirty="0" smtClean="0">
                <a:latin typeface="Arial" pitchFamily="34" charset="0"/>
                <a:cs typeface="Arial" pitchFamily="34" charset="0"/>
              </a:rPr>
              <a:t>CSS</a:t>
            </a:r>
            <a:endParaRPr lang="en-US" sz="6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914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Ranken Technical College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CSS Box Model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Margin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 - The margin CSS property sets the margin area on all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four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sides of an element. It is a shorthand for margin-top,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margin-right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margin-bottom, and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margin-left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62" y="4406900"/>
            <a:ext cx="46386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6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CSS Box Model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Border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 - The border shorthand CSS property sets an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element's border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 It sets the values of border-width, border-style,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border-color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7" y="4343400"/>
            <a:ext cx="57626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CSS Flexbox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Flexible Box Module,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a.k.a.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flexbox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designed as a one-dimensional layout model, and as a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method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that could offer space distribution between items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 interface and powerful alignment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capabilities</a:t>
            </a:r>
            <a:endParaRPr lang="en-US" dirty="0" smtClean="0"/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://flexboxfroggy.com/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learn how to use flexbox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CSS Grid Layout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Grid Layout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excels at dividing a page into major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regions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or defining the relationship in terms of size,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and layer, between parts of a control built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primitives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571999"/>
            <a:ext cx="3657600" cy="21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8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CSS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Selectors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See the following URL for a complete list of all CSS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Selectors:</a:t>
            </a:r>
          </a:p>
          <a:p>
            <a:pPr marL="1828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developer.mozilla.org/en-US/docs/CSS/CSS_Reference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CSS Class Selector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The class attribute is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used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to point to a class name in a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. It can also be used by a JavaScript to access and manipulate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element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with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that name</a:t>
            </a:r>
          </a:p>
          <a:p>
            <a:pPr marL="1828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Example:</a:t>
            </a:r>
            <a:endParaRPr lang="en-US" dirty="0" smtClean="0">
              <a:latin typeface="Consolas" panose="020B0609020204030204" pitchFamily="49" charset="0"/>
              <a:cs typeface="Arial" pitchFamily="34" charset="0"/>
            </a:endParaRPr>
          </a:p>
          <a:p>
            <a:pPr marL="18288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.red {color: red;} (in CSS):</a:t>
            </a:r>
          </a:p>
          <a:p>
            <a:pPr marL="18288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&lt;p </a:t>
            </a:r>
            <a:r>
              <a:rPr lang="en-US" sz="2800" dirty="0">
                <a:latin typeface="Consolas" panose="020B0609020204030204" pitchFamily="49" charset="0"/>
                <a:cs typeface="Arial" pitchFamily="34" charset="0"/>
              </a:rPr>
              <a:t>class="</a:t>
            </a: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red</a:t>
            </a:r>
            <a:r>
              <a:rPr lang="en-US" sz="2800" dirty="0">
                <a:latin typeface="Consolas" panose="020B0609020204030204" pitchFamily="49" charset="0"/>
                <a:cs typeface="Arial" pitchFamily="34" charset="0"/>
              </a:rPr>
              <a:t>"&gt;</a:t>
            </a: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Red paragraph1&lt;/p&gt;</a:t>
            </a:r>
          </a:p>
          <a:p>
            <a:pPr marL="18288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&lt;p </a:t>
            </a:r>
            <a:r>
              <a:rPr lang="en-US" sz="2800" dirty="0">
                <a:latin typeface="Consolas" panose="020B0609020204030204" pitchFamily="49" charset="0"/>
                <a:cs typeface="Arial" pitchFamily="34" charset="0"/>
              </a:rPr>
              <a:t>class="red"&gt;</a:t>
            </a: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Red paragraph2&lt;/p&gt;</a:t>
            </a:r>
            <a:endParaRPr lang="en-US" sz="2800" dirty="0" smtClean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8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CSS ID Selector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id attribute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is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used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to point to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an element in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stylesheet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. It can also be used by a JavaScript to access and manipulate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an element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with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that name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Example:</a:t>
            </a:r>
          </a:p>
          <a:p>
            <a:pPr marL="18288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#red {color: red;} (in CSS):</a:t>
            </a:r>
          </a:p>
          <a:p>
            <a:pPr marL="18288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&lt;p </a:t>
            </a: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id="red</a:t>
            </a:r>
            <a:r>
              <a:rPr lang="en-US" sz="2800" dirty="0">
                <a:latin typeface="Consolas" panose="020B0609020204030204" pitchFamily="49" charset="0"/>
                <a:cs typeface="Arial" pitchFamily="34" charset="0"/>
              </a:rPr>
              <a:t>"&gt;</a:t>
            </a: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Red paragraph1&lt;/p&gt;</a:t>
            </a:r>
            <a:endParaRPr lang="en-US" sz="2800" dirty="0" smtClean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CSS Selector Categories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  <a:hlinkClick r:id="rId2"/>
              </a:rPr>
              <a:t>Simple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Selectors select based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on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element name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, id,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or class name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Example:</a:t>
            </a:r>
          </a:p>
          <a:p>
            <a:pPr marL="182880" indent="0">
              <a:buNone/>
            </a:pPr>
            <a:r>
              <a:rPr lang="en-US" sz="2800" dirty="0">
                <a:latin typeface="Consolas" panose="020B0609020204030204" pitchFamily="49" charset="0"/>
                <a:cs typeface="Arial" pitchFamily="34" charset="0"/>
              </a:rPr>
              <a:t>p {</a:t>
            </a:r>
          </a:p>
          <a:p>
            <a:pPr marL="18288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  text-align</a:t>
            </a:r>
            <a:r>
              <a:rPr lang="en-US" sz="2800" dirty="0">
                <a:latin typeface="Consolas" panose="020B0609020204030204" pitchFamily="49" charset="0"/>
                <a:cs typeface="Arial" pitchFamily="34" charset="0"/>
              </a:rPr>
              <a:t>: center;</a:t>
            </a:r>
          </a:p>
          <a:p>
            <a:pPr marL="18288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  color</a:t>
            </a:r>
            <a:r>
              <a:rPr lang="en-US" sz="2800" dirty="0">
                <a:latin typeface="Consolas" panose="020B0609020204030204" pitchFamily="49" charset="0"/>
                <a:cs typeface="Arial" pitchFamily="34" charset="0"/>
              </a:rPr>
              <a:t>: red;</a:t>
            </a:r>
          </a:p>
          <a:p>
            <a:pPr marL="182880" indent="0">
              <a:buNone/>
            </a:pPr>
            <a:r>
              <a:rPr lang="en-US" sz="2800" dirty="0">
                <a:latin typeface="Consolas" panose="020B0609020204030204" pitchFamily="49" charset="0"/>
                <a:cs typeface="Arial" pitchFamily="34" charset="0"/>
              </a:rPr>
              <a:t>}</a:t>
            </a:r>
            <a:endParaRPr lang="en-US" sz="2800" dirty="0" smtClean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1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CSS Selector Categories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3600" dirty="0">
                <a:latin typeface="Arial" pitchFamily="34" charset="0"/>
                <a:cs typeface="Arial" pitchFamily="34" charset="0"/>
                <a:hlinkClick r:id="rId2"/>
              </a:rPr>
              <a:t>combinator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selects based upon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the relationship between the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selectors </a:t>
            </a:r>
          </a:p>
          <a:p>
            <a:pPr marL="9144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Types:</a:t>
            </a:r>
            <a:endParaRPr lang="en-US" dirty="0">
              <a:latin typeface="Arial" panose="020B0604020202020204" pitchFamily="34" charset="0"/>
              <a:cs typeface="Arial" pitchFamily="34" charset="0"/>
            </a:endParaRPr>
          </a:p>
          <a:p>
            <a:pPr marL="91440" indent="0">
              <a:buNone/>
            </a:pPr>
            <a:r>
              <a:rPr lang="en-US" dirty="0">
                <a:latin typeface="Arial" panose="020B0604020202020204" pitchFamily="34" charset="0"/>
                <a:cs typeface="Arial" pitchFamily="34" charset="0"/>
                <a:hlinkClick r:id="rId3"/>
              </a:rPr>
              <a:t>descendant</a:t>
            </a: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 selector (space)</a:t>
            </a:r>
          </a:p>
          <a:p>
            <a:pPr marL="91440" indent="0">
              <a:buNone/>
            </a:pPr>
            <a:r>
              <a:rPr lang="en-US" dirty="0">
                <a:latin typeface="Arial" panose="020B0604020202020204" pitchFamily="34" charset="0"/>
                <a:cs typeface="Arial" pitchFamily="34" charset="0"/>
                <a:hlinkClick r:id="rId4"/>
              </a:rPr>
              <a:t>child</a:t>
            </a: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 selector (&gt;)</a:t>
            </a:r>
          </a:p>
          <a:p>
            <a:pPr marL="91440" indent="0">
              <a:buNone/>
            </a:pPr>
            <a:r>
              <a:rPr lang="en-US" dirty="0">
                <a:latin typeface="Arial" panose="020B0604020202020204" pitchFamily="34" charset="0"/>
                <a:cs typeface="Arial" pitchFamily="34" charset="0"/>
                <a:hlinkClick r:id="rId5"/>
              </a:rPr>
              <a:t>adjacent sibling</a:t>
            </a: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 selector (+)</a:t>
            </a:r>
          </a:p>
          <a:p>
            <a:pPr marL="91440" indent="0">
              <a:buNone/>
            </a:pPr>
            <a:r>
              <a:rPr lang="en-US" dirty="0">
                <a:latin typeface="Arial" panose="020B0604020202020204" pitchFamily="34" charset="0"/>
                <a:cs typeface="Arial" pitchFamily="34" charset="0"/>
                <a:hlinkClick r:id="rId6"/>
              </a:rPr>
              <a:t>general sibling</a:t>
            </a: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 selector (~)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CSS Selector Categories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3600" dirty="0">
                <a:latin typeface="Arial" pitchFamily="34" charset="0"/>
                <a:cs typeface="Arial" pitchFamily="34" charset="0"/>
                <a:hlinkClick r:id="rId2"/>
              </a:rPr>
              <a:t>pseudo-class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selects based on a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special state of an element 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Types (must be listed in this order to </a:t>
            </a:r>
            <a:r>
              <a:rPr lang="en-US" i="1" dirty="0" smtClean="0">
                <a:latin typeface="Arial" panose="020B0604020202020204" pitchFamily="34" charset="0"/>
                <a:cs typeface="Arial" pitchFamily="34" charset="0"/>
              </a:rPr>
              <a:t>work</a:t>
            </a:r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)</a:t>
            </a:r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itchFamily="34" charset="0"/>
                <a:hlinkClick r:id="rId3"/>
              </a:rPr>
              <a:t>link</a:t>
            </a:r>
            <a:endParaRPr lang="en-US" dirty="0" smtClean="0">
              <a:latin typeface="Arial" panose="020B0604020202020204" pitchFamily="34" charset="0"/>
              <a:cs typeface="Arial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itchFamily="34" charset="0"/>
                <a:hlinkClick r:id="rId4"/>
              </a:rPr>
              <a:t>visited</a:t>
            </a:r>
            <a:endParaRPr lang="en-US" dirty="0" smtClean="0">
              <a:latin typeface="Arial" panose="020B0604020202020204" pitchFamily="34" charset="0"/>
              <a:cs typeface="Arial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itchFamily="34" charset="0"/>
                <a:hlinkClick r:id="rId5"/>
              </a:rPr>
              <a:t>hover</a:t>
            </a:r>
            <a:endParaRPr lang="en-US" dirty="0" smtClean="0">
              <a:latin typeface="Arial" panose="020B0604020202020204" pitchFamily="34" charset="0"/>
              <a:cs typeface="Arial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itchFamily="34" charset="0"/>
                <a:hlinkClick r:id="rId6"/>
              </a:rPr>
              <a:t>active</a:t>
            </a:r>
            <a:endParaRPr lang="en-US" dirty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Review The 3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Review The CSS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Box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Explain What CSS Flexbox Is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Explain What CSS Grid Layout Is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Review The Main CSS Selectors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Review The CSS Relational Selectors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CSS Selector Categories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A CSS </a:t>
            </a:r>
            <a:r>
              <a:rPr lang="en-US" sz="3600" dirty="0">
                <a:latin typeface="Arial" pitchFamily="34" charset="0"/>
                <a:cs typeface="Arial" pitchFamily="34" charset="0"/>
                <a:hlinkClick r:id="rId2"/>
              </a:rPr>
              <a:t>pseudo-element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is used to style specified parts of an element</a:t>
            </a:r>
          </a:p>
          <a:p>
            <a:pPr marL="1828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Types</a:t>
            </a:r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itchFamily="34" charset="0"/>
            </a:endParaRP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::after	</a:t>
            </a:r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	Inserts after element</a:t>
            </a:r>
            <a:endParaRPr lang="en-US" dirty="0">
              <a:latin typeface="Arial" panose="020B0604020202020204" pitchFamily="34" charset="0"/>
              <a:cs typeface="Arial" pitchFamily="34" charset="0"/>
            </a:endParaRP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::before </a:t>
            </a:r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  	Inserts before element</a:t>
            </a:r>
            <a:endParaRPr lang="en-US" dirty="0">
              <a:latin typeface="Arial" panose="020B0604020202020204" pitchFamily="34" charset="0"/>
              <a:cs typeface="Arial" pitchFamily="34" charset="0"/>
            </a:endParaRP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::first-letter	</a:t>
            </a:r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Selects first </a:t>
            </a: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letter</a:t>
            </a: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::first-line </a:t>
            </a:r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	Selects first </a:t>
            </a: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line</a:t>
            </a: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::selection	</a:t>
            </a:r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Selects portion </a:t>
            </a:r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of an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4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CSS Selector Categories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A CSS </a:t>
            </a:r>
            <a:r>
              <a:rPr lang="en-US" sz="3600" dirty="0" smtClean="0">
                <a:latin typeface="Arial" pitchFamily="34" charset="0"/>
                <a:cs typeface="Arial" pitchFamily="34" charset="0"/>
                <a:hlinkClick r:id="rId2"/>
              </a:rPr>
              <a:t>attribute selector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selects elements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with a specified attribute</a:t>
            </a:r>
          </a:p>
          <a:p>
            <a:pPr marL="1828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Types</a:t>
            </a:r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itchFamily="34" charset="0"/>
            </a:endParaRP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itchFamily="34" charset="0"/>
                <a:hlinkClick r:id="rId3"/>
              </a:rPr>
              <a:t>[attribute</a:t>
            </a:r>
            <a:r>
              <a:rPr lang="en-US" dirty="0" smtClean="0">
                <a:latin typeface="Arial" panose="020B0604020202020204" pitchFamily="34" charset="0"/>
                <a:cs typeface="Arial" pitchFamily="34" charset="0"/>
                <a:hlinkClick r:id="rId3"/>
              </a:rPr>
              <a:t>]</a:t>
            </a:r>
            <a:endParaRPr lang="en-US" dirty="0" smtClean="0">
              <a:latin typeface="Arial" panose="020B0604020202020204" pitchFamily="34" charset="0"/>
              <a:cs typeface="Arial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itchFamily="34" charset="0"/>
                <a:hlinkClick r:id="rId4"/>
              </a:rPr>
              <a:t>[</a:t>
            </a:r>
            <a:r>
              <a:rPr lang="en-US" dirty="0">
                <a:latin typeface="Arial" panose="020B0604020202020204" pitchFamily="34" charset="0"/>
                <a:cs typeface="Arial" pitchFamily="34" charset="0"/>
                <a:hlinkClick r:id="rId4"/>
              </a:rPr>
              <a:t>attribute=value]</a:t>
            </a:r>
            <a:endParaRPr lang="en-US" dirty="0">
              <a:latin typeface="Arial" panose="020B0604020202020204" pitchFamily="34" charset="0"/>
              <a:cs typeface="Arial" pitchFamily="34" charset="0"/>
            </a:endParaRP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itchFamily="34" charset="0"/>
                <a:hlinkClick r:id="rId5"/>
              </a:rPr>
              <a:t>[attribute~=value]</a:t>
            </a:r>
            <a:endParaRPr lang="en-US" dirty="0">
              <a:latin typeface="Arial" panose="020B0604020202020204" pitchFamily="34" charset="0"/>
              <a:cs typeface="Arial" pitchFamily="34" charset="0"/>
            </a:endParaRP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itchFamily="34" charset="0"/>
                <a:hlinkClick r:id="rId6"/>
              </a:rPr>
              <a:t>[attribute|=value]</a:t>
            </a:r>
            <a:endParaRPr lang="en-US" dirty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CSS Selector Categories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A CSS </a:t>
            </a:r>
            <a:r>
              <a:rPr lang="en-US" sz="3600" dirty="0" smtClean="0">
                <a:latin typeface="Arial" pitchFamily="34" charset="0"/>
                <a:cs typeface="Arial" pitchFamily="34" charset="0"/>
                <a:hlinkClick r:id="rId2"/>
              </a:rPr>
              <a:t>attribute selector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selects elements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with a specified attribute</a:t>
            </a:r>
          </a:p>
          <a:p>
            <a:pPr marL="1828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Types</a:t>
            </a:r>
            <a:r>
              <a:rPr lang="en-US" dirty="0" smtClean="0">
                <a:latin typeface="Arial" panose="020B0604020202020204" pitchFamily="34" charset="0"/>
                <a:cs typeface="Arial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itchFamily="34" charset="0"/>
            </a:endParaRP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itchFamily="34" charset="0"/>
                <a:hlinkClick r:id="rId3"/>
              </a:rPr>
              <a:t>[attribute^=value]</a:t>
            </a:r>
            <a:endParaRPr lang="en-US" dirty="0">
              <a:latin typeface="Arial" panose="020B0604020202020204" pitchFamily="34" charset="0"/>
              <a:cs typeface="Arial" pitchFamily="34" charset="0"/>
            </a:endParaRP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itchFamily="34" charset="0"/>
                <a:hlinkClick r:id="rId4"/>
              </a:rPr>
              <a:t>[attribute$=value]</a:t>
            </a:r>
            <a:endParaRPr lang="en-US" dirty="0">
              <a:latin typeface="Arial" panose="020B0604020202020204" pitchFamily="34" charset="0"/>
              <a:cs typeface="Arial" pitchFamily="34" charset="0"/>
            </a:endParaRP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itchFamily="34" charset="0"/>
                <a:hlinkClick r:id="rId5"/>
              </a:rPr>
              <a:t>[attribute*=value]</a:t>
            </a:r>
            <a:endParaRPr lang="en-US" dirty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1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CSS3 Colors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900" dirty="0" smtClean="0">
                <a:latin typeface="Arial" pitchFamily="34" charset="0"/>
                <a:cs typeface="Arial" pitchFamily="34" charset="0"/>
              </a:rPr>
              <a:t>CSS3 supports the "old" hexadecimal format for colors, and the rgb() (red, green, blue) format, and the built-in colors</a:t>
            </a:r>
          </a:p>
          <a:p>
            <a:pPr marL="0" indent="0">
              <a:buNone/>
            </a:pPr>
            <a:r>
              <a:rPr lang="en-US" sz="3900" dirty="0" smtClean="0">
                <a:latin typeface="Arial" pitchFamily="34" charset="0"/>
                <a:cs typeface="Arial" pitchFamily="34" charset="0"/>
              </a:rPr>
              <a:t>In addition, CSS supports the following color </a:t>
            </a:r>
            <a:r>
              <a:rPr lang="en-US" sz="3900" dirty="0" smtClean="0">
                <a:latin typeface="Arial" pitchFamily="34" charset="0"/>
                <a:cs typeface="Arial" pitchFamily="34" charset="0"/>
              </a:rPr>
              <a:t>options:</a:t>
            </a:r>
          </a:p>
          <a:p>
            <a:pPr marL="640080" indent="-457200"/>
            <a:r>
              <a:rPr lang="en-US" sz="3500" dirty="0" smtClean="0">
                <a:latin typeface="Arial" pitchFamily="34" charset="0"/>
                <a:cs typeface="Arial" pitchFamily="34" charset="0"/>
              </a:rPr>
              <a:t>RGBA</a:t>
            </a:r>
            <a:endParaRPr lang="en-US" sz="3500" dirty="0">
              <a:latin typeface="Arial" pitchFamily="34" charset="0"/>
              <a:cs typeface="Arial" pitchFamily="34" charset="0"/>
            </a:endParaRPr>
          </a:p>
          <a:p>
            <a:pPr marL="640080" indent="-457200"/>
            <a:r>
              <a:rPr lang="en-US" sz="3500" dirty="0" smtClean="0">
                <a:latin typeface="Arial" pitchFamily="34" charset="0"/>
                <a:cs typeface="Arial" pitchFamily="34" charset="0"/>
              </a:rPr>
              <a:t>HSL </a:t>
            </a:r>
            <a:endParaRPr lang="en-US" sz="3500" dirty="0">
              <a:latin typeface="Arial" pitchFamily="34" charset="0"/>
              <a:cs typeface="Arial" pitchFamily="34" charset="0"/>
            </a:endParaRPr>
          </a:p>
          <a:p>
            <a:pPr marL="640080" indent="-457200"/>
            <a:r>
              <a:rPr lang="en-US" sz="3500" dirty="0" smtClean="0">
                <a:latin typeface="Arial" pitchFamily="34" charset="0"/>
                <a:cs typeface="Arial" pitchFamily="34" charset="0"/>
              </a:rPr>
              <a:t>HSLA</a:t>
            </a:r>
            <a:endParaRPr lang="en-US" sz="35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CSS3 Colors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RGBA works just like RGB, except that it adds a fourth value, alpha, which designates the opacity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level:</a:t>
            </a:r>
          </a:p>
          <a:p>
            <a:pPr marL="1828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"A" level represents an inclusive value between 0 (fully transparent) and 1 (fully opaque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CSS3 Colors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HSL stands for hue, saturation, and lightness.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hsl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accepts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three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values:</a:t>
            </a:r>
          </a:p>
          <a:p>
            <a:pPr marL="1828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hue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 degrees from 0 –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359</a:t>
            </a:r>
          </a:p>
          <a:p>
            <a:pPr marL="1828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saturation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as a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%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where 100% is full hue and 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% causes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 shade of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gray</a:t>
            </a:r>
          </a:p>
          <a:p>
            <a:pPr marL="1828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percentage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for lightness, where 100% is white, 0% is black, and 50% is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norm</a:t>
            </a:r>
          </a:p>
          <a:p>
            <a:pPr marL="18288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See 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http://www.w3.org/TR/css3-color/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CSS3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Box-Shadow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The CSS3 </a:t>
            </a:r>
            <a:r>
              <a:rPr lang="en-US" sz="3600" dirty="0" smtClean="0">
                <a:latin typeface="Arial" pitchFamily="34" charset="0"/>
                <a:cs typeface="Arial" pitchFamily="34" charset="0"/>
                <a:hlinkClick r:id="rId2"/>
              </a:rPr>
              <a:t>box-shadow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property takes a comma-separated list of shadows as its value.  Each shadow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includes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a color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828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horizontal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offset</a:t>
            </a:r>
          </a:p>
          <a:p>
            <a:pPr marL="1828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vertical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offset</a:t>
            </a:r>
          </a:p>
          <a:p>
            <a:pPr marL="1828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blur distance of 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shadow</a:t>
            </a:r>
          </a:p>
          <a:p>
            <a:pPr marL="1828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spread distance of the shadow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CSS Gradients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CSS Radial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Gradients are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circular or elliptical gradients. 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The colors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blend out from a starting point in all directions</a:t>
            </a:r>
          </a:p>
          <a:p>
            <a:pPr marL="0" indent="0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CSS Linear Gradients are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those where colors transition across a straight line, from top to bottom, left to right, or along any arbitrary axis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CSS Gradients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CSS Repeating Gradients provides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both a repeating-linear-gradient and a repeating-radial-gradient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gradient</a:t>
            </a:r>
          </a:p>
          <a:p>
            <a:pPr marL="0" indent="0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See URL </a:t>
            </a:r>
            <a:r>
              <a:rPr lang="en-US" sz="3600" dirty="0">
                <a:latin typeface="Arial" pitchFamily="34" charset="0"/>
                <a:cs typeface="Arial" pitchFamily="34" charset="0"/>
                <a:hlinkClick r:id="rId2"/>
              </a:rPr>
              <a:t>https://developer.mozilla.org/en-US/docs/CSS/Using_CSS_gradients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for more on CSS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gradients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CSS Transforms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The CSS transform property lets the user translate, rotate, scale, or skew an page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element.  Translation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functions let the user move elements left, right, up, or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down. 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See URL </a:t>
            </a:r>
            <a:r>
              <a:rPr lang="en-US" sz="3600" dirty="0" smtClean="0"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n-US" sz="3600" dirty="0">
                <a:latin typeface="Arial" pitchFamily="34" charset="0"/>
                <a:cs typeface="Arial" pitchFamily="34" charset="0"/>
                <a:hlinkClick r:id="rId2"/>
              </a:rPr>
              <a:t>://developer.mozilla.org/en-US/docs/CSS/Tutorials/Using_CSS_transforms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 for more on CSS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transforms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9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Review The Use Of CSS3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and Colors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Review CSS3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Gradients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Review CSS3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Review CSS3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Transitions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Review CSS3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Animations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4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CSS Transitions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Transitions allow the values of CSS properties to change over time, in essence providing simple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animations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See URL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3600" dirty="0" smtClean="0"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n-US" sz="3600" dirty="0"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US" sz="3600" dirty="0" smtClean="0">
                <a:latin typeface="Arial" pitchFamily="34" charset="0"/>
                <a:cs typeface="Arial" pitchFamily="34" charset="0"/>
                <a:hlinkClick r:id="rId2"/>
              </a:rPr>
              <a:t>developer.mozilla.org/en-US/docs/CSS/Tutorials/Using_CSS_transitions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for more on CSS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transitions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4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CSS Animations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CSS animations involve the use of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keyframes, i.e. a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snapshot that defines a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start/end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point of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a smooth transition</a:t>
            </a:r>
          </a:p>
          <a:p>
            <a:pPr marL="0" indent="0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See URL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https://developer.mozilla.org/en-US/docs/Web/CSS/CSS_Animations/Using_CSS_animations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for more on CSS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animations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WE COVERED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 CSS Types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CSS Box Model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CSS Flexbox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Grid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Main CSS Selectors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CSS Relational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Selector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WE COVERED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 Of CSS3 and Colors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CSS3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Box-Shadow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CSS3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Gradients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CSS3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Transforms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CSS3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Transitions</a:t>
            </a: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CSS3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Animations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CSS3 Links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https://developer.mozilla.org/en-US/docs/Web/CSS/Reference</a:t>
            </a:r>
            <a:endParaRPr lang="en-US" sz="3600" dirty="0" smtClean="0">
              <a:latin typeface="Arial" pitchFamily="34" charset="0"/>
              <a:cs typeface="Arial" pitchFamily="34" charset="0"/>
              <a:hlinkClick r:id="rId3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developer.mozilla.org/en-US/docs/Learn/CSS/First_steps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https://www.w3schools.com/Css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Inline CSS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Inline CSS normally styles an individual element</a:t>
            </a:r>
          </a:p>
          <a:p>
            <a:pPr marL="1828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 (in body section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 marL="18288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&lt;</a:t>
            </a:r>
            <a:r>
              <a:rPr lang="en-US" sz="2800" dirty="0">
                <a:latin typeface="Consolas" panose="020B0609020204030204" pitchFamily="49" charset="0"/>
                <a:cs typeface="Arial" pitchFamily="34" charset="0"/>
              </a:rPr>
              <a:t>h1 style="color=blue</a:t>
            </a: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;"&gt;Blue </a:t>
            </a: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h1&lt;/</a:t>
            </a:r>
            <a:r>
              <a:rPr lang="en-US" sz="2800" dirty="0">
                <a:latin typeface="Consolas" panose="020B0609020204030204" pitchFamily="49" charset="0"/>
                <a:cs typeface="Arial" pitchFamily="34" charset="0"/>
              </a:rPr>
              <a:t>h1</a:t>
            </a: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&gt;</a:t>
            </a:r>
          </a:p>
          <a:p>
            <a:pPr marL="182880" lvl="1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NOTE: This is considered poor style and should be avoided at all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0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Internal CSS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Internal CSS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normally styles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on an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individual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HTML Page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 (in head section):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227013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Arial" pitchFamily="34" charset="0"/>
              </a:rPr>
              <a:t>&lt;style&gt;</a:t>
            </a:r>
          </a:p>
          <a:p>
            <a:pPr marL="227013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Arial" pitchFamily="34" charset="0"/>
              </a:rPr>
              <a:t>  h1 </a:t>
            </a:r>
            <a:r>
              <a:rPr lang="en-US" dirty="0" smtClean="0"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pPr marL="227013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Arial" pitchFamily="34" charset="0"/>
              </a:rPr>
              <a:t>    color</a:t>
            </a:r>
            <a:r>
              <a:rPr lang="en-US" dirty="0">
                <a:latin typeface="Consolas" panose="020B0609020204030204" pitchFamily="49" charset="0"/>
                <a:cs typeface="Arial" pitchFamily="34" charset="0"/>
              </a:rPr>
              <a:t>: "</a:t>
            </a:r>
            <a:r>
              <a:rPr lang="en-US" dirty="0" smtClean="0">
                <a:latin typeface="Consolas" panose="020B0609020204030204" pitchFamily="49" charset="0"/>
                <a:cs typeface="Arial" pitchFamily="34" charset="0"/>
              </a:rPr>
              <a:t>blue";</a:t>
            </a:r>
          </a:p>
          <a:p>
            <a:pPr marL="227013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Arial" pitchFamily="34" charset="0"/>
              </a:rPr>
              <a:t>  }</a:t>
            </a:r>
            <a:endParaRPr lang="en-US" dirty="0">
              <a:latin typeface="Consolas" panose="020B0609020204030204" pitchFamily="49" charset="0"/>
              <a:cs typeface="Arial" pitchFamily="34" charset="0"/>
            </a:endParaRPr>
          </a:p>
          <a:p>
            <a:pPr marL="227013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Arial" pitchFamily="34" charset="0"/>
              </a:rPr>
              <a:t>&lt;/style&gt;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3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External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CSS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External CSS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normally styles an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entire HTML Website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18288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Example (in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file style.css, folder ccs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):</a:t>
            </a:r>
          </a:p>
          <a:p>
            <a:pPr marL="18288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h1 {</a:t>
            </a:r>
          </a:p>
          <a:p>
            <a:pPr marL="18288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  color</a:t>
            </a:r>
            <a:r>
              <a:rPr lang="en-US" sz="2800" dirty="0">
                <a:latin typeface="Consolas" panose="020B0609020204030204" pitchFamily="49" charset="0"/>
                <a:cs typeface="Arial" pitchFamily="34" charset="0"/>
              </a:rPr>
              <a:t>: "blue</a:t>
            </a: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";</a:t>
            </a:r>
          </a:p>
          <a:p>
            <a:pPr marL="18288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}</a:t>
            </a:r>
            <a:endParaRPr lang="en-US" sz="2800" dirty="0">
              <a:latin typeface="Consolas" panose="020B0609020204030204" pitchFamily="49" charset="0"/>
              <a:cs typeface="Arial" pitchFamily="34" charset="0"/>
            </a:endParaRPr>
          </a:p>
          <a:p>
            <a:pPr marL="17145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&lt;</a:t>
            </a: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link </a:t>
            </a:r>
            <a:r>
              <a:rPr lang="en-US" sz="2800" dirty="0">
                <a:latin typeface="Consolas" panose="020B0609020204030204" pitchFamily="49" charset="0"/>
                <a:cs typeface="Arial" pitchFamily="34" charset="0"/>
              </a:rPr>
              <a:t>rel="</a:t>
            </a:r>
            <a:r>
              <a:rPr lang="en-US" sz="2800" dirty="0">
                <a:latin typeface="Consolas" panose="020B0609020204030204" pitchFamily="49" charset="0"/>
                <a:cs typeface="Arial" pitchFamily="34" charset="0"/>
              </a:rPr>
              <a:t>stylesheet" </a:t>
            </a:r>
            <a:r>
              <a:rPr lang="en-US" sz="2800" dirty="0" smtClean="0">
                <a:latin typeface="Consolas" panose="020B0609020204030204" pitchFamily="49" charset="0"/>
                <a:cs typeface="Arial" pitchFamily="34" charset="0"/>
              </a:rPr>
              <a:t>href</a:t>
            </a:r>
            <a:r>
              <a:rPr lang="en-US" sz="2800" dirty="0">
                <a:latin typeface="Consolas" panose="020B0609020204030204" pitchFamily="49" charset="0"/>
                <a:cs typeface="Arial" pitchFamily="34" charset="0"/>
              </a:rPr>
              <a:t>="css/style.css"&gt;</a:t>
            </a:r>
            <a:endParaRPr lang="en-US" sz="2800" dirty="0" smtClean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1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CSS Box Model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787" y="2057400"/>
            <a:ext cx="49244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CSS Box Model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 - The content of the box, where text and images appear</a:t>
            </a:r>
          </a:p>
          <a:p>
            <a:pPr marL="0" indent="0">
              <a:buNone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 - Clears an area around the content. The padding is transparent</a:t>
            </a:r>
          </a:p>
          <a:p>
            <a:pPr marL="0" indent="0">
              <a:buNone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 - A border that goes around the padding and content</a:t>
            </a:r>
          </a:p>
          <a:p>
            <a:pPr marL="0" indent="0">
              <a:buNone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 - Clears an area outside the border. The margin is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transparent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7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CSS Box Model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Padding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 - The padding CSS property sets the padding area on all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four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sides of an element. It is a shorthand for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padding-top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padding-right, padding-bottom, and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padding-left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5" y="4468813"/>
            <a:ext cx="39338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1062</Words>
  <Application>Microsoft Office PowerPoint</Application>
  <PresentationFormat>On-screen Show (4:3)</PresentationFormat>
  <Paragraphs>196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Consolas</vt:lpstr>
      <vt:lpstr>Office Theme</vt:lpstr>
      <vt:lpstr>REVIEW – PART II CSS</vt:lpstr>
      <vt:lpstr>OBJECTIVES</vt:lpstr>
      <vt:lpstr>OBJECTIVES</vt:lpstr>
      <vt:lpstr>Inline CSS</vt:lpstr>
      <vt:lpstr>Internal CSS</vt:lpstr>
      <vt:lpstr>External CSS</vt:lpstr>
      <vt:lpstr>CSS Box Model</vt:lpstr>
      <vt:lpstr>CSS Box Model</vt:lpstr>
      <vt:lpstr>CSS Box Model</vt:lpstr>
      <vt:lpstr>CSS Box Model</vt:lpstr>
      <vt:lpstr>CSS Box Model</vt:lpstr>
      <vt:lpstr>CSS Flexbox</vt:lpstr>
      <vt:lpstr>CSS Grid Layout</vt:lpstr>
      <vt:lpstr>CSS Selectors</vt:lpstr>
      <vt:lpstr>CSS Class Selector</vt:lpstr>
      <vt:lpstr>CSS ID Selector</vt:lpstr>
      <vt:lpstr>CSS Selector Categories</vt:lpstr>
      <vt:lpstr>CSS Selector Categories</vt:lpstr>
      <vt:lpstr>CSS Selector Categories</vt:lpstr>
      <vt:lpstr>CSS Selector Categories</vt:lpstr>
      <vt:lpstr>CSS Selector Categories</vt:lpstr>
      <vt:lpstr>CSS Selector Categories</vt:lpstr>
      <vt:lpstr>CSS3 Colors</vt:lpstr>
      <vt:lpstr>CSS3 Colors</vt:lpstr>
      <vt:lpstr>CSS3 Colors</vt:lpstr>
      <vt:lpstr>CSS3 Box-Shadow</vt:lpstr>
      <vt:lpstr>CSS Gradients</vt:lpstr>
      <vt:lpstr>CSS Gradients</vt:lpstr>
      <vt:lpstr>CSS Transforms</vt:lpstr>
      <vt:lpstr>CSS Transitions</vt:lpstr>
      <vt:lpstr>CSS Animations</vt:lpstr>
      <vt:lpstr>WHAT WE COVERED</vt:lpstr>
      <vt:lpstr>WHAT WE COVERED</vt:lpstr>
      <vt:lpstr>Some CSS3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152-167 AJAX &amp; JavaScript Website Development spring 2013</dc:title>
  <dc:creator>jeff</dc:creator>
  <cp:lastModifiedBy>Ranken User</cp:lastModifiedBy>
  <cp:revision>108</cp:revision>
  <dcterms:created xsi:type="dcterms:W3CDTF">2013-01-05T20:42:08Z</dcterms:created>
  <dcterms:modified xsi:type="dcterms:W3CDTF">2020-06-30T19:04:52Z</dcterms:modified>
</cp:coreProperties>
</file>