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97" r:id="rId2"/>
    <p:sldId id="300" r:id="rId3"/>
    <p:sldId id="303" r:id="rId4"/>
    <p:sldId id="304" r:id="rId5"/>
    <p:sldId id="305" r:id="rId6"/>
    <p:sldId id="259" r:id="rId7"/>
    <p:sldId id="260" r:id="rId8"/>
    <p:sldId id="311" r:id="rId9"/>
    <p:sldId id="312" r:id="rId10"/>
    <p:sldId id="261" r:id="rId11"/>
    <p:sldId id="310" r:id="rId12"/>
    <p:sldId id="309" r:id="rId13"/>
    <p:sldId id="313" r:id="rId14"/>
    <p:sldId id="316" r:id="rId15"/>
    <p:sldId id="306" r:id="rId16"/>
    <p:sldId id="315" r:id="rId17"/>
    <p:sldId id="314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6" r:id="rId26"/>
    <p:sldId id="327" r:id="rId27"/>
    <p:sldId id="328" r:id="rId28"/>
    <p:sldId id="329" r:id="rId29"/>
    <p:sldId id="325" r:id="rId30"/>
    <p:sldId id="301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F067E-F39B-4CA4-8E37-ADBFD7A78708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B5F44-F302-45DB-93ED-9221ACD920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92E5-F3AC-41C1-AE64-2F2617135BC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D0EA-0D45-4FC3-996E-396B5F52837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DCB1-2EC9-429D-8992-C2D66D3B5D7E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DA9D-C545-4025-AA6F-50EEF1354BE6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9589-6138-42CC-8F6B-3D8B32ECD064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D9C7-70D8-4248-8307-388284F9234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4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3438-48AB-409E-9265-2A2054FE393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94C2-6D6D-4634-B91D-F7FCB646DCC2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1B17-8D6D-45DD-99E3-31E2E6D82BF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2DD7-704B-4D22-9C47-CCD2C8A44758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D8F-4DC7-421D-860D-D214CFD34B0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2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CAE6-CC18-4FC1-A686-DEF6077018E3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CBE2-A2C1-48F8-9DFD-A17234592F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hyperlink" Target="https://www.tutorialspoint.com/html/html_form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.com/form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1001"/>
            <a:ext cx="7772400" cy="179493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REVIEW Part Ib -  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HTML Forms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724400"/>
            <a:ext cx="6400800" cy="914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Ranken Technical College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Single-Line Text Input Controls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Single-Line Text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control is used for items that require only one line of user input, such as search boxes or names. They are created using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HTML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tag with type= e.g.: text, password, email, tel</a:t>
            </a: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type="text" name="fname" id="fname"&gt;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Multi-Line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 Input Controls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Multi-Line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Text Input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control is used for items that require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several lines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user input, such as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comment area.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They are created using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HTML &lt;textarea&gt;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&lt;textarea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="comments"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="comments" 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 rows="10" cols="50"&gt;&lt;/textarea&gt;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RadioButton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RadioButton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control is typically used for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exclusive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selections, e.g., Male / Female, etc.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They are created using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HTML &lt;input type=</a:t>
            </a:r>
            <a:r>
              <a:rPr lang="en-US" sz="3200" dirty="0" smtClean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radio</a:t>
            </a:r>
            <a:r>
              <a:rPr lang="en-US" sz="3200" dirty="0" smtClean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Female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Male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Select/Option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Select/Option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control is typically used for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exclusive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selections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 created using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HTML &lt;select&gt; and &lt;option&gt; tags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&lt;select name="cars" id="cars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"&gt;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&lt;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option value="VW Bug"&gt;Bug&lt;/option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&lt;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option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value=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Buick"&gt;Buick&lt;/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 Upload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File Upload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upload a file to a web site. This is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HTML &lt;input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&gt; element but type attribute is set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&lt;input type="file" id="myFile" name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myFile"&gt;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Hidden Field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Hidden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non-display necessary form field(s), e.g. sales tax.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created using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HTML &lt;input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&gt; element but type attribute is set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&lt;input type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="hidden"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 id="salesTax" name=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"salesTax"&gt;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Clickable Button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Clickable Button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button which normally has code associated to its click event.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created using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HTML &lt;input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&gt; element but type attribute is set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&lt;input type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button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id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Click Me"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Click Me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value=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Click Me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Submit Button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Submit Button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to create a button which normally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submits the form to the server (may validate with JS first).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created using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HTML &lt;input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&gt; element but type attribute is set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&lt;input type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="submit"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id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submit"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submit"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="Submit"&gt;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Reset Button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Reset Button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to create a button which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when clicked, resets form values to their defaults.  This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created using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HTML &lt;input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&gt; element but type attribute is set 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&lt;input type="reset"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 id="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reset"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name="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reset"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value=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Reset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HTML5 Datalist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Datalist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&lt;datalist&gt; tag specifies a list of pre-defined options for an &lt;input&gt;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 and provides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"autocomplete" feature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datalist id="browsers"&gt;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option value="Firefox"&gt;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option value="Chrome"&gt;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datalist&gt;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Give A Brief HTML Forms Overview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Usage Of Form Tag Attributes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Go Over Basic &lt;form&gt; Tags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Go Over New HTML5 Form Tags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And Show An Example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HTML5 Output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&lt;output&gt; tag is used to represent the result of a calculation (like one performed by a script)</a:t>
            </a: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</a:rPr>
              <a:t>&lt;input type="range" id="a" value="50"&gt;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+&lt;</a:t>
            </a:r>
            <a:r>
              <a:rPr lang="en-US" dirty="0">
                <a:latin typeface="Consolas" panose="020B0609020204030204" pitchFamily="49" charset="0"/>
              </a:rPr>
              <a:t>input type="number" id="b" value="25"&gt;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=&lt;</a:t>
            </a:r>
            <a:r>
              <a:rPr lang="en-US" dirty="0">
                <a:latin typeface="Consolas" panose="020B0609020204030204" pitchFamily="49" charset="0"/>
              </a:rPr>
              <a:t>output name="x" for="a b"&gt;&lt;/output&gt;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HTML5 Keygen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Keygen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keygen element represents a control for generating a public-private key pair and for submitting the public key from that key pair.</a:t>
            </a: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</a:rPr>
              <a:t>&lt;keygen </a:t>
            </a:r>
            <a:r>
              <a:rPr lang="en-US" dirty="0" smtClean="0">
                <a:latin typeface="Consolas" panose="020B0609020204030204" pitchFamily="49" charset="0"/>
              </a:rPr>
              <a:t>name="</a:t>
            </a:r>
            <a:r>
              <a:rPr lang="en-US" dirty="0">
                <a:latin typeface="Consolas" panose="020B0609020204030204" pitchFamily="49" charset="0"/>
              </a:rPr>
              <a:t>random_key" </a:t>
            </a:r>
            <a:r>
              <a:rPr lang="en-US" dirty="0" smtClean="0">
                <a:latin typeface="Consolas" panose="020B0609020204030204" pitchFamily="49" charset="0"/>
              </a:rPr>
              <a:t>challenge="</a:t>
            </a:r>
            <a:r>
              <a:rPr lang="en-US" dirty="0">
                <a:latin typeface="Consolas" panose="020B0609020204030204" pitchFamily="49" charset="0"/>
              </a:rPr>
              <a:t>0987654321"&gt;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HTML5 Progress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progress element specifies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completion progress of a task. It is displayed as a progress bar and can be manipulated by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&lt;progress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value="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80"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max="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100"/&gt;</a:t>
            </a:r>
            <a:endParaRPr lang="en-US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HTML5 Meter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Meter Control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meter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element specifies a scalar measurement within a known range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(a.k.a. 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gauge)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&lt;meter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value="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7"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min="0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"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max="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10"&gt;7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of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10&lt;/meter&gt;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 Example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CSS Part 1:</a:t>
            </a:r>
          </a:p>
          <a:p>
            <a:pPr marL="182880" indent="0">
              <a:buNone/>
            </a:pPr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body </a:t>
            </a:r>
            <a:r>
              <a:rPr lang="en-US" dirty="0">
                <a:latin typeface="Consolas" panose="020B0609020204030204" pitchFamily="49" charset="0"/>
              </a:rPr>
              <a:t>{font-family: Arial, Helvetica, sans-serif;}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* </a:t>
            </a:r>
            <a:r>
              <a:rPr lang="en-US" dirty="0">
                <a:latin typeface="Consolas" panose="020B0609020204030204" pitchFamily="49" charset="0"/>
              </a:rPr>
              <a:t>{box-sizing: border-box;}</a:t>
            </a:r>
          </a:p>
          <a:p>
            <a:pPr marL="18288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input[type=text</a:t>
            </a:r>
            <a:r>
              <a:rPr lang="en-US" dirty="0">
                <a:latin typeface="Consolas" panose="020B0609020204030204" pitchFamily="49" charset="0"/>
              </a:rPr>
              <a:t>], select, textarea {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width: 100%;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padding: 12px;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border: 1px solid #ccc;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border-radius: 4px;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box-sizing: border-box;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margin-top: 6px;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margin-bottom: 16px;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resize: vertical;</a:t>
            </a: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 Example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CSS Part 2:</a:t>
            </a:r>
          </a:p>
          <a:p>
            <a:pPr marL="18288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input[type=submit] {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background-color</a:t>
            </a:r>
            <a:r>
              <a:rPr lang="en-US" sz="1500" dirty="0">
                <a:latin typeface="Consolas" panose="020B0609020204030204" pitchFamily="49" charset="0"/>
              </a:rPr>
              <a:t>: #4CAF50;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color</a:t>
            </a:r>
            <a:r>
              <a:rPr lang="en-US" sz="1500" dirty="0">
                <a:latin typeface="Consolas" panose="020B0609020204030204" pitchFamily="49" charset="0"/>
              </a:rPr>
              <a:t>: white;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padding</a:t>
            </a:r>
            <a:r>
              <a:rPr lang="en-US" sz="1500" dirty="0">
                <a:latin typeface="Consolas" panose="020B0609020204030204" pitchFamily="49" charset="0"/>
              </a:rPr>
              <a:t>: 12px 20px</a:t>
            </a:r>
            <a:r>
              <a:rPr lang="en-US" sz="1500" dirty="0" smtClean="0">
                <a:latin typeface="Consolas" panose="020B0609020204030204" pitchFamily="49" charset="0"/>
              </a:rPr>
              <a:t>;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border</a:t>
            </a:r>
            <a:r>
              <a:rPr lang="en-US" sz="1500" dirty="0">
                <a:latin typeface="Consolas" panose="020B0609020204030204" pitchFamily="49" charset="0"/>
              </a:rPr>
              <a:t>: none;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border-radius</a:t>
            </a:r>
            <a:r>
              <a:rPr lang="en-US" sz="1500" dirty="0">
                <a:latin typeface="Consolas" panose="020B0609020204030204" pitchFamily="49" charset="0"/>
              </a:rPr>
              <a:t>: 4px;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cursor</a:t>
            </a:r>
            <a:r>
              <a:rPr lang="en-US" sz="1500" dirty="0">
                <a:latin typeface="Consolas" panose="020B0609020204030204" pitchFamily="49" charset="0"/>
              </a:rPr>
              <a:t>: pointer;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}</a:t>
            </a:r>
            <a:endParaRPr lang="en-US" sz="15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input[type=submit</a:t>
            </a:r>
            <a:r>
              <a:rPr lang="en-US" sz="1500" dirty="0">
                <a:latin typeface="Consolas" panose="020B0609020204030204" pitchFamily="49" charset="0"/>
              </a:rPr>
              <a:t>]:hover {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background-color</a:t>
            </a:r>
            <a:r>
              <a:rPr lang="en-US" sz="1500" dirty="0">
                <a:latin typeface="Consolas" panose="020B0609020204030204" pitchFamily="49" charset="0"/>
              </a:rPr>
              <a:t>: #45a049;</a:t>
            </a:r>
          </a:p>
          <a:p>
            <a:pPr marL="18288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}</a:t>
            </a:r>
            <a:endParaRPr lang="en-US" sz="15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 Example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CSS Part 3: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.container {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  border-radius: 5px;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  background-color: #f2f2f2;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  padding: 20px;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&lt;/style&gt;</a:t>
            </a:r>
            <a:endParaRPr lang="en-US" sz="1300" dirty="0" smtClean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 Example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Body Code Part 1: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&lt;h3&gt;Contact Form&lt;/h3&gt;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&lt;div class="container"&gt;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&lt;</a:t>
            </a:r>
            <a:r>
              <a:rPr lang="en-US" sz="1300" dirty="0">
                <a:latin typeface="Consolas" panose="020B0609020204030204" pitchFamily="49" charset="0"/>
              </a:rPr>
              <a:t>form action="/action_page.php"&gt;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  &lt;</a:t>
            </a:r>
            <a:r>
              <a:rPr lang="en-US" sz="1300" dirty="0">
                <a:latin typeface="Consolas" panose="020B0609020204030204" pitchFamily="49" charset="0"/>
              </a:rPr>
              <a:t>label for="fname"&gt;First Name&lt;/label&gt;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  &lt;</a:t>
            </a:r>
            <a:r>
              <a:rPr lang="en-US" sz="1300" dirty="0">
                <a:latin typeface="Consolas" panose="020B0609020204030204" pitchFamily="49" charset="0"/>
              </a:rPr>
              <a:t>input type="text" id="fname" name="firstname" placeholder="Your name.."&gt;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  &lt;</a:t>
            </a:r>
            <a:r>
              <a:rPr lang="en-US" sz="1300" dirty="0">
                <a:latin typeface="Consolas" panose="020B0609020204030204" pitchFamily="49" charset="0"/>
              </a:rPr>
              <a:t>label for="lname"&gt;Last Name&lt;/label&gt;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</a:rPr>
              <a:t>   &lt;</a:t>
            </a:r>
            <a:r>
              <a:rPr lang="en-US" sz="1300" dirty="0">
                <a:latin typeface="Consolas" panose="020B0609020204030204" pitchFamily="49" charset="0"/>
              </a:rPr>
              <a:t>input type="text" id="lname" name="lastname" placeholder="Your last name.."&gt;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  &lt;</a:t>
            </a:r>
            <a:r>
              <a:rPr lang="en-US" sz="1300" dirty="0">
                <a:latin typeface="Consolas" panose="020B0609020204030204" pitchFamily="49" charset="0"/>
              </a:rPr>
              <a:t>label for="country"&gt;Country&lt;/label&gt;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 Example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Body Code Part 2: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&lt;</a:t>
            </a:r>
            <a:r>
              <a:rPr lang="en-US" sz="1300" dirty="0">
                <a:latin typeface="Consolas" panose="020B0609020204030204" pitchFamily="49" charset="0"/>
              </a:rPr>
              <a:t>select id="country" name="country"&gt;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  &lt;</a:t>
            </a:r>
            <a:r>
              <a:rPr lang="en-US" sz="1300" dirty="0">
                <a:latin typeface="Consolas" panose="020B0609020204030204" pitchFamily="49" charset="0"/>
              </a:rPr>
              <a:t>option value="australia"&gt;Australia&lt;/option&gt;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  &lt;</a:t>
            </a:r>
            <a:r>
              <a:rPr lang="en-US" sz="1300" dirty="0">
                <a:latin typeface="Consolas" panose="020B0609020204030204" pitchFamily="49" charset="0"/>
              </a:rPr>
              <a:t>option value="canada"&gt;Canada&lt;/option&gt;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  &lt;</a:t>
            </a:r>
            <a:r>
              <a:rPr lang="en-US" sz="1300" dirty="0">
                <a:latin typeface="Consolas" panose="020B0609020204030204" pitchFamily="49" charset="0"/>
              </a:rPr>
              <a:t>option value="usa"&gt;USA&lt;/option&gt;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&lt;/</a:t>
            </a:r>
            <a:r>
              <a:rPr lang="en-US" sz="1300" dirty="0">
                <a:latin typeface="Consolas" panose="020B0609020204030204" pitchFamily="49" charset="0"/>
              </a:rPr>
              <a:t>select&gt;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&lt;</a:t>
            </a:r>
            <a:r>
              <a:rPr lang="en-US" sz="1300" dirty="0">
                <a:latin typeface="Consolas" panose="020B0609020204030204" pitchFamily="49" charset="0"/>
              </a:rPr>
              <a:t>label for="subject"&gt;Subject&lt;/label&gt;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&lt;</a:t>
            </a:r>
            <a:r>
              <a:rPr lang="en-US" sz="1300" dirty="0">
                <a:latin typeface="Consolas" panose="020B0609020204030204" pitchFamily="49" charset="0"/>
              </a:rPr>
              <a:t>textarea id="subject" name="subject" placeholder="Write something.." style="height:200px"&gt;&lt;/textarea&gt;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&lt;</a:t>
            </a:r>
            <a:r>
              <a:rPr lang="en-US" sz="1300" dirty="0">
                <a:latin typeface="Consolas" panose="020B0609020204030204" pitchFamily="49" charset="0"/>
              </a:rPr>
              <a:t>input type="submit" value="Submit"&gt;</a:t>
            </a:r>
          </a:p>
          <a:p>
            <a:pPr marL="182880" indent="0">
              <a:buNone/>
            </a:pPr>
            <a:r>
              <a:rPr lang="en-US" sz="1300" dirty="0" smtClean="0">
                <a:latin typeface="Consolas" panose="020B0609020204030204" pitchFamily="49" charset="0"/>
              </a:rPr>
              <a:t>  &lt;/</a:t>
            </a:r>
            <a:r>
              <a:rPr lang="en-US" sz="1300" dirty="0">
                <a:latin typeface="Consolas" panose="020B0609020204030204" pitchFamily="49" charset="0"/>
              </a:rPr>
              <a:t>form&gt;</a:t>
            </a:r>
          </a:p>
          <a:p>
            <a:pPr marL="182880" indent="0">
              <a:buNone/>
            </a:pPr>
            <a:r>
              <a:rPr lang="en-US" sz="1300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 Example Display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425" y="1690688"/>
            <a:ext cx="5619150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FORMS OVERVIEW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HTML Forms are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you want to collect data from the site visitor. For example, during user registration you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might like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collect information such as name, email address, credit card,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Forms Overview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Usage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Form Tag Attributes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&lt;form&gt; Tags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HTML5 Form Tags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USEFUL HTML FORM LINKS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https://www.tutorialspoint.com/html/html_forms.htm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https://www.w3schools.com/html/html_forms.asp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https://html.com/forms/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FORMS OVERVIEW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form will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often take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input from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site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visitor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said input using JavaScript on the client-side.  This is done to find any errors on the client, rather than sending bad or incorrect info to a server, only to have it returned back to the client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FORMS OVERVIEW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form will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then normally take the validated input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from the site visitor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it to a back-end application such as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Node.js, ASP.NET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PHP. 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back-end application will perform required processing on the passed data based on defined business logic inside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&lt;form&gt; Tag Syntax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HTML &lt;form&gt; tag is used to create an HTML form and it has following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&lt;form </a:t>
            </a:r>
            <a:r>
              <a:rPr lang="en-US" sz="3200" dirty="0" smtClean="0">
                <a:latin typeface="Consolas" panose="020B0609020204030204" pitchFamily="49" charset="0"/>
                <a:cs typeface="Arial" panose="020B0604020202020204" pitchFamily="34" charset="0"/>
              </a:rPr>
              <a:t>action="ScriptURL</a:t>
            </a: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" </a:t>
            </a:r>
            <a:r>
              <a:rPr lang="en-US" sz="3200" dirty="0" smtClean="0">
                <a:latin typeface="Consolas" panose="020B0609020204030204" pitchFamily="49" charset="0"/>
                <a:cs typeface="Arial" panose="020B0604020202020204" pitchFamily="34" charset="0"/>
              </a:rPr>
              <a:t>method="</a:t>
            </a: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GET|POST"&gt;</a:t>
            </a:r>
          </a:p>
          <a:p>
            <a:pPr marL="18288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Arial" panose="020B0604020202020204" pitchFamily="34" charset="0"/>
              </a:rPr>
              <a:t>  form </a:t>
            </a: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input, textarea etc.</a:t>
            </a:r>
          </a:p>
          <a:p>
            <a:pPr marL="182880" indent="0"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 &lt;form&gt;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Tag Attributes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Attribute	</a:t>
            </a:r>
            <a:r>
              <a:rPr lang="en-US" sz="3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		Description</a:t>
            </a:r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		Backend script to process inputted data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method		Method to be used to upload data.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		most frequently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are GET and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POST enctype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Used to specify how the browser encodes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		the data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before it sends it to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18288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These are all optional.  *action and *method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Form Control Attributes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Attribute			Description			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		Indicates the type of input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name		Name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sent to server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			ID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with CSS	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value		Provides initial value for 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size	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Width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text-input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maxlength	Max number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user input characters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 Control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Label Control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control is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often used as a </a:t>
            </a:r>
            <a:r>
              <a:rPr 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for many other controls, e.g. the text input control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&lt;label for="fname"&gt;First Name&lt;/label&gt;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1501</Words>
  <Application>Microsoft Office PowerPoint</Application>
  <PresentationFormat>Widescreen</PresentationFormat>
  <Paragraphs>225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REVIEW Part Ib -   HTML Forms</vt:lpstr>
      <vt:lpstr>OBJECTIVES</vt:lpstr>
      <vt:lpstr>HTML FORMS OVERVIEW</vt:lpstr>
      <vt:lpstr>HTML FORMS OVERVIEW</vt:lpstr>
      <vt:lpstr>HTML FORMS OVERVIEW</vt:lpstr>
      <vt:lpstr>HTML &lt;form&gt; Tag Syntax</vt:lpstr>
      <vt:lpstr>HTML &lt;form&gt; Tag Attributes</vt:lpstr>
      <vt:lpstr>Basic Form Control Attributes</vt:lpstr>
      <vt:lpstr>Label Control</vt:lpstr>
      <vt:lpstr>Single-Line Text Input Controls</vt:lpstr>
      <vt:lpstr>Multi-Line Text Input Controls</vt:lpstr>
      <vt:lpstr>RadioButton Control</vt:lpstr>
      <vt:lpstr>Select/Option Control</vt:lpstr>
      <vt:lpstr>File Upload Control</vt:lpstr>
      <vt:lpstr>Hidden Field Control</vt:lpstr>
      <vt:lpstr>Clickable Button Control</vt:lpstr>
      <vt:lpstr>Submit Button Control</vt:lpstr>
      <vt:lpstr>Reset Button Control</vt:lpstr>
      <vt:lpstr>HTML5 Datalist Control</vt:lpstr>
      <vt:lpstr>HTML5 Output Control</vt:lpstr>
      <vt:lpstr>HTML5 Keygen Control</vt:lpstr>
      <vt:lpstr>HTML5 Progress Control</vt:lpstr>
      <vt:lpstr>HTML5 Meter Control</vt:lpstr>
      <vt:lpstr>HTML Form Example</vt:lpstr>
      <vt:lpstr>HTML Form Example</vt:lpstr>
      <vt:lpstr>HTML Form Example</vt:lpstr>
      <vt:lpstr>HTML Form Example</vt:lpstr>
      <vt:lpstr>HTML Form Example</vt:lpstr>
      <vt:lpstr>HTML Form Example Display</vt:lpstr>
      <vt:lpstr>WHAT WE COVERED</vt:lpstr>
      <vt:lpstr>USEFUL HTML FORM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Ranken User</dc:creator>
  <cp:lastModifiedBy>Ranken User</cp:lastModifiedBy>
  <cp:revision>61</cp:revision>
  <dcterms:created xsi:type="dcterms:W3CDTF">2020-06-27T14:23:34Z</dcterms:created>
  <dcterms:modified xsi:type="dcterms:W3CDTF">2020-06-30T16:32:33Z</dcterms:modified>
</cp:coreProperties>
</file>