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3"/>
  </p:notesMasterIdLst>
  <p:sldIdLst>
    <p:sldId id="257" r:id="rId5"/>
    <p:sldId id="263" r:id="rId6"/>
    <p:sldId id="286" r:id="rId7"/>
    <p:sldId id="287" r:id="rId8"/>
    <p:sldId id="264" r:id="rId9"/>
    <p:sldId id="265" r:id="rId10"/>
    <p:sldId id="266" r:id="rId11"/>
    <p:sldId id="268" r:id="rId12"/>
    <p:sldId id="269" r:id="rId13"/>
    <p:sldId id="267" r:id="rId14"/>
    <p:sldId id="271" r:id="rId15"/>
    <p:sldId id="288" r:id="rId16"/>
    <p:sldId id="272" r:id="rId17"/>
    <p:sldId id="274" r:id="rId18"/>
    <p:sldId id="275" r:id="rId19"/>
    <p:sldId id="276" r:id="rId20"/>
    <p:sldId id="281" r:id="rId21"/>
    <p:sldId id="290" r:id="rId22"/>
    <p:sldId id="291" r:id="rId23"/>
    <p:sldId id="282" r:id="rId24"/>
    <p:sldId id="283" r:id="rId25"/>
    <p:sldId id="289" r:id="rId26"/>
    <p:sldId id="278" r:id="rId27"/>
    <p:sldId id="284" r:id="rId28"/>
    <p:sldId id="279" r:id="rId29"/>
    <p:sldId id="285" r:id="rId30"/>
    <p:sldId id="280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87309" autoAdjust="0"/>
  </p:normalViewPr>
  <p:slideViewPr>
    <p:cSldViewPr snapToGrid="0">
      <p:cViewPr varScale="1">
        <p:scale>
          <a:sx n="99" d="100"/>
          <a:sy n="99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Block-level_element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Inline_element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https://developer.mozilla.org/en-US/docs/Web/HTML/Block-level_elements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https://developer.mozilla.org/en-US/docs/Web/HTML/Inline_elements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tit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lin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footer" TargetMode="External"/><Relationship Id="rId3" Type="http://schemas.openxmlformats.org/officeDocument/2006/relationships/hyperlink" Target="https://developer.mozilla.org/en-US/docs/Web/HTML/Element/nav" TargetMode="External"/><Relationship Id="rId7" Type="http://schemas.openxmlformats.org/officeDocument/2006/relationships/hyperlink" Target="https://developer.mozilla.org/en-US/docs/Web/HTML/Element/aside" TargetMode="External"/><Relationship Id="rId2" Type="http://schemas.openxmlformats.org/officeDocument/2006/relationships/hyperlink" Target="https://developer.mozilla.org/en-US/docs/Web/HTML/Element/hea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/article" TargetMode="External"/><Relationship Id="rId5" Type="http://schemas.openxmlformats.org/officeDocument/2006/relationships/hyperlink" Target="https://developer.mozilla.org/en-US/docs/Web/HTML/Element/section" TargetMode="External"/><Relationship Id="rId4" Type="http://schemas.openxmlformats.org/officeDocument/2006/relationships/hyperlink" Target="https://developer.mozilla.org/en-US/docs/Web/HTML/Element/main" TargetMode="External"/><Relationship Id="rId9" Type="http://schemas.openxmlformats.org/officeDocument/2006/relationships/hyperlink" Target="https://developer.mozilla.org/en-US/docs/Web/HTML/Element#Content_section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di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spa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Heading_Element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p" TargetMode="External"/><Relationship Id="rId2" Type="http://schemas.openxmlformats.org/officeDocument/2006/relationships/hyperlink" Target="https://developer.mozilla.org/en-US/docs/Web/HTML/Element/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o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u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HTML/Howto" TargetMode="External"/><Relationship Id="rId5" Type="http://schemas.openxmlformats.org/officeDocument/2006/relationships/hyperlink" Target="https://developer.mozilla.org/en-US/docs/Learn/HTML" TargetMode="External"/><Relationship Id="rId4" Type="http://schemas.openxmlformats.org/officeDocument/2006/relationships/hyperlink" Target="https://developer.mozilla.org/en-US/docs/Learn/Getting_started_with_the_we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Doctyp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tml.asp" TargetMode="External"/><Relationship Id="rId2" Type="http://schemas.openxmlformats.org/officeDocument/2006/relationships/hyperlink" Target="https://developer.mozilla.org/en-US/docs/Web/HTML/Element/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he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me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>
                <a:latin typeface="Arial" pitchFamily="34" charset="0"/>
                <a:cs typeface="Arial" pitchFamily="34" charset="0"/>
              </a:rPr>
              <a:t>HTML Review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title&gt;...&lt;/title&gt;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&lt;title&gt;</a:t>
            </a:r>
            <a:r>
              <a:rPr lang="en-US" sz="1800" dirty="0">
                <a:cs typeface="Arial" panose="020B0604020202020204" pitchFamily="34" charset="0"/>
              </a:rPr>
              <a:t> element defines the document's title that is shown in a </a:t>
            </a:r>
            <a:r>
              <a:rPr lang="en-US" sz="1800">
                <a:cs typeface="Arial" panose="020B0604020202020204" pitchFamily="34" charset="0"/>
              </a:rPr>
              <a:t>browser's title bar or tab.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It </a:t>
            </a:r>
            <a:r>
              <a:rPr lang="en-US" sz="1800" dirty="0">
                <a:cs typeface="Arial" panose="020B0604020202020204" pitchFamily="34" charset="0"/>
              </a:rPr>
              <a:t>only contains text.  Tags within the element </a:t>
            </a:r>
            <a:r>
              <a:rPr lang="en-US" sz="1800">
                <a:cs typeface="Arial" panose="020B0604020202020204" pitchFamily="34" charset="0"/>
              </a:rPr>
              <a:t>are ignored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&lt;title&gt;</a:t>
            </a:r>
            <a:r>
              <a:rPr lang="en-US" sz="1800">
                <a:cs typeface="Arial" panose="020B0604020202020204" pitchFamily="34" charset="0"/>
              </a:rPr>
              <a:t> tags always go inside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800">
                <a:cs typeface="Arial" panose="020B0604020202020204" pitchFamily="34" charset="0"/>
              </a:rPr>
              <a:t> element.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  <a:endParaRPr lang="en-US" sz="18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880" algn="l"/>
              </a:tabLst>
            </a:pPr>
            <a:r>
              <a:rPr lang="en-US" sz="180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title&gt;</a:t>
            </a:r>
            <a:r>
              <a:rPr lang="en-US" sz="1800">
                <a:latin typeface="Consolas" panose="020B0609020204030204" pitchFamily="49" charset="0"/>
              </a:rPr>
              <a:t>Home Page - Ranken Technical College&lt;/</a:t>
            </a:r>
            <a:r>
              <a:rPr lang="en-US" sz="1800" dirty="0">
                <a:latin typeface="Consolas" panose="020B0609020204030204" pitchFamily="49" charset="0"/>
              </a:rPr>
              <a:t>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754469"/>
            <a:ext cx="1014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/title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6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&lt;link /&gt;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/>
              <a:t>The HTML External Resource Link element </a:t>
            </a:r>
            <a:r>
              <a:rPr lang="en-US" sz="1800" b="1">
                <a:latin typeface="Consolas" panose="020B0609020204030204" pitchFamily="49" charset="0"/>
                <a:hlinkClick r:id="rId2"/>
              </a:rPr>
              <a:t>&lt;link&gt;</a:t>
            </a:r>
            <a:r>
              <a:rPr lang="en-US" sz="1800"/>
              <a:t> specifies relationships between the current document and an external resource. 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&lt;link&gt;</a:t>
            </a:r>
            <a:r>
              <a:rPr lang="en-US" sz="1800"/>
              <a:t> is most commonly used to link to CSS stylesheets.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&lt;link&gt;</a:t>
            </a:r>
            <a:r>
              <a:rPr lang="en-US" sz="1800">
                <a:cs typeface="Arial" panose="020B0604020202020204" pitchFamily="34" charset="0"/>
              </a:rPr>
              <a:t> tags always go inside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800">
                <a:cs typeface="Arial" panose="020B0604020202020204" pitchFamily="34" charset="0"/>
              </a:rPr>
              <a:t> element.</a:t>
            </a:r>
            <a:endParaRPr lang="en-US" sz="180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&lt;link rel="stylesheet" type="text/css" href="/css/main.css" 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/>
              </a:rPr>
              <a:t>/link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1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482C33-AC72-4622-9150-D6E96E9C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Content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0FA6B-B74C-4EBA-A3F7-A83C7F3AD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tags used in the body of an HTML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3E6E1-9ABC-48C7-87EE-FD7119A0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1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HTML5 Tags for sectioning content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130"/>
            <a:ext cx="10058400" cy="424483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&lt;header&gt;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&lt;nav&gt;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4"/>
              </a:rPr>
              <a:t>&lt;main&gt;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5"/>
              </a:rPr>
              <a:t>&lt;section&gt;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6"/>
              </a:rPr>
              <a:t>&lt;article&gt;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7"/>
              </a:rPr>
              <a:t>&lt;aside&gt;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8"/>
              </a:rPr>
              <a:t>&lt;footer&gt;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</a:rPr>
              <a:t>etc.</a:t>
            </a:r>
            <a:endParaRPr lang="fr-FR" sz="18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923018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https://developer.mozilla.org/en-US/docs/Web/HTML/Element#Content_sectioning</a:t>
            </a:r>
            <a:endParaRPr lang="en-US" sz="16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2CF1F56-1F49-4A56-9E1C-3B4B719A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65819"/>
              </p:ext>
            </p:extLst>
          </p:nvPr>
        </p:nvGraphicFramePr>
        <p:xfrm>
          <a:off x="6306542" y="2037679"/>
          <a:ext cx="3980458" cy="34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229">
                  <a:extLst>
                    <a:ext uri="{9D8B030D-6E8A-4147-A177-3AD203B41FA5}">
                      <a16:colId xmlns:a16="http://schemas.microsoft.com/office/drawing/2014/main" val="1937702341"/>
                    </a:ext>
                  </a:extLst>
                </a:gridCol>
                <a:gridCol w="1990229">
                  <a:extLst>
                    <a:ext uri="{9D8B030D-6E8A-4147-A177-3AD203B41FA5}">
                      <a16:colId xmlns:a16="http://schemas.microsoft.com/office/drawing/2014/main" val="1202954943"/>
                    </a:ext>
                  </a:extLst>
                </a:gridCol>
              </a:tblGrid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&lt;header&gt;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0568"/>
                  </a:ext>
                </a:extLst>
              </a:tr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&lt;nav&gt;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1137"/>
                  </a:ext>
                </a:extLst>
              </a:tr>
              <a:tr h="85268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&lt;main&gt;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&lt;aside&gt;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39152"/>
                  </a:ext>
                </a:extLst>
              </a:tr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&lt;footer&gt;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64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84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div&gt;...&lt;/div&gt;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</a:t>
            </a:r>
            <a:r>
              <a:rPr lang="en-US" sz="2400">
                <a:cs typeface="Arial" panose="020B0604020202020204" pitchFamily="34" charset="0"/>
              </a:rPr>
              <a:t>HTML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r>
              <a:rPr lang="en-US" sz="2400">
                <a:cs typeface="Arial" panose="020B0604020202020204" pitchFamily="34" charset="0"/>
              </a:rPr>
              <a:t> element is the generic </a:t>
            </a:r>
            <a:r>
              <a:rPr lang="en-US" sz="2400" b="1">
                <a:cs typeface="Arial" panose="020B0604020202020204" pitchFamily="34" charset="0"/>
              </a:rPr>
              <a:t>block-level</a:t>
            </a:r>
            <a:r>
              <a:rPr lang="en-US" sz="2400">
                <a:cs typeface="Arial" panose="020B0604020202020204" pitchFamily="34" charset="0"/>
              </a:rPr>
              <a:t> element.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/div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7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span&gt;...&lt;/span&gt;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HTML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&lt;span&gt;</a:t>
            </a:r>
            <a:r>
              <a:rPr lang="en-US" sz="2400" dirty="0">
                <a:cs typeface="Arial" panose="020B0604020202020204" pitchFamily="34" charset="0"/>
              </a:rPr>
              <a:t> element </a:t>
            </a:r>
            <a:r>
              <a:rPr lang="en-US" sz="2400">
                <a:cs typeface="Arial" panose="020B0604020202020204" pitchFamily="34" charset="0"/>
              </a:rPr>
              <a:t>is the generic </a:t>
            </a:r>
            <a:r>
              <a:rPr lang="en-US" sz="2400" b="1">
                <a:cs typeface="Arial" panose="020B0604020202020204" pitchFamily="34" charset="0"/>
              </a:rPr>
              <a:t>inline-level</a:t>
            </a:r>
            <a:r>
              <a:rPr lang="en-US" sz="2400">
                <a:cs typeface="Arial" panose="020B0604020202020204" pitchFamily="34" charset="0"/>
              </a:rPr>
              <a:t> element.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3741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/span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8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Block-Level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630" indent="-285750"/>
            <a:r>
              <a:rPr lang="en-US" sz="2400">
                <a:cs typeface="Arial" panose="020B0604020202020204" pitchFamily="34" charset="0"/>
              </a:rPr>
              <a:t>By default, a </a:t>
            </a:r>
            <a:r>
              <a:rPr lang="en-US" sz="2400" dirty="0">
                <a:cs typeface="Arial" panose="020B0604020202020204" pitchFamily="34" charset="0"/>
              </a:rPr>
              <a:t>block-level element occupies the </a:t>
            </a:r>
            <a:r>
              <a:rPr lang="en-US" sz="2400">
                <a:cs typeface="Arial" panose="020B0604020202020204" pitchFamily="34" charset="0"/>
              </a:rPr>
              <a:t>entire width </a:t>
            </a:r>
            <a:r>
              <a:rPr lang="en-US" sz="2400" dirty="0">
                <a:cs typeface="Arial" panose="020B0604020202020204" pitchFamily="34" charset="0"/>
              </a:rPr>
              <a:t>of its parent element (container), thereby creating a "block</a:t>
            </a:r>
            <a:r>
              <a:rPr lang="en-US" sz="2400">
                <a:cs typeface="Arial" panose="020B0604020202020204" pitchFamily="34" charset="0"/>
              </a:rPr>
              <a:t>". </a:t>
            </a:r>
          </a:p>
          <a:p>
            <a:pPr marL="468630" indent="-285750"/>
            <a:r>
              <a:rPr lang="en-US" sz="2400">
                <a:cs typeface="Arial" panose="020B0604020202020204" pitchFamily="34" charset="0"/>
              </a:rPr>
              <a:t>Browsers typically display the block-level element </a:t>
            </a:r>
            <a:r>
              <a:rPr lang="en-US" sz="2400" dirty="0">
                <a:cs typeface="Arial" panose="020B0604020202020204" pitchFamily="34" charset="0"/>
              </a:rPr>
              <a:t>with a newline both before and after </a:t>
            </a:r>
            <a:r>
              <a:rPr lang="en-US" sz="2400">
                <a:cs typeface="Arial" panose="020B0604020202020204" pitchFamily="34" charset="0"/>
              </a:rPr>
              <a:t>the element.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e.g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.: &lt;div&gt;, &lt;h1&gt;, &lt;h2&gt;, &lt;p&gt;, &lt;ol&gt;, &lt;ul&gt;,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li&gt;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630" indent="-285750"/>
            <a:r>
              <a:rPr lang="en-US" sz="2400" dirty="0">
                <a:cs typeface="Arial" panose="020B0604020202020204" pitchFamily="34" charset="0"/>
              </a:rPr>
              <a:t>Inline elements are those which only occupy the space bounded by the tags defining the element, instead of breaking the flow of the content</a:t>
            </a:r>
            <a:r>
              <a:rPr lang="en-US" sz="2400">
                <a:cs typeface="Arial" panose="020B0604020202020204" pitchFamily="34" charset="0"/>
              </a:rPr>
              <a:t>. </a:t>
            </a:r>
          </a:p>
          <a:p>
            <a:pPr marL="468630" indent="-285750"/>
            <a:r>
              <a:rPr lang="en-US" sz="2400">
                <a:cs typeface="Arial" panose="020B0604020202020204" pitchFamily="34" charset="0"/>
              </a:rPr>
              <a:t>An </a:t>
            </a:r>
            <a:r>
              <a:rPr lang="en-US" sz="2400" dirty="0">
                <a:cs typeface="Arial" panose="020B0604020202020204" pitchFamily="34" charset="0"/>
              </a:rPr>
              <a:t>inline element does not start on a new line and only takes up as much width </a:t>
            </a:r>
            <a:r>
              <a:rPr lang="en-US" sz="2400">
                <a:cs typeface="Arial" panose="020B0604020202020204" pitchFamily="34" charset="0"/>
              </a:rPr>
              <a:t>as necessary.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e.g</a:t>
            </a:r>
            <a:r>
              <a:rPr lang="en-US" sz="2400">
                <a:latin typeface="Consolas" panose="020B0609020204030204" pitchFamily="49" charset="0"/>
              </a:rPr>
              <a:t>.: &lt;span&gt;, &lt;strong&gt;, &lt;em&gt;, </a:t>
            </a:r>
            <a:r>
              <a:rPr lang="pt-BR" sz="2400">
                <a:latin typeface="Consolas" panose="020B0609020204030204" pitchFamily="49" charset="0"/>
              </a:rPr>
              <a:t>&lt;</a:t>
            </a:r>
            <a:r>
              <a:rPr lang="pt-BR" sz="2400" dirty="0">
                <a:latin typeface="Consolas" panose="020B0609020204030204" pitchFamily="49" charset="0"/>
              </a:rPr>
              <a:t>a</a:t>
            </a:r>
            <a:r>
              <a:rPr lang="pt-BR" sz="2400">
                <a:latin typeface="Consolas" panose="020B0609020204030204" pitchFamily="49" charset="0"/>
              </a:rPr>
              <a:t>&gt;, &lt;</a:t>
            </a:r>
            <a:r>
              <a:rPr lang="pt-BR" sz="2400" dirty="0">
                <a:latin typeface="Consolas" panose="020B0609020204030204" pitchFamily="49" charset="0"/>
              </a:rPr>
              <a:t>img&gt;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Headings &lt;h1&gt;-&lt;h6&gt;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4796"/>
            <a:ext cx="10058400" cy="407967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>
                <a:cs typeface="Arial" panose="020B0604020202020204" pitchFamily="34" charset="0"/>
              </a:rPr>
              <a:t>HTML 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&lt;h1&gt;-&lt;h6&gt;</a:t>
            </a:r>
            <a:r>
              <a:rPr lang="en-US" sz="1800">
                <a:cs typeface="Arial" panose="020B0604020202020204" pitchFamily="34" charset="0"/>
              </a:rPr>
              <a:t> elements represent six levels of section headings.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cs typeface="Arial" panose="020B0604020202020204" pitchFamily="34" charset="0"/>
              </a:rPr>
              <a:t>&lt;h1&gt;</a:t>
            </a:r>
            <a:r>
              <a:rPr lang="en-US" sz="1800">
                <a:cs typeface="Arial" panose="020B0604020202020204" pitchFamily="34" charset="0"/>
              </a:rPr>
              <a:t> is the highest section level.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cs typeface="Arial" panose="020B0604020202020204" pitchFamily="34" charset="0"/>
              </a:rPr>
              <a:t>&lt;h6&gt;</a:t>
            </a:r>
            <a:r>
              <a:rPr lang="en-US" sz="1800">
                <a:cs typeface="Arial" panose="020B0604020202020204" pitchFamily="34" charset="0"/>
              </a:rPr>
              <a:t> is the lowest section level.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/>
              <a:t>Heading information may be used by a variety of user agents, for example, to construct a table of contents for a document automatically.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2"/>
                </a:solidFill>
                <a:highlight>
                  <a:srgbClr val="FCF7F1"/>
                </a:highlight>
              </a:rPr>
              <a:t>Avoid using heading tags to resize text. Instead, use the CSS font-size property. Headings use size to indicate their relative importance, but CSS is preferred for general-purpose resizing.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https://developer.mozilla.org/en-US/docs/Web/HTML/Element/Heading_Elements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1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Paragraph &lt;p&gt;…&lt;/p&gt;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cs typeface="Arial" panose="020B0604020202020204" pitchFamily="34" charset="0"/>
              </a:rPr>
              <a:t>The </a:t>
            </a:r>
            <a:r>
              <a:rPr lang="en-US" sz="2000">
                <a:cs typeface="Arial" panose="020B0604020202020204" pitchFamily="34" charset="0"/>
              </a:rPr>
              <a:t>HTML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element </a:t>
            </a:r>
            <a:r>
              <a:rPr lang="en-US" sz="2000">
                <a:cs typeface="Arial" panose="020B0604020202020204" pitchFamily="34" charset="0"/>
              </a:rPr>
              <a:t>represents a </a:t>
            </a:r>
            <a:r>
              <a:rPr lang="en-US" sz="2000" b="1">
                <a:cs typeface="Arial" panose="020B0604020202020204" pitchFamily="34" charset="0"/>
              </a:rPr>
              <a:t>paragraph of text.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Arial" panose="020B0604020202020204" pitchFamily="34" charset="0"/>
              </a:rPr>
              <a:t>The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element has </a:t>
            </a:r>
            <a:r>
              <a:rPr lang="en-US" sz="2000" b="1">
                <a:cs typeface="Arial" panose="020B0604020202020204" pitchFamily="34" charset="0"/>
              </a:rPr>
              <a:t>top/bottom margin</a:t>
            </a:r>
            <a:r>
              <a:rPr lang="en-US" sz="2000">
                <a:cs typeface="Arial" panose="020B0604020202020204" pitchFamily="34" charset="0"/>
              </a:rPr>
              <a:t> by default. (browser-dependent)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Arial" panose="020B0604020202020204" pitchFamily="34" charset="0"/>
              </a:rPr>
              <a:t>The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element is a </a:t>
            </a:r>
            <a:r>
              <a:rPr lang="en-US" sz="2000" b="1">
                <a:cs typeface="Arial" panose="020B0604020202020204" pitchFamily="34" charset="0"/>
              </a:rPr>
              <a:t>block-level</a:t>
            </a:r>
            <a:r>
              <a:rPr lang="en-US" sz="2000">
                <a:cs typeface="Arial" panose="020B0604020202020204" pitchFamily="34" charset="0"/>
              </a:rPr>
              <a:t> element.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The 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  <a:latin typeface="Consolas" panose="020B0609020204030204" pitchFamily="49" charset="0"/>
              </a:rPr>
              <a:t>&lt;p&gt;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 element cannot contain block-level elements.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Do not use it as a generic container! Use 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  <a:latin typeface="Consolas" panose="020B0609020204030204" pitchFamily="49" charset="0"/>
              </a:rPr>
              <a:t>&lt;div&gt;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 instead.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https://developer.mozilla.org/en-US/docs/Web/HTML/Element/p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7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Review </a:t>
            </a:r>
            <a:r>
              <a:rPr lang="en-US" sz="2400">
                <a:cs typeface="Arial" panose="020B0604020202020204" pitchFamily="34" charset="0"/>
              </a:rPr>
              <a:t>HTML Document Structure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Review </a:t>
            </a:r>
            <a:r>
              <a:rPr lang="en-US" sz="2400" dirty="0">
                <a:cs typeface="Arial" panose="020B0604020202020204" pitchFamily="34" charset="0"/>
              </a:rPr>
              <a:t>&lt;head</a:t>
            </a:r>
            <a:r>
              <a:rPr lang="en-US" sz="2400">
                <a:cs typeface="Arial" panose="020B0604020202020204" pitchFamily="34" charset="0"/>
              </a:rPr>
              <a:t>&gt; section tags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Review </a:t>
            </a:r>
            <a:r>
              <a:rPr lang="en-US" sz="2400" dirty="0">
                <a:cs typeface="Arial" panose="020B0604020202020204" pitchFamily="34" charset="0"/>
              </a:rPr>
              <a:t>&lt;body</a:t>
            </a:r>
            <a:r>
              <a:rPr lang="en-US" sz="2400">
                <a:cs typeface="Arial" panose="020B0604020202020204" pitchFamily="34" charset="0"/>
              </a:rPr>
              <a:t>&gt; section tags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Introduction to HTML Forms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Ordered List &lt;ol&gt;…&lt;/ol&gt;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&lt;ol&gt;</a:t>
            </a:r>
            <a:r>
              <a:rPr lang="en-US" sz="1800" dirty="0">
                <a:cs typeface="Arial" panose="020B0604020202020204" pitchFamily="34" charset="0"/>
              </a:rPr>
              <a:t> element represents an </a:t>
            </a:r>
            <a:r>
              <a:rPr lang="en-US" sz="1800" b="1" dirty="0">
                <a:cs typeface="Arial" panose="020B0604020202020204" pitchFamily="34" charset="0"/>
              </a:rPr>
              <a:t>ordered list</a:t>
            </a:r>
            <a:r>
              <a:rPr lang="en-US" sz="1800" dirty="0">
                <a:cs typeface="Arial" panose="020B0604020202020204" pitchFamily="34" charset="0"/>
              </a:rPr>
              <a:t> of items – typically rendered as a numbered list</a:t>
            </a:r>
            <a:endParaRPr lang="en-US" sz="1800" dirty="0"/>
          </a:p>
          <a:p>
            <a:pPr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&lt;ol&gt;			</a:t>
            </a:r>
            <a:r>
              <a:rPr lang="en-US" sz="1800">
                <a:latin typeface="Consolas" panose="020B0609020204030204" pitchFamily="49" charset="0"/>
              </a:rPr>
              <a:t>		Renders </a:t>
            </a:r>
            <a:r>
              <a:rPr lang="en-US" sz="1800" dirty="0">
                <a:latin typeface="Consolas" panose="020B0609020204030204" pitchFamily="49" charset="0"/>
              </a:rPr>
              <a:t>as: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>
                <a:latin typeface="Consolas" panose="020B0609020204030204" pitchFamily="49" charset="0"/>
              </a:rPr>
              <a:t>li&gt;An Element&lt;/</a:t>
            </a:r>
            <a:r>
              <a:rPr lang="en-US" sz="1800" dirty="0">
                <a:latin typeface="Consolas" panose="020B0609020204030204" pitchFamily="49" charset="0"/>
              </a:rPr>
              <a:t>li&gt;		1</a:t>
            </a:r>
            <a:r>
              <a:rPr lang="en-US" sz="1800">
                <a:latin typeface="Consolas" panose="020B0609020204030204" pitchFamily="49" charset="0"/>
              </a:rPr>
              <a:t>. An Element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>
                <a:latin typeface="Consolas" panose="020B0609020204030204" pitchFamily="49" charset="0"/>
              </a:rPr>
              <a:t>li&gt;Another Element&lt;/</a:t>
            </a:r>
            <a:r>
              <a:rPr lang="en-US" sz="1800" dirty="0">
                <a:latin typeface="Consolas" panose="020B0609020204030204" pitchFamily="49" charset="0"/>
              </a:rPr>
              <a:t>li&gt;		2</a:t>
            </a:r>
            <a:r>
              <a:rPr lang="en-US" sz="1800">
                <a:latin typeface="Consolas" panose="020B0609020204030204" pitchFamily="49" charset="0"/>
              </a:rPr>
              <a:t>. Another Element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&lt;/ol&gt;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/ol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7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Unordered List &lt;ul&gt;…&lt;/ul&gt;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&lt;ul&gt;</a:t>
            </a:r>
            <a:r>
              <a:rPr lang="en-US" sz="1800" dirty="0">
                <a:cs typeface="Arial" panose="020B0604020202020204" pitchFamily="34" charset="0"/>
              </a:rPr>
              <a:t> element represents an </a:t>
            </a:r>
            <a:r>
              <a:rPr lang="en-US" sz="1800" b="1" dirty="0">
                <a:cs typeface="Arial" panose="020B0604020202020204" pitchFamily="34" charset="0"/>
              </a:rPr>
              <a:t>unordered list</a:t>
            </a:r>
            <a:r>
              <a:rPr lang="en-US" sz="1800" dirty="0">
                <a:cs typeface="Arial" panose="020B0604020202020204" pitchFamily="34" charset="0"/>
              </a:rPr>
              <a:t> of items – typically rendered as a bulleted list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&lt;ul&gt;					Renders as: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&lt;li&gt;</a:t>
            </a:r>
            <a:r>
              <a:rPr lang="en-US" sz="1800">
                <a:latin typeface="Consolas" panose="020B0609020204030204" pitchFamily="49" charset="0"/>
              </a:rPr>
              <a:t>An Element&lt;/</a:t>
            </a:r>
            <a:r>
              <a:rPr lang="en-US" sz="1800" dirty="0">
                <a:latin typeface="Consolas" panose="020B0609020204030204" pitchFamily="49" charset="0"/>
              </a:rPr>
              <a:t>li&gt;		• An element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&lt;li&gt;Another Element&lt;/</a:t>
            </a:r>
            <a:r>
              <a:rPr lang="en-US" sz="1800">
                <a:latin typeface="Consolas" panose="020B0609020204030204" pitchFamily="49" charset="0"/>
              </a:rPr>
              <a:t>li&gt;		• </a:t>
            </a:r>
            <a:r>
              <a:rPr lang="en-US" sz="1800" dirty="0">
                <a:latin typeface="Consolas" panose="020B0609020204030204" pitchFamily="49" charset="0"/>
              </a:rPr>
              <a:t>Another element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&lt;/ul&gt;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/ul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6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32AFB-6EA2-4016-923B-C9A748E3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HTML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3AE332-F072-4970-BDFC-1B4CADB28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abbreviated review of the HTML form tags.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E869-33C6-40AA-A8F3-63E9737A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Forms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&lt;form action="contactme.html" method="POST/GET"&gt;…&lt;/form&gt;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&lt;form&gt;</a:t>
            </a:r>
            <a:r>
              <a:rPr lang="en-US" sz="1800" dirty="0">
                <a:cs typeface="Arial" panose="020B0604020202020204" pitchFamily="34" charset="0"/>
              </a:rPr>
              <a:t> element represents a document section containing interactive controls for </a:t>
            </a:r>
            <a:r>
              <a:rPr lang="en-US" sz="1800">
                <a:cs typeface="Arial" panose="020B0604020202020204" pitchFamily="34" charset="0"/>
              </a:rPr>
              <a:t>submitting information.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action</a:t>
            </a:r>
            <a:r>
              <a:rPr lang="en-US" sz="1800" dirty="0">
                <a:cs typeface="Arial" panose="020B0604020202020204" pitchFamily="34" charset="0"/>
              </a:rPr>
              <a:t> attribute is the URL that processes the form submission</a:t>
            </a:r>
            <a:r>
              <a:rPr lang="en-US" sz="1800">
                <a:cs typeface="Arial" panose="020B0604020202020204" pitchFamily="34" charset="0"/>
              </a:rPr>
              <a:t>.  </a:t>
            </a:r>
          </a:p>
          <a:p>
            <a:pPr indent="0">
              <a:spcBef>
                <a:spcPts val="0"/>
              </a:spcBef>
              <a:buNone/>
            </a:pPr>
            <a:endParaRPr lang="en-US" sz="180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method</a:t>
            </a:r>
            <a:r>
              <a:rPr lang="en-US" sz="1800">
                <a:cs typeface="Arial" panose="020B0604020202020204" pitchFamily="34" charset="0"/>
              </a:rPr>
              <a:t> attribute specifies how the form data will be submitted.                        Usually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  <a:r>
              <a:rPr lang="en-US" sz="1800">
                <a:cs typeface="Arial" panose="020B0604020202020204" pitchFamily="34" charset="0"/>
              </a:rPr>
              <a:t> (via query string)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  <a:r>
              <a:rPr lang="en-US" sz="1800">
                <a:cs typeface="Arial" panose="020B0604020202020204" pitchFamily="34" charset="0"/>
              </a:rPr>
              <a:t> (via request body).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/form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41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Common Form Tags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     </a:t>
            </a:r>
            <a:r>
              <a:rPr lang="en-US" sz="1800">
                <a:cs typeface="Arial" panose="020B0604020202020204" pitchFamily="34" charset="0"/>
              </a:rPr>
              <a:t>Interactive form controls to accept a single piece of user data.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&lt;select&gt;    </a:t>
            </a:r>
            <a:r>
              <a:rPr lang="en-US" sz="1800">
                <a:cs typeface="Arial" panose="020B0604020202020204" pitchFamily="34" charset="0"/>
              </a:rPr>
              <a:t>Form </a:t>
            </a:r>
            <a:r>
              <a:rPr lang="en-US" sz="1800" dirty="0">
                <a:cs typeface="Arial" panose="020B0604020202020204" pitchFamily="34" charset="0"/>
              </a:rPr>
              <a:t>control that provides a menu </a:t>
            </a:r>
            <a:r>
              <a:rPr lang="en-US" sz="1800">
                <a:cs typeface="Arial" panose="020B0604020202020204" pitchFamily="34" charset="0"/>
              </a:rPr>
              <a:t>of options.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&lt;textarea&gt;  </a:t>
            </a:r>
            <a:r>
              <a:rPr lang="en-US" sz="1800">
                <a:cs typeface="Arial" panose="020B0604020202020204" pitchFamily="34" charset="0"/>
              </a:rPr>
              <a:t>Multi-line </a:t>
            </a:r>
            <a:r>
              <a:rPr lang="en-US" sz="1800" dirty="0">
                <a:cs typeface="Arial" panose="020B0604020202020204" pitchFamily="34" charset="0"/>
              </a:rPr>
              <a:t>plain-text </a:t>
            </a:r>
            <a:r>
              <a:rPr lang="en-US" sz="1800">
                <a:cs typeface="Arial" panose="020B0604020202020204" pitchFamily="34" charset="0"/>
              </a:rPr>
              <a:t>editing control.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    </a:t>
            </a:r>
            <a:r>
              <a:rPr lang="en-US" sz="1800">
                <a:cs typeface="Arial" panose="020B0604020202020204" pitchFamily="34" charset="0"/>
              </a:rPr>
              <a:t>Clickable </a:t>
            </a:r>
            <a:r>
              <a:rPr lang="en-US" sz="1800" dirty="0">
                <a:cs typeface="Arial" panose="020B0604020202020204" pitchFamily="34" charset="0"/>
              </a:rPr>
              <a:t>(programmable) button</a:t>
            </a: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&lt;fieldset&gt;  </a:t>
            </a:r>
            <a:r>
              <a:rPr lang="en-US" sz="1800">
                <a:cs typeface="Arial" panose="020B0604020202020204" pitchFamily="34" charset="0"/>
              </a:rPr>
              <a:t>Groups </a:t>
            </a:r>
            <a:r>
              <a:rPr lang="en-US" sz="1800" dirty="0">
                <a:cs typeface="Arial" panose="020B0604020202020204" pitchFamily="34" charset="0"/>
              </a:rPr>
              <a:t>controls and labels within </a:t>
            </a:r>
            <a:r>
              <a:rPr lang="en-US" sz="1800">
                <a:cs typeface="Arial" panose="020B0604020202020204" pitchFamily="34" charset="0"/>
              </a:rPr>
              <a:t>a form.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&lt;legend&gt;    </a:t>
            </a:r>
            <a:r>
              <a:rPr lang="en-US" sz="1800">
                <a:cs typeface="Arial" panose="020B0604020202020204" pitchFamily="34" charset="0"/>
              </a:rPr>
              <a:t>Caption </a:t>
            </a:r>
            <a:r>
              <a:rPr lang="en-US" sz="1800" dirty="0">
                <a:cs typeface="Arial" panose="020B0604020202020204" pitchFamily="34" charset="0"/>
              </a:rPr>
              <a:t>for a </a:t>
            </a:r>
            <a:r>
              <a:rPr lang="en-US" sz="1800">
                <a:cs typeface="Arial" panose="020B0604020202020204" pitchFamily="34" charset="0"/>
              </a:rPr>
              <a:t>corresponding fieldset.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&lt;form </a:t>
            </a:r>
            <a:r>
              <a:rPr lang="en-US" sz="1800">
                <a:latin typeface="Consolas" panose="020B0609020204030204" pitchFamily="49" charset="0"/>
              </a:rPr>
              <a:t>action="simple_form.html" </a:t>
            </a:r>
            <a:r>
              <a:rPr lang="en-US" sz="1800" dirty="0">
                <a:latin typeface="Consolas" panose="020B0609020204030204" pitchFamily="49" charset="0"/>
              </a:rPr>
              <a:t>method="POST"&gt;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&lt;legend&gt;Simple Form&lt;/legend&gt;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</a:rPr>
              <a:t>&lt;input name="email" </a:t>
            </a:r>
            <a:r>
              <a:rPr lang="en-US" sz="1800" dirty="0">
                <a:latin typeface="Consolas" panose="020B0609020204030204" pitchFamily="49" charset="0"/>
              </a:rPr>
              <a:t>type="</a:t>
            </a:r>
            <a:r>
              <a:rPr lang="en-US" sz="1800">
                <a:latin typeface="Consolas" panose="020B0609020204030204" pitchFamily="49" charset="0"/>
              </a:rPr>
              <a:t>email" placeholder</a:t>
            </a:r>
            <a:r>
              <a:rPr lang="en-US" sz="1800" dirty="0">
                <a:latin typeface="Consolas" panose="020B0609020204030204" pitchFamily="49" charset="0"/>
              </a:rPr>
              <a:t>="Email </a:t>
            </a:r>
            <a:r>
              <a:rPr lang="en-US" sz="1800">
                <a:latin typeface="Consolas" panose="020B0609020204030204" pitchFamily="49" charset="0"/>
              </a:rPr>
              <a:t>Here"&gt;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&lt;select name="</a:t>
            </a:r>
            <a:r>
              <a:rPr lang="en-US" sz="1800" dirty="0" err="1">
                <a:latin typeface="Consolas" panose="020B0609020204030204" pitchFamily="49" charset="0"/>
              </a:rPr>
              <a:t>favpet</a:t>
            </a:r>
            <a:r>
              <a:rPr lang="en-US" sz="18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value=""&gt;--</a:t>
            </a:r>
            <a:r>
              <a:rPr lang="en-US" sz="1800">
                <a:latin typeface="Consolas" panose="020B0609020204030204" pitchFamily="49" charset="0"/>
              </a:rPr>
              <a:t>Favorite Pet-</a:t>
            </a:r>
            <a:r>
              <a:rPr lang="en-US" sz="1800" dirty="0">
                <a:latin typeface="Consolas" panose="020B0609020204030204" pitchFamily="49" charset="0"/>
              </a:rPr>
              <a:t>-&lt;/option&gt;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value="dog"&gt;Dog&lt;/option&gt;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value="cat"&gt;Cat&lt;/option&gt;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value="bird"&gt;Bird&lt;/option&gt;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&lt;/select&gt;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&lt;button type="submit"&gt;</a:t>
            </a:r>
            <a:r>
              <a:rPr lang="en-US" sz="1800" dirty="0">
                <a:latin typeface="Consolas" panose="020B0609020204030204" pitchFamily="49" charset="0"/>
              </a:rPr>
              <a:t>Submit&lt;/button&gt;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&lt;/</a:t>
            </a:r>
            <a:r>
              <a:rPr lang="en-US" sz="1800" dirty="0">
                <a:latin typeface="Consolas" panose="020B0609020204030204" pitchFamily="49" charset="0"/>
              </a:rPr>
              <a:t>fieldset&gt;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&lt;/form&gt;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4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58682"/>
            <a:ext cx="4914900" cy="2914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44" y="2258682"/>
            <a:ext cx="49149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0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anose="020B0604020202020204" pitchFamily="34" charset="0"/>
              </a:rPr>
              <a:t>Review HTML Document Structure</a:t>
            </a:r>
          </a:p>
          <a:p>
            <a:r>
              <a:rPr lang="en-US" sz="1800">
                <a:cs typeface="Arial" panose="020B0604020202020204" pitchFamily="34" charset="0"/>
              </a:rPr>
              <a:t>Review &lt;head&gt; section tags</a:t>
            </a:r>
          </a:p>
          <a:p>
            <a:r>
              <a:rPr lang="en-US" sz="1800">
                <a:cs typeface="Arial" panose="020B0604020202020204" pitchFamily="34" charset="0"/>
              </a:rPr>
              <a:t>Review &lt;body&gt; section tags</a:t>
            </a:r>
          </a:p>
          <a:p>
            <a:r>
              <a:rPr lang="en-US" sz="1800">
                <a:cs typeface="Arial" panose="020B0604020202020204" pitchFamily="34" charset="0"/>
              </a:rPr>
              <a:t>Introduction to HTML Forms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78853"/>
          </a:xfrm>
        </p:spPr>
        <p:txBody>
          <a:bodyPr>
            <a:normAutofit/>
          </a:bodyPr>
          <a:lstStyle/>
          <a:p>
            <a:r>
              <a:rPr lang="en-US" sz="1800">
                <a:hlinkClick r:id="rId3"/>
              </a:rPr>
              <a:t>https://developer.mozilla.org/en-US/docs/Glossary/HTML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800">
                <a:hlinkClick r:id="rId5"/>
              </a:rPr>
              <a:t>https://developer.mozilla.org/en-US/docs/Learn/HTML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r>
              <a:rPr lang="en-US" sz="1800">
                <a:hlinkClick r:id="rId6"/>
              </a:rPr>
              <a:t>https://developer.mozilla.org/en-US/docs/Learn/HTML/Howto</a:t>
            </a:r>
            <a:endParaRPr lang="en-US" sz="1800"/>
          </a:p>
          <a:p>
            <a:r>
              <a:rPr lang="en-US" sz="1800">
                <a:hlinkClick r:id="rId4"/>
              </a:rPr>
              <a:t>https://developer.mozilla.org/en-US/docs/Learn/Getting_started_with_the_web</a:t>
            </a:r>
            <a:endParaRPr lang="en-US" sz="1800" dirty="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E47E-8BCE-496D-A05C-5E9DEE1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Hypertext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0E40-7929-4C92-B796-551FB14F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/>
              <a:t>HTML</a:t>
            </a:r>
            <a:r>
              <a:rPr lang="en-US" sz="4000"/>
              <a:t> is used to define </a:t>
            </a:r>
          </a:p>
          <a:p>
            <a:pPr marL="0" indent="0" algn="ctr">
              <a:buNone/>
            </a:pPr>
            <a:r>
              <a:rPr lang="en-US" sz="4000"/>
              <a:t>the </a:t>
            </a:r>
            <a:r>
              <a:rPr lang="en-US" sz="4000" b="1"/>
              <a:t>structure</a:t>
            </a:r>
            <a:r>
              <a:rPr lang="en-US" sz="4000"/>
              <a:t> of web pages.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F9FE1-52B0-4F40-8043-50ADC7C2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D1CCB-9461-4D06-BBC7-AD4BBA386D8A}"/>
              </a:ext>
            </a:extLst>
          </p:cNvPr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https://developer.mozilla.org/en-US/docs/Glossary/HTML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C86C27-A8EE-4A19-82EC-6807351A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/>
              <a:t>HTML Documents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436638-A665-4EEC-9BA1-094B7F7F1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Anotomy of an HTML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ADB3-A4FC-4C2A-AE3C-33045AF6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7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HTML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&lt;!DOCTYPE </a:t>
            </a:r>
            <a:r>
              <a:rPr lang="en-US" sz="1800" dirty="0">
                <a:latin typeface="Consolas" panose="020B0609020204030204" pitchFamily="49" charset="0"/>
              </a:rPr>
              <a:t>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&lt;html lang="en"&gt;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&lt;meta&gt;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&lt;title&gt;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&lt;link&gt;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&lt;!--  Content  --&gt;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</a:t>
            </a:r>
            <a:r>
              <a:rPr lang="en-US" sz="1800">
                <a:latin typeface="Consolas" panose="020B0609020204030204" pitchFamily="49" charset="0"/>
              </a:rPr>
              <a:t>html&gt;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1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&lt;!DOCTYPE html&gt;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17705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required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&lt;!DOCTYPE html&gt;</a:t>
            </a:r>
            <a:r>
              <a:rPr lang="en-US" sz="2400" dirty="0">
                <a:cs typeface="Arial" panose="020B0604020202020204" pitchFamily="34" charset="0"/>
              </a:rPr>
              <a:t> preamble is found at the top of HTML documents</a:t>
            </a:r>
            <a:r>
              <a:rPr lang="en-US" sz="2400">
                <a:cs typeface="Arial" panose="020B0604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cs typeface="Arial" panose="020B0604020202020204" pitchFamily="34" charset="0"/>
              </a:rPr>
              <a:t>Its </a:t>
            </a:r>
            <a:r>
              <a:rPr lang="en-US" sz="2400" dirty="0">
                <a:cs typeface="Arial" panose="020B0604020202020204" pitchFamily="34" charset="0"/>
              </a:rPr>
              <a:t>sole purpose is to </a:t>
            </a:r>
            <a:r>
              <a:rPr lang="en-US" sz="2400">
                <a:cs typeface="Arial" panose="020B0604020202020204" pitchFamily="34" charset="0"/>
              </a:rPr>
              <a:t>prevent the </a:t>
            </a:r>
            <a:r>
              <a:rPr lang="en-US" sz="2400" dirty="0">
                <a:cs typeface="Arial" panose="020B0604020202020204" pitchFamily="34" charset="0"/>
              </a:rPr>
              <a:t>browser from switching into so-called "quirks mode" when rendering </a:t>
            </a:r>
            <a:r>
              <a:rPr lang="en-US" sz="2400">
                <a:cs typeface="Arial" panose="020B0604020202020204" pitchFamily="34" charset="0"/>
              </a:rPr>
              <a:t>a document.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10" y="5754469"/>
            <a:ext cx="1014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  <a:endParaRPr lang="en-US" b="1" dirty="0"/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/Doctype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&lt;html lang="</a:t>
            </a:r>
            <a:r>
              <a:rPr lang="en-US" u="sng">
                <a:latin typeface="Consolas" panose="020B0609020204030204" pitchFamily="49" charset="0"/>
              </a:rPr>
              <a:t>en"&gt;...&lt;/html&gt;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1964"/>
            <a:ext cx="10058400" cy="3952752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/>
              <a:t>The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&lt;html&gt;</a:t>
            </a:r>
            <a:r>
              <a:rPr lang="en-US" sz="2400">
                <a:solidFill>
                  <a:srgbClr val="00B0F0"/>
                </a:solidFill>
              </a:rPr>
              <a:t> </a:t>
            </a:r>
            <a:r>
              <a:rPr lang="en-US" sz="2400"/>
              <a:t>tag represents the root of an HTML document.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 b="1"/>
              <a:t>Note:</a:t>
            </a:r>
            <a:r>
              <a:rPr lang="en-US" sz="2400"/>
              <a:t> You should always include the lang attribute inside the </a:t>
            </a:r>
            <a:r>
              <a:rPr lang="en-US" sz="2400" b="1">
                <a:latin typeface="Consolas" panose="020B0609020204030204" pitchFamily="49" charset="0"/>
              </a:rPr>
              <a:t>&lt;html&gt;</a:t>
            </a:r>
            <a:r>
              <a:rPr lang="en-US" sz="2400"/>
              <a:t> tag, to declare the language of the Web page. This is meant to assist search engines and browsers.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504715"/>
            <a:ext cx="10058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https://developer.mozilla.org/en-US/docs/Web/HTML/Element/html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https://www.w3schools.com/Tags/tag_html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.asp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8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head&gt;...&lt;/head&gt;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130"/>
            <a:ext cx="10058400" cy="3843695"/>
          </a:xfrm>
        </p:spPr>
        <p:txBody>
          <a:bodyPr anchor="ctr">
            <a:normAutofit/>
          </a:bodyPr>
          <a:lstStyle/>
          <a:p>
            <a:pPr indent="0">
              <a:buNone/>
            </a:pPr>
            <a:r>
              <a:rPr lang="en-US" sz="2400"/>
              <a:t>The HTML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&lt;head&gt;</a:t>
            </a:r>
            <a:r>
              <a:rPr lang="en-US" sz="2400"/>
              <a:t> element contains machine-readable information (or metadata) about the document, like its title, scripts, and style sheets.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6006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  <a:endParaRPr lang="en-US" b="1" dirty="0"/>
          </a:p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/>
              </a:rPr>
              <a:t>/head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3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&lt;meta /&gt;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The HTML </a:t>
            </a:r>
            <a:r>
              <a:rPr lang="en-US" sz="1900" b="1">
                <a:cs typeface="Arial" panose="020B0604020202020204" pitchFamily="34" charset="0"/>
                <a:hlinkClick r:id="rId2"/>
              </a:rPr>
              <a:t>&lt;meta&gt;</a:t>
            </a:r>
            <a:r>
              <a:rPr lang="en-US" sz="1900">
                <a:cs typeface="Arial" panose="020B0604020202020204" pitchFamily="34" charset="0"/>
              </a:rPr>
              <a:t> element defines metadata about an HTML document.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Metadata is data about data.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Metadata is used by browsers, search engines, and other web services.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 b="1">
                <a:latin typeface="Consolas" panose="020B0609020204030204" pitchFamily="49" charset="0"/>
                <a:cs typeface="Arial" panose="020B0604020202020204" pitchFamily="34" charset="0"/>
              </a:rPr>
              <a:t>&lt;meta&gt;</a:t>
            </a:r>
            <a:r>
              <a:rPr lang="en-US" sz="1900">
                <a:cs typeface="Arial" panose="020B0604020202020204" pitchFamily="34" charset="0"/>
              </a:rPr>
              <a:t> tags always go inside the </a:t>
            </a:r>
            <a:r>
              <a:rPr lang="en-US" sz="19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900">
                <a:cs typeface="Arial" panose="020B0604020202020204" pitchFamily="34" charset="0"/>
              </a:rPr>
              <a:t> element.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sz="1900">
              <a:cs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charset="utf-8"&gt;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name="description" content="This will often show up in search results."&gt;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name="viewport" content="width=device-width, initial-scale=1"&gt;</a:t>
            </a:r>
            <a:endParaRPr lang="en-US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https://developer.mozilla.org/en-US/docs/Web/HTML/Element/meta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7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1716</Words>
  <Application>Microsoft Office PowerPoint</Application>
  <PresentationFormat>Widescreen</PresentationFormat>
  <Paragraphs>219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Garamond</vt:lpstr>
      <vt:lpstr>SavonVTI</vt:lpstr>
      <vt:lpstr>HTML Review</vt:lpstr>
      <vt:lpstr>Objectives</vt:lpstr>
      <vt:lpstr>Hypertext Markup Language (HTML)</vt:lpstr>
      <vt:lpstr>HTML Documents</vt:lpstr>
      <vt:lpstr>HTML Document Structure</vt:lpstr>
      <vt:lpstr>&lt;!DOCTYPE html&gt;</vt:lpstr>
      <vt:lpstr>&lt;html lang="en"&gt;...&lt;/html&gt;</vt:lpstr>
      <vt:lpstr>&lt;head&gt;...&lt;/head&gt;</vt:lpstr>
      <vt:lpstr>&lt;meta /&gt;</vt:lpstr>
      <vt:lpstr>&lt;title&gt;...&lt;/title&gt;</vt:lpstr>
      <vt:lpstr>&lt;link /&gt;</vt:lpstr>
      <vt:lpstr>Content</vt:lpstr>
      <vt:lpstr>HTML5 Tags for sectioning content</vt:lpstr>
      <vt:lpstr>&lt;div&gt;...&lt;/div&gt;</vt:lpstr>
      <vt:lpstr>&lt;span&gt;...&lt;/span&gt;</vt:lpstr>
      <vt:lpstr>Block-Level Elements</vt:lpstr>
      <vt:lpstr>Inline-Level Elements</vt:lpstr>
      <vt:lpstr>Headings &lt;h1&gt;-&lt;h6&gt;</vt:lpstr>
      <vt:lpstr>Paragraph &lt;p&gt;…&lt;/p&gt;</vt:lpstr>
      <vt:lpstr>Ordered List &lt;ol&gt;…&lt;/ol&gt;</vt:lpstr>
      <vt:lpstr>Unordered List &lt;ul&gt;…&lt;/ul&gt;</vt:lpstr>
      <vt:lpstr>HTML Forms</vt:lpstr>
      <vt:lpstr>Forms</vt:lpstr>
      <vt:lpstr>Common Form Tags</vt:lpstr>
      <vt:lpstr>Example Form</vt:lpstr>
      <vt:lpstr>Example Form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2020-07-28T21:15:49Z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