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37"/>
  </p:notesMasterIdLst>
  <p:sldIdLst>
    <p:sldId id="257" r:id="rId5"/>
    <p:sldId id="263" r:id="rId6"/>
    <p:sldId id="265"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 id="280" r:id="rId35"/>
    <p:sldId id="27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92" autoAdjust="0"/>
    <p:restoredTop sz="94619" autoAdjust="0"/>
  </p:normalViewPr>
  <p:slideViewPr>
    <p:cSldViewPr snapToGrid="0">
      <p:cViewPr varScale="1">
        <p:scale>
          <a:sx n="65" d="100"/>
          <a:sy n="65" d="100"/>
        </p:scale>
        <p:origin x="84"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39238-B565-4611-A910-43B731DECEC1}" type="datetimeFigureOut">
              <a:rPr lang="en-US" smtClean="0"/>
              <a:t>7/28/2020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AAEB1-1BB9-43BA-8E44-621D6A53A2EE}" type="slidenum">
              <a:rPr lang="en-US" smtClean="0"/>
              <a:t>‹#›</a:t>
            </a:fld>
            <a:endParaRPr lang="en-US" dirty="0"/>
          </a:p>
        </p:txBody>
      </p:sp>
    </p:spTree>
    <p:extLst>
      <p:ext uri="{BB962C8B-B14F-4D97-AF65-F5344CB8AC3E}">
        <p14:creationId xmlns:p14="http://schemas.microsoft.com/office/powerpoint/2010/main" val="222036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3AAEB1-1BB9-43BA-8E44-621D6A53A2EE}" type="slidenum">
              <a:rPr lang="en-US" smtClean="0"/>
              <a:t>32</a:t>
            </a:fld>
            <a:endParaRPr lang="en-US" dirty="0"/>
          </a:p>
        </p:txBody>
      </p:sp>
    </p:spTree>
    <p:extLst>
      <p:ext uri="{BB962C8B-B14F-4D97-AF65-F5344CB8AC3E}">
        <p14:creationId xmlns:p14="http://schemas.microsoft.com/office/powerpoint/2010/main" val="230993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9F25E47-8026-47FD-8FD6-2C7B55A6BE4F}" type="datetime1">
              <a:rPr lang="en-US" smtClean="0"/>
              <a:t>7/28/2020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0A7AA-AB30-4D36-B646-A02FA5DCCA55}"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CFA4D178-B71E-4B10-AF0F-C5E0B7294A7C}" type="datetime1">
              <a:rPr lang="en-US" smtClean="0"/>
              <a:t>7/28/2020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E6D853-85C2-4120-A6B2-2EAC4467BF8B}" type="datetime1">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3AECF5-4644-4878-B4B4-3AC946C4B252}" type="datetime1">
              <a:rPr lang="en-US" smtClean="0"/>
              <a:t>7/28/2020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E389F8-4EAE-4B22-8731-40270585493B}" type="datetime1">
              <a:rPr lang="en-US" smtClean="0"/>
              <a:t>7/28/2020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F4F3F-699B-4D10-AAB9-00C2579C25F8}" type="datetime1">
              <a:rPr lang="en-US" smtClean="0"/>
              <a:t>7/28/2020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E51BA90F-EE6C-42F5-8961-2F52EE18037D}" type="datetime1">
              <a:rPr lang="en-US" smtClean="0"/>
              <a:t>7/28/2020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FB6292F5-AD2B-47F4-B460-BF55BF34C27D}" type="datetime1">
              <a:rPr lang="en-US" smtClean="0"/>
              <a:t>7/28/2020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8B88B800-945A-43B0-8EA5-8657D67FD7E1}" type="datetime1">
              <a:rPr lang="en-US" smtClean="0"/>
              <a:t>7/28/2020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utorialspoint.com/html/html_forms.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html.com/forms/" TargetMode="External"/><Relationship Id="rId4" Type="http://schemas.openxmlformats.org/officeDocument/2006/relationships/hyperlink" Target="https://www.w3schools.com/html/html_forms.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9354" y="-110402"/>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b="1" cap="none">
                <a:latin typeface="Arial" pitchFamily="34" charset="0"/>
                <a:cs typeface="Arial" pitchFamily="34" charset="0"/>
              </a:rPr>
              <a:t>HTML Forms</a:t>
            </a:r>
            <a:endParaRPr lang="en-US" sz="4400" cap="none"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6769500" cy="1371600"/>
          </a:xfrm>
        </p:spPr>
        <p:txBody>
          <a:bodyPr>
            <a:normAutofit/>
          </a:bodyPr>
          <a:lstStyle/>
          <a:p>
            <a:r>
              <a:rPr lang="en-US" u="sng" dirty="0"/>
              <a:t>&lt;label&gt;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This control is often used as a </a:t>
            </a:r>
            <a:r>
              <a:rPr lang="en-US" sz="1800" i="1" dirty="0">
                <a:cs typeface="Arial" panose="020B0604020202020204" pitchFamily="34" charset="0"/>
              </a:rPr>
              <a:t>heading</a:t>
            </a:r>
            <a:r>
              <a:rPr lang="en-US" sz="1800" dirty="0">
                <a:cs typeface="Arial" panose="020B0604020202020204" pitchFamily="34" charset="0"/>
              </a:rPr>
              <a:t> for many other controls, e.g. the text input control</a:t>
            </a:r>
          </a:p>
          <a:p>
            <a:pPr indent="0">
              <a:buNone/>
            </a:pPr>
            <a:endParaRPr lang="en-US" sz="2000" dirty="0">
              <a:latin typeface="Arial" panose="020B0604020202020204" pitchFamily="34" charset="0"/>
              <a:cs typeface="Arial" panose="020B0604020202020204" pitchFamily="34" charset="0"/>
            </a:endParaRPr>
          </a:p>
          <a:p>
            <a:pPr indent="0">
              <a:buNone/>
            </a:pPr>
            <a:r>
              <a:rPr lang="en-US" sz="1800" dirty="0">
                <a:latin typeface="Consolas" panose="020B0609020204030204" pitchFamily="49" charset="0"/>
                <a:cs typeface="Arial" panose="020B0604020202020204" pitchFamily="34" charset="0"/>
              </a:rPr>
              <a:t>&lt;label for="fname"&gt;First Name&lt;/label&gt;</a:t>
            </a:r>
          </a:p>
        </p:txBody>
      </p:sp>
      <p:sp>
        <p:nvSpPr>
          <p:cNvPr id="6" name="Slide Number Placeholder 5"/>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1629543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Single Line Text Input Control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This control is used for items that require only one line of user input, such as search boxes or names. They are created using the HTML &lt;input&gt; tag with type= e.g.: text, password, email, tel</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&lt;input type="text" name="fname" id="fname"&gt;</a:t>
            </a:r>
          </a:p>
        </p:txBody>
      </p:sp>
      <p:sp>
        <p:nvSpPr>
          <p:cNvPr id="6" name="Slide Number Placeholder 5"/>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376007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Multi-Line Text Input Control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This control is used for items that require several lines of user input, such as a comment area. They are created using the HTML &lt;textarea&gt; tag</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&lt;textarea name="comments" id="comments" </a:t>
            </a:r>
          </a:p>
          <a:p>
            <a:pPr indent="0">
              <a:buNone/>
            </a:pPr>
            <a:r>
              <a:rPr lang="en-US" sz="1800" dirty="0">
                <a:latin typeface="Consolas" panose="020B0609020204030204" pitchFamily="49" charset="0"/>
                <a:cs typeface="Arial" panose="020B0604020202020204" pitchFamily="34" charset="0"/>
              </a:rPr>
              <a:t>  rows="10" cols="50"&gt;&lt;/textarea&gt;</a:t>
            </a:r>
          </a:p>
        </p:txBody>
      </p:sp>
      <p:sp>
        <p:nvSpPr>
          <p:cNvPr id="6" name="Slide Number Placeholder 5"/>
          <p:cNvSpPr>
            <a:spLocks noGrp="1"/>
          </p:cNvSpPr>
          <p:nvPr>
            <p:ph type="sldNum" sz="quarter" idx="12"/>
          </p:nvPr>
        </p:nvSpPr>
        <p:spPr/>
        <p:txBody>
          <a:bodyPr/>
          <a:lstStyle/>
          <a:p>
            <a:fld id="{34B7E4EF-A1BD-40F4-AB7B-04F084DD991D}" type="slidenum">
              <a:rPr lang="en-US" smtClean="0"/>
              <a:t>12</a:t>
            </a:fld>
            <a:endParaRPr lang="en-US" dirty="0"/>
          </a:p>
        </p:txBody>
      </p:sp>
    </p:spTree>
    <p:extLst>
      <p:ext uri="{BB962C8B-B14F-4D97-AF65-F5344CB8AC3E}">
        <p14:creationId xmlns:p14="http://schemas.microsoft.com/office/powerpoint/2010/main" val="2098603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&lt;radio&gt; Button Control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This control is typically used for </a:t>
            </a:r>
            <a:r>
              <a:rPr lang="en-US" sz="1800" i="1" dirty="0">
                <a:cs typeface="Arial" panose="020B0604020202020204" pitchFamily="34" charset="0"/>
              </a:rPr>
              <a:t>mutually exclusive</a:t>
            </a:r>
            <a:r>
              <a:rPr lang="en-US" sz="1800" dirty="0">
                <a:cs typeface="Arial" panose="020B0604020202020204" pitchFamily="34" charset="0"/>
              </a:rPr>
              <a:t> selections, e.g., Male / Female, etc. They are created using the HTML &lt;input type="radio"&gt; tag</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&lt;input type="radio" name="gender" value="f"&gt; Female</a:t>
            </a:r>
          </a:p>
          <a:p>
            <a:pPr indent="0">
              <a:buNone/>
            </a:pPr>
            <a:r>
              <a:rPr lang="en-US" sz="1800" dirty="0">
                <a:latin typeface="Consolas" panose="020B0609020204030204" pitchFamily="49" charset="0"/>
                <a:cs typeface="Arial" panose="020B0604020202020204" pitchFamily="34" charset="0"/>
              </a:rPr>
              <a:t>&lt;input type="radio" name="gender" value="m"&gt; Male</a:t>
            </a:r>
          </a:p>
        </p:txBody>
      </p:sp>
      <p:sp>
        <p:nvSpPr>
          <p:cNvPr id="6" name="Slide Number Placeholder 5"/>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36213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&lt;select&gt;…&lt;option&gt; Control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This control is typically used for non-</a:t>
            </a:r>
            <a:r>
              <a:rPr lang="en-US" sz="1800" i="1" dirty="0">
                <a:cs typeface="Arial" panose="020B0604020202020204" pitchFamily="34" charset="0"/>
              </a:rPr>
              <a:t>mutually exclusive</a:t>
            </a:r>
            <a:r>
              <a:rPr lang="en-US" sz="1800" dirty="0">
                <a:cs typeface="Arial" panose="020B0604020202020204" pitchFamily="34" charset="0"/>
              </a:rPr>
              <a:t> selections and are created using the HTML &lt;select&gt; and &lt;option&gt; tags</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&lt;select name="cars" id="cars"&gt;</a:t>
            </a:r>
          </a:p>
          <a:p>
            <a:pPr indent="0">
              <a:buNone/>
            </a:pPr>
            <a:r>
              <a:rPr lang="en-US" sz="1800" dirty="0">
                <a:latin typeface="Consolas" panose="020B0609020204030204" pitchFamily="49" charset="0"/>
                <a:cs typeface="Arial" panose="020B0604020202020204" pitchFamily="34" charset="0"/>
              </a:rPr>
              <a:t>  &lt;option value="VW Bug"&gt;Bug&lt;/option&gt;</a:t>
            </a:r>
          </a:p>
          <a:p>
            <a:pPr indent="0">
              <a:buNone/>
            </a:pPr>
            <a:r>
              <a:rPr lang="en-US" sz="1800" dirty="0">
                <a:latin typeface="Consolas" panose="020B0609020204030204" pitchFamily="49" charset="0"/>
                <a:cs typeface="Arial" panose="020B0604020202020204" pitchFamily="34" charset="0"/>
              </a:rPr>
              <a:t>  &lt;option value="Buick"&gt;Buick&lt;/option&gt;</a:t>
            </a:r>
          </a:p>
          <a:p>
            <a:pPr indent="0">
              <a:buNone/>
            </a:pPr>
            <a:r>
              <a:rPr lang="en-US" sz="1800" dirty="0">
                <a:latin typeface="Consolas" panose="020B0609020204030204" pitchFamily="49" charset="0"/>
                <a:cs typeface="Arial" panose="020B0604020202020204" pitchFamily="34" charset="0"/>
              </a:rPr>
              <a:t>&lt;/select&gt;</a:t>
            </a:r>
          </a:p>
        </p:txBody>
      </p:sp>
      <p:sp>
        <p:nvSpPr>
          <p:cNvPr id="6" name="Slide Number Placeholder 5"/>
          <p:cNvSpPr>
            <a:spLocks noGrp="1"/>
          </p:cNvSpPr>
          <p:nvPr>
            <p:ph type="sldNum" sz="quarter" idx="12"/>
          </p:nvPr>
        </p:nvSpPr>
        <p:spPr/>
        <p:txBody>
          <a:bodyPr/>
          <a:lstStyle/>
          <a:p>
            <a:fld id="{34B7E4EF-A1BD-40F4-AB7B-04F084DD991D}" type="slidenum">
              <a:rPr lang="en-US" smtClean="0"/>
              <a:t>14</a:t>
            </a:fld>
            <a:endParaRPr lang="en-US" dirty="0"/>
          </a:p>
        </p:txBody>
      </p:sp>
    </p:spTree>
    <p:extLst>
      <p:ext uri="{BB962C8B-B14F-4D97-AF65-F5344CB8AC3E}">
        <p14:creationId xmlns:p14="http://schemas.microsoft.com/office/powerpoint/2010/main" val="52563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File Upload Control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Used to upload a file to a web site. This is created using the HTML &lt;input&gt; element but type attribute is set to file</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&lt;input type="file" id="myFile" name="myFile"&gt;</a:t>
            </a:r>
          </a:p>
        </p:txBody>
      </p:sp>
      <p:sp>
        <p:nvSpPr>
          <p:cNvPr id="6" name="Slide Number Placeholder 5"/>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3162828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Hidden Control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Used to non-display necessary form field(s), e.g. sales tax. This is created using the HTML &lt;input&gt; element but type attribute is set to hidden</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&lt;input type="hidden"</a:t>
            </a:r>
          </a:p>
          <a:p>
            <a:pPr indent="0">
              <a:buNone/>
            </a:pPr>
            <a:r>
              <a:rPr lang="en-US" sz="1800" dirty="0">
                <a:latin typeface="Consolas" panose="020B0609020204030204" pitchFamily="49" charset="0"/>
                <a:cs typeface="Arial" panose="020B0604020202020204" pitchFamily="34" charset="0"/>
              </a:rPr>
              <a:t>  id="salesTax" name= "salesTax"&gt;</a:t>
            </a:r>
          </a:p>
        </p:txBody>
      </p:sp>
      <p:sp>
        <p:nvSpPr>
          <p:cNvPr id="6" name="Slide Number Placeholder 5"/>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3044989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Clickable Button Control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Used to create a button which normally has code associated to its click event. This is created using the HTML &lt;input&gt; element but type attribute is set to button</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&lt;input type="button"</a:t>
            </a:r>
          </a:p>
          <a:p>
            <a:pPr indent="0">
              <a:buNone/>
            </a:pPr>
            <a:r>
              <a:rPr lang="en-US" sz="1800" dirty="0">
                <a:latin typeface="Consolas" panose="020B0609020204030204" pitchFamily="49" charset="0"/>
                <a:cs typeface="Arial" panose="020B0604020202020204" pitchFamily="34" charset="0"/>
              </a:rPr>
              <a:t>  id="Click Me" name="Click Me" value="Click Me"&gt;</a:t>
            </a:r>
          </a:p>
        </p:txBody>
      </p:sp>
      <p:sp>
        <p:nvSpPr>
          <p:cNvPr id="6" name="Slide Number Placeholder 5"/>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182223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Submit Button Control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Used to create a button which normally submits the form to the server (may validate with JS first). This is created using the HTML &lt;input&gt; element but type attribute is set to submit</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&lt;input type="submit"</a:t>
            </a:r>
          </a:p>
          <a:p>
            <a:pPr indent="0">
              <a:buNone/>
            </a:pPr>
            <a:r>
              <a:rPr lang="en-US" sz="1800" dirty="0">
                <a:latin typeface="Consolas" panose="020B0609020204030204" pitchFamily="49" charset="0"/>
                <a:cs typeface="Arial" panose="020B0604020202020204" pitchFamily="34" charset="0"/>
              </a:rPr>
              <a:t>  id="submit" name="submit" value="Submit"&gt;</a:t>
            </a:r>
            <a:endParaRPr lang="en-US" sz="1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18</a:t>
            </a:fld>
            <a:endParaRPr lang="en-US" dirty="0"/>
          </a:p>
        </p:txBody>
      </p:sp>
    </p:spTree>
    <p:extLst>
      <p:ext uri="{BB962C8B-B14F-4D97-AF65-F5344CB8AC3E}">
        <p14:creationId xmlns:p14="http://schemas.microsoft.com/office/powerpoint/2010/main" val="245312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Reset Button Control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Used to create a button which when clicked, resets form values to their defaults.  This is created using the HTML &lt;input&gt; element but type attribute is set to reset</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&lt;input type="reset"</a:t>
            </a:r>
          </a:p>
          <a:p>
            <a:pPr indent="0">
              <a:buNone/>
            </a:pPr>
            <a:r>
              <a:rPr lang="en-US" sz="1800" dirty="0">
                <a:latin typeface="Consolas" panose="020B0609020204030204" pitchFamily="49" charset="0"/>
                <a:cs typeface="Arial" panose="020B0604020202020204" pitchFamily="34" charset="0"/>
              </a:rPr>
              <a:t>  id="reset" name="reset" value="Reset"&gt;</a:t>
            </a:r>
            <a:endParaRPr lang="en-US" sz="1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92950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Objectives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Autofit/>
          </a:bodyPr>
          <a:lstStyle/>
          <a:p>
            <a:r>
              <a:rPr lang="en-US" sz="1800" dirty="0">
                <a:cs typeface="Arial" panose="020B0604020202020204" pitchFamily="34" charset="0"/>
              </a:rPr>
              <a:t>Give A Brief HTML Forms Overview</a:t>
            </a:r>
          </a:p>
          <a:p>
            <a:r>
              <a:rPr lang="en-US" sz="1800" dirty="0">
                <a:cs typeface="Arial" panose="020B0604020202020204" pitchFamily="34" charset="0"/>
              </a:rPr>
              <a:t>Explain Usage Of Form Tag Attributes</a:t>
            </a:r>
          </a:p>
          <a:p>
            <a:r>
              <a:rPr lang="en-US" sz="1800" dirty="0">
                <a:cs typeface="Arial" panose="020B0604020202020204" pitchFamily="34" charset="0"/>
              </a:rPr>
              <a:t>Go Over Basic &lt;form&gt; Tags</a:t>
            </a:r>
          </a:p>
          <a:p>
            <a:r>
              <a:rPr lang="en-US" sz="1800" dirty="0">
                <a:cs typeface="Arial" panose="020B0604020202020204" pitchFamily="34" charset="0"/>
              </a:rPr>
              <a:t>Go Over New HTML5 Form Tags</a:t>
            </a:r>
          </a:p>
          <a:p>
            <a:r>
              <a:rPr lang="en-US" sz="1800" dirty="0">
                <a:cs typeface="Arial" panose="020B0604020202020204" pitchFamily="34" charset="0"/>
              </a:rPr>
              <a:t>Build And Show An Example Form</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HTML5 Datalist Control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The &lt;datalist&gt; tag specifies a list of pre-defined options for an &lt;input&gt; element and provides an "autocomplete" feature </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&lt;datalist id="browsers"&gt;</a:t>
            </a:r>
          </a:p>
          <a:p>
            <a:pPr indent="0">
              <a:buNone/>
            </a:pPr>
            <a:r>
              <a:rPr lang="en-US" sz="1800" dirty="0">
                <a:latin typeface="Consolas" panose="020B0609020204030204" pitchFamily="49" charset="0"/>
                <a:cs typeface="Arial" panose="020B0604020202020204" pitchFamily="34" charset="0"/>
              </a:rPr>
              <a:t>  &lt;option value="Firefox"&gt;</a:t>
            </a:r>
          </a:p>
          <a:p>
            <a:pPr indent="0">
              <a:buNone/>
            </a:pPr>
            <a:r>
              <a:rPr lang="en-US" sz="1800" dirty="0">
                <a:latin typeface="Consolas" panose="020B0609020204030204" pitchFamily="49" charset="0"/>
                <a:cs typeface="Arial" panose="020B0604020202020204" pitchFamily="34" charset="0"/>
              </a:rPr>
              <a:t>  &lt;option value="Chrome"&gt;</a:t>
            </a:r>
          </a:p>
          <a:p>
            <a:pPr indent="0">
              <a:buNone/>
            </a:pPr>
            <a:r>
              <a:rPr lang="en-US" sz="1800" dirty="0">
                <a:latin typeface="Consolas" panose="020B0609020204030204" pitchFamily="49" charset="0"/>
                <a:cs typeface="Arial" panose="020B0604020202020204" pitchFamily="34" charset="0"/>
              </a:rPr>
              <a:t>&lt;/datalist&gt;</a:t>
            </a:r>
            <a:endParaRPr lang="en-US" sz="1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20</a:t>
            </a:fld>
            <a:endParaRPr lang="en-US" dirty="0"/>
          </a:p>
        </p:txBody>
      </p:sp>
    </p:spTree>
    <p:extLst>
      <p:ext uri="{BB962C8B-B14F-4D97-AF65-F5344CB8AC3E}">
        <p14:creationId xmlns:p14="http://schemas.microsoft.com/office/powerpoint/2010/main" val="775891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HTML5 Output Control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2000" dirty="0">
                <a:cs typeface="Arial" panose="020B0604020202020204" pitchFamily="34" charset="0"/>
              </a:rPr>
              <a:t>The &lt;output&gt; tag is used to represent the result of a calculation (like one performed by a script)</a:t>
            </a:r>
          </a:p>
          <a:p>
            <a:pPr indent="0">
              <a:buNone/>
            </a:pPr>
            <a:r>
              <a:rPr lang="en-US" sz="2000" dirty="0">
                <a:cs typeface="Arial" panose="020B0604020202020204" pitchFamily="34" charset="0"/>
              </a:rPr>
              <a:t>Example:</a:t>
            </a:r>
          </a:p>
          <a:p>
            <a:pPr indent="0">
              <a:buNone/>
            </a:pPr>
            <a:r>
              <a:rPr lang="en-US" sz="1800" dirty="0">
                <a:latin typeface="Consolas" panose="020B0609020204030204" pitchFamily="49" charset="0"/>
              </a:rPr>
              <a:t>&lt;input type="range" id="a" value="50"&gt;</a:t>
            </a:r>
          </a:p>
          <a:p>
            <a:pPr marL="0" indent="0">
              <a:buNone/>
            </a:pPr>
            <a:r>
              <a:rPr lang="en-US" sz="1800" dirty="0">
                <a:latin typeface="Consolas" panose="020B0609020204030204" pitchFamily="49" charset="0"/>
              </a:rPr>
              <a:t>  +&lt;input type="number" id="b" value="25"&gt;</a:t>
            </a:r>
          </a:p>
          <a:p>
            <a:pPr marL="0" indent="0">
              <a:buNone/>
            </a:pPr>
            <a:r>
              <a:rPr lang="en-US" sz="1800" dirty="0">
                <a:latin typeface="Consolas" panose="020B0609020204030204" pitchFamily="49" charset="0"/>
              </a:rPr>
              <a:t>  =&lt;output name="x" for="a b"&gt;&lt;/output&gt;</a:t>
            </a:r>
            <a:endParaRPr lang="en-US" sz="1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69197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HTML5 Keygen Control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The keygen element represents a control for generating a public-private key pair and for submitting the public key from that key pair.</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rPr>
              <a:t>&lt;keygen name="random_key" challenge="0987654321"&gt;</a:t>
            </a:r>
            <a:endParaRPr lang="en-US" sz="1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776075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HTML5 Progress Control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The progress element specifies the completion progress of a task. It is displayed as a progress bar and can be manipulated by JavaScript</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&lt;progress value="80" max="100"/&gt;</a:t>
            </a:r>
            <a:endParaRPr lang="en-US" sz="1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3082850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HTML5 Meter Control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The meter element specifies a scalar measurement within a known range (a.k.a. a gauge)</a:t>
            </a:r>
          </a:p>
          <a:p>
            <a:pPr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&lt;meter value="7" min="0" max="10"&gt;7 of 10&lt;/meter&gt;</a:t>
            </a:r>
            <a:endParaRPr lang="en-US" sz="1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24</a:t>
            </a:fld>
            <a:endParaRPr lang="en-US" dirty="0"/>
          </a:p>
        </p:txBody>
      </p:sp>
    </p:spTree>
    <p:extLst>
      <p:ext uri="{BB962C8B-B14F-4D97-AF65-F5344CB8AC3E}">
        <p14:creationId xmlns:p14="http://schemas.microsoft.com/office/powerpoint/2010/main" val="3947041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HTML Form Example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803400"/>
            <a:ext cx="10058400" cy="2849339"/>
          </a:xfrm>
        </p:spPr>
        <p:txBody>
          <a:bodyPr>
            <a:noAutofit/>
          </a:bodyPr>
          <a:lstStyle/>
          <a:p>
            <a:pPr marL="0" indent="0">
              <a:buNone/>
            </a:pPr>
            <a:r>
              <a:rPr lang="en-US" sz="1800" dirty="0">
                <a:cs typeface="Arial" panose="020B0604020202020204" pitchFamily="34" charset="0"/>
              </a:rPr>
              <a:t>CSS Part 1:</a:t>
            </a:r>
          </a:p>
          <a:p>
            <a:pPr indent="0">
              <a:buNone/>
            </a:pPr>
            <a:r>
              <a:rPr lang="en-US" sz="1100" dirty="0">
                <a:latin typeface="Consolas" panose="020B0609020204030204" pitchFamily="49" charset="0"/>
              </a:rPr>
              <a:t>&lt;style&gt;</a:t>
            </a:r>
          </a:p>
          <a:p>
            <a:pPr indent="0">
              <a:buNone/>
            </a:pPr>
            <a:r>
              <a:rPr lang="en-US" sz="1100" dirty="0">
                <a:latin typeface="Consolas" panose="020B0609020204030204" pitchFamily="49" charset="0"/>
              </a:rPr>
              <a:t>  body {font-family: Arial, Helvetica, sans-serif;}</a:t>
            </a:r>
          </a:p>
          <a:p>
            <a:pPr indent="0">
              <a:buNone/>
            </a:pPr>
            <a:r>
              <a:rPr lang="en-US" sz="1100" dirty="0">
                <a:latin typeface="Consolas" panose="020B0609020204030204" pitchFamily="49" charset="0"/>
              </a:rPr>
              <a:t>  * {box-sizing: border-box;}</a:t>
            </a:r>
          </a:p>
          <a:p>
            <a:pPr indent="0">
              <a:buNone/>
            </a:pPr>
            <a:endParaRPr lang="en-US" sz="1100" dirty="0">
              <a:latin typeface="Consolas" panose="020B0609020204030204" pitchFamily="49" charset="0"/>
            </a:endParaRPr>
          </a:p>
          <a:p>
            <a:pPr indent="0">
              <a:buNone/>
            </a:pPr>
            <a:r>
              <a:rPr lang="en-US" sz="1100" dirty="0">
                <a:latin typeface="Consolas" panose="020B0609020204030204" pitchFamily="49" charset="0"/>
              </a:rPr>
              <a:t>  input[type=text], select, textarea {</a:t>
            </a:r>
          </a:p>
          <a:p>
            <a:pPr indent="0">
              <a:buNone/>
            </a:pPr>
            <a:r>
              <a:rPr lang="en-US" sz="1100" dirty="0">
                <a:latin typeface="Consolas" panose="020B0609020204030204" pitchFamily="49" charset="0"/>
              </a:rPr>
              <a:t>      width: 100%;</a:t>
            </a:r>
          </a:p>
          <a:p>
            <a:pPr indent="0">
              <a:buNone/>
            </a:pPr>
            <a:r>
              <a:rPr lang="en-US" sz="1100" dirty="0">
                <a:latin typeface="Consolas" panose="020B0609020204030204" pitchFamily="49" charset="0"/>
              </a:rPr>
              <a:t>      padding: 12px;</a:t>
            </a:r>
          </a:p>
          <a:p>
            <a:pPr indent="0">
              <a:buNone/>
            </a:pPr>
            <a:r>
              <a:rPr lang="en-US" sz="1100" dirty="0">
                <a:latin typeface="Consolas" panose="020B0609020204030204" pitchFamily="49" charset="0"/>
              </a:rPr>
              <a:t>      border: 1px solid #ccc;</a:t>
            </a:r>
          </a:p>
          <a:p>
            <a:pPr indent="0">
              <a:buNone/>
            </a:pPr>
            <a:r>
              <a:rPr lang="en-US" sz="1100" dirty="0">
                <a:latin typeface="Consolas" panose="020B0609020204030204" pitchFamily="49" charset="0"/>
              </a:rPr>
              <a:t>      border-radius: 4px;</a:t>
            </a:r>
          </a:p>
          <a:p>
            <a:pPr indent="0">
              <a:buNone/>
            </a:pPr>
            <a:r>
              <a:rPr lang="en-US" sz="1100" dirty="0">
                <a:latin typeface="Consolas" panose="020B0609020204030204" pitchFamily="49" charset="0"/>
              </a:rPr>
              <a:t>      box-sizing: border-box;</a:t>
            </a:r>
          </a:p>
          <a:p>
            <a:pPr indent="0">
              <a:buNone/>
            </a:pPr>
            <a:r>
              <a:rPr lang="en-US" sz="1100" dirty="0">
                <a:latin typeface="Consolas" panose="020B0609020204030204" pitchFamily="49" charset="0"/>
              </a:rPr>
              <a:t>      margin-top: 6px;</a:t>
            </a:r>
          </a:p>
          <a:p>
            <a:pPr indent="0">
              <a:buNone/>
            </a:pPr>
            <a:r>
              <a:rPr lang="en-US" sz="1100" dirty="0">
                <a:latin typeface="Consolas" panose="020B0609020204030204" pitchFamily="49" charset="0"/>
              </a:rPr>
              <a:t>      margin-bottom: 16px;</a:t>
            </a:r>
          </a:p>
          <a:p>
            <a:pPr indent="0">
              <a:buNone/>
            </a:pPr>
            <a:r>
              <a:rPr lang="en-US" sz="1100" dirty="0">
                <a:latin typeface="Consolas" panose="020B0609020204030204" pitchFamily="49" charset="0"/>
              </a:rPr>
              <a:t>      resize: vertical;</a:t>
            </a:r>
          </a:p>
          <a:p>
            <a:pPr indent="0">
              <a:buNone/>
            </a:pPr>
            <a:r>
              <a:rPr lang="en-US" sz="1100" dirty="0">
                <a:latin typeface="Consolas" panose="020B0609020204030204" pitchFamily="49" charset="0"/>
              </a:rPr>
              <a:t>  }</a:t>
            </a:r>
          </a:p>
        </p:txBody>
      </p:sp>
      <p:sp>
        <p:nvSpPr>
          <p:cNvPr id="6" name="Slide Number Placeholder 5"/>
          <p:cNvSpPr>
            <a:spLocks noGrp="1"/>
          </p:cNvSpPr>
          <p:nvPr>
            <p:ph type="sldNum" sz="quarter" idx="12"/>
          </p:nvPr>
        </p:nvSpPr>
        <p:spPr/>
        <p:txBody>
          <a:bodyPr/>
          <a:lstStyle/>
          <a:p>
            <a:fld id="{34B7E4EF-A1BD-40F4-AB7B-04F084DD991D}" type="slidenum">
              <a:rPr lang="en-US" smtClean="0"/>
              <a:t>25</a:t>
            </a:fld>
            <a:endParaRPr lang="en-US" dirty="0"/>
          </a:p>
        </p:txBody>
      </p:sp>
    </p:spTree>
    <p:extLst>
      <p:ext uri="{BB962C8B-B14F-4D97-AF65-F5344CB8AC3E}">
        <p14:creationId xmlns:p14="http://schemas.microsoft.com/office/powerpoint/2010/main" val="702269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HTML Form Example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803400"/>
            <a:ext cx="10058400" cy="2849339"/>
          </a:xfrm>
        </p:spPr>
        <p:txBody>
          <a:bodyPr>
            <a:noAutofit/>
          </a:bodyPr>
          <a:lstStyle/>
          <a:p>
            <a:pPr marL="0" indent="0">
              <a:buNone/>
            </a:pPr>
            <a:r>
              <a:rPr lang="en-US" sz="1800" dirty="0">
                <a:cs typeface="Arial" panose="020B0604020202020204" pitchFamily="34" charset="0"/>
              </a:rPr>
              <a:t>CSS Part 2:</a:t>
            </a:r>
          </a:p>
          <a:p>
            <a:pPr indent="0">
              <a:buNone/>
            </a:pPr>
            <a:r>
              <a:rPr lang="en-US" sz="1100" dirty="0">
                <a:latin typeface="Consolas" panose="020B0609020204030204" pitchFamily="49" charset="0"/>
              </a:rPr>
              <a:t>input[type=submit] {</a:t>
            </a:r>
          </a:p>
          <a:p>
            <a:pPr indent="0">
              <a:buNone/>
            </a:pPr>
            <a:r>
              <a:rPr lang="en-US" sz="1100" dirty="0">
                <a:latin typeface="Consolas" panose="020B0609020204030204" pitchFamily="49" charset="0"/>
              </a:rPr>
              <a:t>  background-color: #4CAF50;</a:t>
            </a:r>
          </a:p>
          <a:p>
            <a:pPr indent="0">
              <a:buNone/>
            </a:pPr>
            <a:r>
              <a:rPr lang="en-US" sz="1100" dirty="0">
                <a:latin typeface="Consolas" panose="020B0609020204030204" pitchFamily="49" charset="0"/>
              </a:rPr>
              <a:t>    color: white;</a:t>
            </a:r>
          </a:p>
          <a:p>
            <a:pPr indent="0">
              <a:buNone/>
            </a:pPr>
            <a:r>
              <a:rPr lang="en-US" sz="1100" dirty="0">
                <a:latin typeface="Consolas" panose="020B0609020204030204" pitchFamily="49" charset="0"/>
              </a:rPr>
              <a:t>    padding: 12px 20px;</a:t>
            </a:r>
          </a:p>
          <a:p>
            <a:pPr indent="0">
              <a:buNone/>
            </a:pPr>
            <a:r>
              <a:rPr lang="en-US" sz="1100" dirty="0">
                <a:latin typeface="Consolas" panose="020B0609020204030204" pitchFamily="49" charset="0"/>
              </a:rPr>
              <a:t>    border: none;</a:t>
            </a:r>
          </a:p>
          <a:p>
            <a:pPr indent="0">
              <a:buNone/>
            </a:pPr>
            <a:r>
              <a:rPr lang="en-US" sz="1100" dirty="0">
                <a:latin typeface="Consolas" panose="020B0609020204030204" pitchFamily="49" charset="0"/>
              </a:rPr>
              <a:t>    border-radius: 4px;</a:t>
            </a:r>
          </a:p>
          <a:p>
            <a:pPr indent="0">
              <a:buNone/>
            </a:pPr>
            <a:r>
              <a:rPr lang="en-US" sz="1100" dirty="0">
                <a:latin typeface="Consolas" panose="020B0609020204030204" pitchFamily="49" charset="0"/>
              </a:rPr>
              <a:t>    cursor: pointer;</a:t>
            </a:r>
          </a:p>
          <a:p>
            <a:pPr indent="0">
              <a:buNone/>
            </a:pPr>
            <a:r>
              <a:rPr lang="en-US" sz="1100" dirty="0">
                <a:latin typeface="Consolas" panose="020B0609020204030204" pitchFamily="49" charset="0"/>
              </a:rPr>
              <a:t>}</a:t>
            </a:r>
          </a:p>
          <a:p>
            <a:pPr indent="0">
              <a:buNone/>
            </a:pPr>
            <a:endParaRPr lang="en-US" sz="1100" dirty="0">
              <a:latin typeface="Consolas" panose="020B0609020204030204" pitchFamily="49" charset="0"/>
            </a:endParaRPr>
          </a:p>
          <a:p>
            <a:pPr indent="0">
              <a:buNone/>
            </a:pPr>
            <a:r>
              <a:rPr lang="en-US" sz="1100" dirty="0">
                <a:latin typeface="Consolas" panose="020B0609020204030204" pitchFamily="49" charset="0"/>
              </a:rPr>
              <a:t>input[type=submit]:hover {</a:t>
            </a:r>
          </a:p>
          <a:p>
            <a:pPr indent="0">
              <a:buNone/>
            </a:pPr>
            <a:r>
              <a:rPr lang="en-US" sz="1100" dirty="0">
                <a:latin typeface="Consolas" panose="020B0609020204030204" pitchFamily="49" charset="0"/>
              </a:rPr>
              <a:t>  background-color: #45a049;</a:t>
            </a:r>
          </a:p>
          <a:p>
            <a:pPr indent="0">
              <a:buNone/>
            </a:pPr>
            <a:r>
              <a:rPr lang="en-US" sz="1100" dirty="0">
                <a:latin typeface="Consolas" panose="020B0609020204030204" pitchFamily="49" charset="0"/>
              </a:rPr>
              <a:t>}</a:t>
            </a:r>
          </a:p>
        </p:txBody>
      </p:sp>
      <p:sp>
        <p:nvSpPr>
          <p:cNvPr id="6" name="Slide Number Placeholder 5"/>
          <p:cNvSpPr>
            <a:spLocks noGrp="1"/>
          </p:cNvSpPr>
          <p:nvPr>
            <p:ph type="sldNum" sz="quarter" idx="12"/>
          </p:nvPr>
        </p:nvSpPr>
        <p:spPr/>
        <p:txBody>
          <a:bodyPr/>
          <a:lstStyle/>
          <a:p>
            <a:fld id="{34B7E4EF-A1BD-40F4-AB7B-04F084DD991D}" type="slidenum">
              <a:rPr lang="en-US" smtClean="0"/>
              <a:t>26</a:t>
            </a:fld>
            <a:endParaRPr lang="en-US" dirty="0"/>
          </a:p>
        </p:txBody>
      </p:sp>
    </p:spTree>
    <p:extLst>
      <p:ext uri="{BB962C8B-B14F-4D97-AF65-F5344CB8AC3E}">
        <p14:creationId xmlns:p14="http://schemas.microsoft.com/office/powerpoint/2010/main" val="230329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HTML Form Example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803400"/>
            <a:ext cx="10058400" cy="2849339"/>
          </a:xfrm>
        </p:spPr>
        <p:txBody>
          <a:bodyPr>
            <a:noAutofit/>
          </a:bodyPr>
          <a:lstStyle/>
          <a:p>
            <a:pPr marL="0" indent="0">
              <a:buNone/>
            </a:pPr>
            <a:r>
              <a:rPr lang="en-US" sz="1800" dirty="0">
                <a:cs typeface="Arial" panose="020B0604020202020204" pitchFamily="34" charset="0"/>
              </a:rPr>
              <a:t>CSS Part 3:</a:t>
            </a:r>
          </a:p>
          <a:p>
            <a:pPr indent="0">
              <a:buNone/>
            </a:pPr>
            <a:r>
              <a:rPr lang="en-US" sz="1100" dirty="0">
                <a:latin typeface="Consolas" panose="020B0609020204030204" pitchFamily="49" charset="0"/>
              </a:rPr>
              <a:t>.container {</a:t>
            </a:r>
          </a:p>
          <a:p>
            <a:pPr indent="0">
              <a:buNone/>
            </a:pPr>
            <a:r>
              <a:rPr lang="en-US" sz="1100" dirty="0">
                <a:latin typeface="Consolas" panose="020B0609020204030204" pitchFamily="49" charset="0"/>
              </a:rPr>
              <a:t>	  border-radius: 5px;</a:t>
            </a:r>
          </a:p>
          <a:p>
            <a:pPr indent="0">
              <a:buNone/>
            </a:pPr>
            <a:r>
              <a:rPr lang="en-US" sz="1100" dirty="0">
                <a:latin typeface="Consolas" panose="020B0609020204030204" pitchFamily="49" charset="0"/>
              </a:rPr>
              <a:t>	  background-color: #f2f2f2;</a:t>
            </a:r>
          </a:p>
          <a:p>
            <a:pPr indent="0">
              <a:buNone/>
            </a:pPr>
            <a:r>
              <a:rPr lang="en-US" sz="1100" dirty="0">
                <a:latin typeface="Consolas" panose="020B0609020204030204" pitchFamily="49" charset="0"/>
              </a:rPr>
              <a:t>	  padding: 20px;</a:t>
            </a:r>
          </a:p>
          <a:p>
            <a:pPr indent="0">
              <a:buNone/>
            </a:pPr>
            <a:r>
              <a:rPr lang="en-US" sz="1100" dirty="0">
                <a:latin typeface="Consolas" panose="020B0609020204030204" pitchFamily="49" charset="0"/>
              </a:rPr>
              <a:t>	}</a:t>
            </a:r>
          </a:p>
          <a:p>
            <a:pPr indent="0">
              <a:buNone/>
            </a:pPr>
            <a:r>
              <a:rPr lang="en-US" sz="1100" dirty="0">
                <a:latin typeface="Consolas" panose="020B0609020204030204" pitchFamily="49" charset="0"/>
              </a:rPr>
              <a:t>&lt;/style&gt;</a:t>
            </a:r>
          </a:p>
        </p:txBody>
      </p:sp>
      <p:sp>
        <p:nvSpPr>
          <p:cNvPr id="6" name="Slide Number Placeholder 5"/>
          <p:cNvSpPr>
            <a:spLocks noGrp="1"/>
          </p:cNvSpPr>
          <p:nvPr>
            <p:ph type="sldNum" sz="quarter" idx="12"/>
          </p:nvPr>
        </p:nvSpPr>
        <p:spPr/>
        <p:txBody>
          <a:bodyPr/>
          <a:lstStyle/>
          <a:p>
            <a:fld id="{34B7E4EF-A1BD-40F4-AB7B-04F084DD991D}" type="slidenum">
              <a:rPr lang="en-US" smtClean="0"/>
              <a:t>27</a:t>
            </a:fld>
            <a:endParaRPr lang="en-US" dirty="0"/>
          </a:p>
        </p:txBody>
      </p:sp>
    </p:spTree>
    <p:extLst>
      <p:ext uri="{BB962C8B-B14F-4D97-AF65-F5344CB8AC3E}">
        <p14:creationId xmlns:p14="http://schemas.microsoft.com/office/powerpoint/2010/main" val="2290289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HTML Form Example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803400"/>
            <a:ext cx="10058400" cy="2849339"/>
          </a:xfrm>
        </p:spPr>
        <p:txBody>
          <a:bodyPr>
            <a:noAutofit/>
          </a:bodyPr>
          <a:lstStyle/>
          <a:p>
            <a:pPr marL="0" indent="0">
              <a:buNone/>
            </a:pPr>
            <a:r>
              <a:rPr lang="en-US" sz="1800" dirty="0">
                <a:cs typeface="Arial" panose="020B0604020202020204" pitchFamily="34" charset="0"/>
              </a:rPr>
              <a:t>Body Code Part 1:</a:t>
            </a:r>
          </a:p>
          <a:p>
            <a:pPr indent="0">
              <a:buNone/>
            </a:pPr>
            <a:r>
              <a:rPr lang="en-US" sz="1100" dirty="0">
                <a:latin typeface="Consolas" panose="020B0609020204030204" pitchFamily="49" charset="0"/>
              </a:rPr>
              <a:t>&lt;h3&gt;Contact Form&lt;/h3&gt;</a:t>
            </a:r>
          </a:p>
          <a:p>
            <a:pPr indent="0">
              <a:buNone/>
            </a:pPr>
            <a:r>
              <a:rPr lang="en-US" sz="1100" dirty="0">
                <a:latin typeface="Consolas" panose="020B0609020204030204" pitchFamily="49" charset="0"/>
              </a:rPr>
              <a:t>&lt;div class="container"&gt;</a:t>
            </a:r>
          </a:p>
          <a:p>
            <a:pPr indent="0">
              <a:buNone/>
            </a:pPr>
            <a:r>
              <a:rPr lang="en-US" sz="1100" dirty="0">
                <a:latin typeface="Consolas" panose="020B0609020204030204" pitchFamily="49" charset="0"/>
              </a:rPr>
              <a:t>  &lt;form action="/action_page.php"&gt;</a:t>
            </a:r>
          </a:p>
          <a:p>
            <a:pPr indent="0">
              <a:buNone/>
            </a:pPr>
            <a:r>
              <a:rPr lang="en-US" sz="1100" dirty="0">
                <a:latin typeface="Consolas" panose="020B0609020204030204" pitchFamily="49" charset="0"/>
              </a:rPr>
              <a:t>    &lt;label for="fname"&gt;First Name&lt;/label&gt;</a:t>
            </a:r>
          </a:p>
          <a:p>
            <a:pPr indent="0">
              <a:buNone/>
            </a:pPr>
            <a:r>
              <a:rPr lang="en-US" sz="1100" dirty="0">
                <a:latin typeface="Consolas" panose="020B0609020204030204" pitchFamily="49" charset="0"/>
              </a:rPr>
              <a:t>    &lt;input type="text" id="fname" name="firstname" placeholder="Your name.."&gt;</a:t>
            </a:r>
          </a:p>
          <a:p>
            <a:pPr indent="0">
              <a:buNone/>
            </a:pPr>
            <a:r>
              <a:rPr lang="en-US" sz="1100" dirty="0">
                <a:latin typeface="Consolas" panose="020B0609020204030204" pitchFamily="49" charset="0"/>
              </a:rPr>
              <a:t>    &lt;label for="lname"&gt;Last Name&lt;/label&gt;</a:t>
            </a:r>
          </a:p>
          <a:p>
            <a:pPr indent="0">
              <a:buNone/>
            </a:pPr>
            <a:r>
              <a:rPr lang="en-US" sz="1100" dirty="0">
                <a:latin typeface="Consolas" panose="020B0609020204030204" pitchFamily="49" charset="0"/>
              </a:rPr>
              <a:t>    &lt;input type="text" id="lname" name="lastname" placeholder="Your last name.."&gt;</a:t>
            </a:r>
          </a:p>
          <a:p>
            <a:pPr indent="0">
              <a:buNone/>
            </a:pPr>
            <a:r>
              <a:rPr lang="en-US" sz="1100" dirty="0">
                <a:latin typeface="Consolas" panose="020B0609020204030204" pitchFamily="49" charset="0"/>
              </a:rPr>
              <a:t>    &lt;label for="country"&gt;Country&lt;/label&gt;</a:t>
            </a:r>
          </a:p>
        </p:txBody>
      </p:sp>
      <p:sp>
        <p:nvSpPr>
          <p:cNvPr id="6" name="Slide Number Placeholder 5"/>
          <p:cNvSpPr>
            <a:spLocks noGrp="1"/>
          </p:cNvSpPr>
          <p:nvPr>
            <p:ph type="sldNum" sz="quarter" idx="12"/>
          </p:nvPr>
        </p:nvSpPr>
        <p:spPr/>
        <p:txBody>
          <a:bodyPr/>
          <a:lstStyle/>
          <a:p>
            <a:fld id="{34B7E4EF-A1BD-40F4-AB7B-04F084DD991D}" type="slidenum">
              <a:rPr lang="en-US" smtClean="0"/>
              <a:t>28</a:t>
            </a:fld>
            <a:endParaRPr lang="en-US" dirty="0"/>
          </a:p>
        </p:txBody>
      </p:sp>
    </p:spTree>
    <p:extLst>
      <p:ext uri="{BB962C8B-B14F-4D97-AF65-F5344CB8AC3E}">
        <p14:creationId xmlns:p14="http://schemas.microsoft.com/office/powerpoint/2010/main" val="77573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HTML Form Example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803400"/>
            <a:ext cx="10058400" cy="2849339"/>
          </a:xfrm>
        </p:spPr>
        <p:txBody>
          <a:bodyPr>
            <a:noAutofit/>
          </a:bodyPr>
          <a:lstStyle/>
          <a:p>
            <a:pPr marL="0" indent="0">
              <a:buNone/>
            </a:pPr>
            <a:r>
              <a:rPr lang="en-US" sz="1800" dirty="0">
                <a:cs typeface="Arial" panose="020B0604020202020204" pitchFamily="34" charset="0"/>
              </a:rPr>
              <a:t>Body Code Part 2:</a:t>
            </a:r>
          </a:p>
          <a:p>
            <a:pPr indent="0">
              <a:buNone/>
            </a:pPr>
            <a:r>
              <a:rPr lang="en-US" sz="1100" dirty="0">
                <a:latin typeface="Consolas" panose="020B0609020204030204" pitchFamily="49" charset="0"/>
              </a:rPr>
              <a:t>&lt;select id="country" name="country"&gt;</a:t>
            </a:r>
          </a:p>
          <a:p>
            <a:pPr indent="0">
              <a:buNone/>
            </a:pPr>
            <a:r>
              <a:rPr lang="en-US" sz="1100" dirty="0">
                <a:latin typeface="Consolas" panose="020B0609020204030204" pitchFamily="49" charset="0"/>
              </a:rPr>
              <a:t>    &lt;option value="australia"&gt;Australia&lt;/option&gt;</a:t>
            </a:r>
          </a:p>
          <a:p>
            <a:pPr indent="0">
              <a:buNone/>
            </a:pPr>
            <a:r>
              <a:rPr lang="en-US" sz="1100" dirty="0">
                <a:latin typeface="Consolas" panose="020B0609020204030204" pitchFamily="49" charset="0"/>
              </a:rPr>
              <a:t>    &lt;option value="canada"&gt;Canada&lt;/option&gt;</a:t>
            </a:r>
          </a:p>
          <a:p>
            <a:pPr indent="0">
              <a:buNone/>
            </a:pPr>
            <a:r>
              <a:rPr lang="en-US" sz="1100" dirty="0">
                <a:latin typeface="Consolas" panose="020B0609020204030204" pitchFamily="49" charset="0"/>
              </a:rPr>
              <a:t>    &lt;option value="usa"&gt;USA&lt;/option&gt;</a:t>
            </a:r>
          </a:p>
          <a:p>
            <a:pPr indent="0">
              <a:buNone/>
            </a:pPr>
            <a:r>
              <a:rPr lang="en-US" sz="1100" dirty="0">
                <a:latin typeface="Consolas" panose="020B0609020204030204" pitchFamily="49" charset="0"/>
              </a:rPr>
              <a:t>  &lt;/select&gt;</a:t>
            </a:r>
          </a:p>
          <a:p>
            <a:pPr indent="0">
              <a:buNone/>
            </a:pPr>
            <a:r>
              <a:rPr lang="en-US" sz="1100" dirty="0">
                <a:latin typeface="Consolas" panose="020B0609020204030204" pitchFamily="49" charset="0"/>
              </a:rPr>
              <a:t>  &lt;label for="subject"&gt;Subject&lt;/label&gt;</a:t>
            </a:r>
          </a:p>
          <a:p>
            <a:pPr indent="0">
              <a:buNone/>
            </a:pPr>
            <a:r>
              <a:rPr lang="en-US" sz="1100" dirty="0">
                <a:latin typeface="Consolas" panose="020B0609020204030204" pitchFamily="49" charset="0"/>
              </a:rPr>
              <a:t>  &lt;textarea id="subject" name="subject" placeholder="Write something.." style="height:200px"&gt;&lt;/textarea&gt;</a:t>
            </a:r>
          </a:p>
          <a:p>
            <a:pPr indent="0">
              <a:buNone/>
            </a:pPr>
            <a:r>
              <a:rPr lang="en-US" sz="1100" dirty="0">
                <a:latin typeface="Consolas" panose="020B0609020204030204" pitchFamily="49" charset="0"/>
              </a:rPr>
              <a:t>  &lt;input type="submit" value="Submit"&gt;</a:t>
            </a:r>
          </a:p>
          <a:p>
            <a:pPr indent="0">
              <a:buNone/>
            </a:pPr>
            <a:r>
              <a:rPr lang="en-US" sz="1100" dirty="0">
                <a:latin typeface="Consolas" panose="020B0609020204030204" pitchFamily="49" charset="0"/>
              </a:rPr>
              <a:t>  &lt;/form&gt;</a:t>
            </a:r>
          </a:p>
          <a:p>
            <a:pPr indent="0">
              <a:buNone/>
            </a:pPr>
            <a:r>
              <a:rPr lang="en-US" sz="1100" dirty="0">
                <a:latin typeface="Consolas" panose="020B0609020204030204" pitchFamily="49" charset="0"/>
              </a:rPr>
              <a:t>&lt;/div&gt;</a:t>
            </a:r>
          </a:p>
        </p:txBody>
      </p:sp>
      <p:sp>
        <p:nvSpPr>
          <p:cNvPr id="6" name="Slide Number Placeholder 5"/>
          <p:cNvSpPr>
            <a:spLocks noGrp="1"/>
          </p:cNvSpPr>
          <p:nvPr>
            <p:ph type="sldNum" sz="quarter" idx="12"/>
          </p:nvPr>
        </p:nvSpPr>
        <p:spPr/>
        <p:txBody>
          <a:bodyPr/>
          <a:lstStyle/>
          <a:p>
            <a:fld id="{34B7E4EF-A1BD-40F4-AB7B-04F084DD991D}" type="slidenum">
              <a:rPr lang="en-US" smtClean="0"/>
              <a:t>29</a:t>
            </a:fld>
            <a:endParaRPr lang="en-US" dirty="0"/>
          </a:p>
        </p:txBody>
      </p:sp>
    </p:spTree>
    <p:extLst>
      <p:ext uri="{BB962C8B-B14F-4D97-AF65-F5344CB8AC3E}">
        <p14:creationId xmlns:p14="http://schemas.microsoft.com/office/powerpoint/2010/main" val="167029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6769500" cy="1371600"/>
          </a:xfrm>
        </p:spPr>
        <p:txBody>
          <a:bodyPr>
            <a:normAutofit/>
          </a:bodyPr>
          <a:lstStyle/>
          <a:p>
            <a:r>
              <a:rPr lang="en-US" u="sng" dirty="0"/>
              <a:t>HTML Forms Overview</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cs typeface="Arial" panose="020B0604020202020204" pitchFamily="34" charset="0"/>
              </a:rPr>
              <a:t>HTML Forms are required when you want to collect data from the site visitor. For example, during user registration you might like to collect information such as name, email address, credit card, etc.</a:t>
            </a:r>
          </a:p>
        </p:txBody>
      </p:sp>
      <p:sp>
        <p:nvSpPr>
          <p:cNvPr id="6" name="Slide Number Placeholder 5"/>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3432849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810900" cy="1371600"/>
          </a:xfrm>
        </p:spPr>
        <p:txBody>
          <a:bodyPr>
            <a:normAutofit/>
          </a:bodyPr>
          <a:lstStyle/>
          <a:p>
            <a:r>
              <a:rPr lang="en-US" u="sng" dirty="0"/>
              <a:t>HTML Form Example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803400"/>
            <a:ext cx="10058400" cy="2849339"/>
          </a:xfrm>
        </p:spPr>
        <p:txBody>
          <a:bodyPr>
            <a:noAutofit/>
          </a:bodyPr>
          <a:lstStyle/>
          <a:p>
            <a:pPr marL="0"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30</a:t>
            </a:fld>
            <a:endParaRPr lang="en-US" dirty="0"/>
          </a:p>
        </p:txBody>
      </p:sp>
      <p:pic>
        <p:nvPicPr>
          <p:cNvPr id="5" name="Content Placeholder 4"/>
          <p:cNvPicPr>
            <a:picLocks noChangeAspect="1"/>
          </p:cNvPicPr>
          <p:nvPr/>
        </p:nvPicPr>
        <p:blipFill>
          <a:blip r:embed="rId2"/>
          <a:stretch>
            <a:fillRect/>
          </a:stretch>
        </p:blipFill>
        <p:spPr>
          <a:xfrm>
            <a:off x="3404959" y="1866582"/>
            <a:ext cx="5619150" cy="4351338"/>
          </a:xfrm>
          <a:prstGeom prst="rect">
            <a:avLst/>
          </a:prstGeom>
        </p:spPr>
      </p:pic>
    </p:spTree>
    <p:extLst>
      <p:ext uri="{BB962C8B-B14F-4D97-AF65-F5344CB8AC3E}">
        <p14:creationId xmlns:p14="http://schemas.microsoft.com/office/powerpoint/2010/main" val="543150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What We Covered</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943051"/>
          </a:xfrm>
        </p:spPr>
        <p:txBody>
          <a:bodyPr>
            <a:normAutofit/>
          </a:bodyPr>
          <a:lstStyle/>
          <a:p>
            <a:r>
              <a:rPr lang="en-US" sz="1800" dirty="0">
                <a:cs typeface="Arial" panose="020B0604020202020204" pitchFamily="34" charset="0"/>
              </a:rPr>
              <a:t>HTML Forms Overview</a:t>
            </a:r>
          </a:p>
          <a:p>
            <a:r>
              <a:rPr lang="en-US" sz="1800" dirty="0">
                <a:cs typeface="Arial" panose="020B0604020202020204" pitchFamily="34" charset="0"/>
              </a:rPr>
              <a:t>Usage Of Form Tag Attributes</a:t>
            </a:r>
          </a:p>
          <a:p>
            <a:r>
              <a:rPr lang="en-US" sz="1800" dirty="0">
                <a:cs typeface="Arial" panose="020B0604020202020204" pitchFamily="34" charset="0"/>
              </a:rPr>
              <a:t>Basic &lt;form&gt; Tags</a:t>
            </a:r>
          </a:p>
          <a:p>
            <a:r>
              <a:rPr lang="en-US" sz="1800" dirty="0">
                <a:cs typeface="Arial" panose="020B0604020202020204" pitchFamily="34" charset="0"/>
              </a:rPr>
              <a:t>New HTML5 Form Tags</a:t>
            </a:r>
          </a:p>
          <a:p>
            <a:r>
              <a:rPr lang="en-US" sz="1800" dirty="0">
                <a:cs typeface="Arial" panose="020B0604020202020204" pitchFamily="34" charset="0"/>
              </a:rPr>
              <a:t>Example Form</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31</a:t>
            </a:fld>
            <a:endParaRPr lang="en-US" dirty="0"/>
          </a:p>
        </p:txBody>
      </p:sp>
    </p:spTree>
    <p:extLst>
      <p:ext uri="{BB962C8B-B14F-4D97-AF65-F5344CB8AC3E}">
        <p14:creationId xmlns:p14="http://schemas.microsoft.com/office/powerpoint/2010/main" val="2820098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Some Useful URLs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078853"/>
          </a:xfrm>
        </p:spPr>
        <p:txBody>
          <a:bodyPr>
            <a:normAutofit/>
          </a:bodyPr>
          <a:lstStyle/>
          <a:p>
            <a:r>
              <a:rPr lang="en-US" sz="1800" dirty="0">
                <a:cs typeface="Arial" panose="020B0604020202020204" pitchFamily="34" charset="0"/>
                <a:hlinkClick r:id="rId3"/>
              </a:rPr>
              <a:t>https://www.tutorialspoint.com/html/html_forms.htm</a:t>
            </a:r>
            <a:endParaRPr lang="en-US" sz="1800" dirty="0">
              <a:cs typeface="Arial" panose="020B0604020202020204" pitchFamily="34" charset="0"/>
            </a:endParaRPr>
          </a:p>
          <a:p>
            <a:r>
              <a:rPr lang="en-US" sz="1800" dirty="0">
                <a:cs typeface="Arial" panose="020B0604020202020204" pitchFamily="34" charset="0"/>
                <a:hlinkClick r:id="rId4"/>
              </a:rPr>
              <a:t>https://www.w3schools.com/html/html_forms.asp</a:t>
            </a:r>
            <a:endParaRPr lang="en-US" sz="1800" dirty="0">
              <a:cs typeface="Arial" panose="020B0604020202020204" pitchFamily="34" charset="0"/>
            </a:endParaRPr>
          </a:p>
          <a:p>
            <a:r>
              <a:rPr lang="en-US" sz="1800" dirty="0">
                <a:cs typeface="Arial" panose="020B0604020202020204" pitchFamily="34" charset="0"/>
                <a:hlinkClick r:id="rId5"/>
              </a:rPr>
              <a:t>https://html.com/forms/</a:t>
            </a:r>
            <a:endParaRPr lang="en-US" sz="1800" dirty="0">
              <a:cs typeface="Arial" panose="020B0604020202020204" pitchFamily="34"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32</a:t>
            </a:fld>
            <a:endParaRPr lang="en-US" dirty="0"/>
          </a:p>
        </p:txBody>
      </p:sp>
    </p:spTree>
    <p:extLst>
      <p:ext uri="{BB962C8B-B14F-4D97-AF65-F5344CB8AC3E}">
        <p14:creationId xmlns:p14="http://schemas.microsoft.com/office/powerpoint/2010/main" val="180552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6769500" cy="1371600"/>
          </a:xfrm>
        </p:spPr>
        <p:txBody>
          <a:bodyPr>
            <a:normAutofit/>
          </a:bodyPr>
          <a:lstStyle/>
          <a:p>
            <a:r>
              <a:rPr lang="en-US" u="sng" dirty="0"/>
              <a:t>HTML Forms Overview</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cs typeface="Arial" panose="020B0604020202020204" pitchFamily="34" charset="0"/>
              </a:rPr>
              <a:t>The form will often take input from a site visitor and validate said input using JavaScript on the client-side.  This is done to find any errors on the client, rather than sending bad or incorrect info to a server, only to have it returned back to the client</a:t>
            </a:r>
          </a:p>
        </p:txBody>
      </p:sp>
      <p:sp>
        <p:nvSpPr>
          <p:cNvPr id="6" name="Slide Number Placeholder 5"/>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170039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6769500" cy="1371600"/>
          </a:xfrm>
        </p:spPr>
        <p:txBody>
          <a:bodyPr>
            <a:normAutofit/>
          </a:bodyPr>
          <a:lstStyle/>
          <a:p>
            <a:r>
              <a:rPr lang="en-US" u="sng" dirty="0"/>
              <a:t>HTML Forms Overview</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cs typeface="Arial" panose="020B0604020202020204" pitchFamily="34" charset="0"/>
              </a:rPr>
              <a:t>The form will then normally take the validated input from the site visitor and post it to a back-end application such as Node.js, ASP.NET or PHP. The back-end application will perform required processing on the passed data based on defined business logic inside the application</a:t>
            </a:r>
          </a:p>
        </p:txBody>
      </p:sp>
      <p:sp>
        <p:nvSpPr>
          <p:cNvPr id="6" name="Slide Number Placeholder 5"/>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851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6769500" cy="1371600"/>
          </a:xfrm>
        </p:spPr>
        <p:txBody>
          <a:bodyPr>
            <a:normAutofit/>
          </a:bodyPr>
          <a:lstStyle/>
          <a:p>
            <a:r>
              <a:rPr lang="en-US" u="sng" dirty="0"/>
              <a:t>&lt;form&gt; Tag Syntax</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fontScale="92500" lnSpcReduction="20000"/>
          </a:bodyPr>
          <a:lstStyle/>
          <a:p>
            <a:pPr marL="0" indent="0">
              <a:buNone/>
            </a:pPr>
            <a:r>
              <a:rPr lang="en-US" sz="2000" dirty="0">
                <a:cs typeface="Arial" panose="020B0604020202020204" pitchFamily="34" charset="0"/>
              </a:rPr>
              <a:t>The HTML &lt;form&gt; tag is used to create an HTML form and it has following syntax:</a:t>
            </a:r>
          </a:p>
          <a:p>
            <a:pPr marL="0" indent="0">
              <a:buNone/>
            </a:pPr>
            <a:endParaRPr lang="en-US" sz="2000" dirty="0">
              <a:latin typeface="Arial" panose="020B0604020202020204" pitchFamily="34" charset="0"/>
              <a:cs typeface="Arial" panose="020B0604020202020204" pitchFamily="34" charset="0"/>
            </a:endParaRPr>
          </a:p>
          <a:p>
            <a:pPr indent="0">
              <a:buNone/>
            </a:pPr>
            <a:r>
              <a:rPr lang="en-US" sz="1900" dirty="0">
                <a:latin typeface="Consolas" panose="020B0609020204030204" pitchFamily="49" charset="0"/>
                <a:cs typeface="Arial" panose="020B0604020202020204" pitchFamily="34" charset="0"/>
              </a:rPr>
              <a:t>&lt;form action="ScriptURL" method="GET|POST"&gt;</a:t>
            </a:r>
          </a:p>
          <a:p>
            <a:pPr indent="0">
              <a:buNone/>
            </a:pPr>
            <a:r>
              <a:rPr lang="en-US" sz="1900" dirty="0">
                <a:latin typeface="Consolas" panose="020B0609020204030204" pitchFamily="49" charset="0"/>
                <a:cs typeface="Arial" panose="020B0604020202020204" pitchFamily="34" charset="0"/>
              </a:rPr>
              <a:t>  form elements like input, textarea etc.</a:t>
            </a:r>
          </a:p>
          <a:p>
            <a:pPr indent="0">
              <a:buNone/>
            </a:pPr>
            <a:r>
              <a:rPr lang="en-US" sz="1900" dirty="0">
                <a:latin typeface="Consolas" panose="020B0609020204030204" pitchFamily="49" charset="0"/>
                <a:cs typeface="Arial" panose="020B0604020202020204" pitchFamily="34" charset="0"/>
              </a:rPr>
              <a:t>&lt;/form&gt;</a:t>
            </a:r>
          </a:p>
        </p:txBody>
      </p:sp>
      <p:sp>
        <p:nvSpPr>
          <p:cNvPr id="6" name="Slide Number Placeholder 5"/>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88271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6769500" cy="1371600"/>
          </a:xfrm>
        </p:spPr>
        <p:txBody>
          <a:bodyPr>
            <a:normAutofit/>
          </a:bodyPr>
          <a:lstStyle/>
          <a:p>
            <a:r>
              <a:rPr lang="en-US" u="sng" dirty="0"/>
              <a:t>&lt;form&gt; Tag Attributes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b="1" u="sng" dirty="0">
                <a:cs typeface="Arial" panose="020B0604020202020204" pitchFamily="34" charset="0"/>
              </a:rPr>
              <a:t>Attribute				Description			</a:t>
            </a:r>
          </a:p>
          <a:p>
            <a:pPr indent="0">
              <a:buNone/>
            </a:pPr>
            <a:r>
              <a:rPr lang="en-US" sz="1800" dirty="0">
                <a:cs typeface="Arial" panose="020B0604020202020204" pitchFamily="34" charset="0"/>
              </a:rPr>
              <a:t>action			Backend script to process inputted data</a:t>
            </a:r>
          </a:p>
          <a:p>
            <a:pPr indent="0">
              <a:buNone/>
            </a:pPr>
            <a:r>
              <a:rPr lang="en-US" sz="1800" dirty="0">
                <a:cs typeface="Arial" panose="020B0604020202020204" pitchFamily="34" charset="0"/>
              </a:rPr>
              <a:t>method		Used to upload data.  Most used are GET and POST </a:t>
            </a:r>
          </a:p>
          <a:p>
            <a:pPr indent="0">
              <a:buNone/>
            </a:pPr>
            <a:r>
              <a:rPr lang="en-US" sz="1800" dirty="0">
                <a:cs typeface="Arial" panose="020B0604020202020204" pitchFamily="34" charset="0"/>
              </a:rPr>
              <a:t>enctype		Used to specify how the browser encodes</a:t>
            </a:r>
          </a:p>
          <a:p>
            <a:pPr indent="0">
              <a:buNone/>
            </a:pPr>
            <a:endParaRPr lang="en-US" sz="1800" dirty="0">
              <a:cs typeface="Arial" panose="020B0604020202020204" pitchFamily="34" charset="0"/>
            </a:endParaRPr>
          </a:p>
          <a:p>
            <a:pPr indent="0">
              <a:buNone/>
            </a:pPr>
            <a:r>
              <a:rPr lang="en-US" sz="1800" dirty="0">
                <a:cs typeface="Arial" panose="020B0604020202020204" pitchFamily="34" charset="0"/>
              </a:rPr>
              <a:t>NOTE: These are optional, though  action and method are almost always used</a:t>
            </a:r>
          </a:p>
        </p:txBody>
      </p:sp>
      <p:sp>
        <p:nvSpPr>
          <p:cNvPr id="6" name="Slide Number Placeholder 5"/>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273522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6769500" cy="1371600"/>
          </a:xfrm>
        </p:spPr>
        <p:txBody>
          <a:bodyPr>
            <a:normAutofit/>
          </a:bodyPr>
          <a:lstStyle/>
          <a:p>
            <a:r>
              <a:rPr lang="en-US" u="sng" dirty="0"/>
              <a:t>Basic &lt;form&gt; Controls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2000" b="1" u="sng" dirty="0">
                <a:cs typeface="Arial" panose="020B0604020202020204" pitchFamily="34" charset="0"/>
              </a:rPr>
              <a:t>Attribute			Description			</a:t>
            </a:r>
          </a:p>
          <a:p>
            <a:pPr indent="0">
              <a:buNone/>
            </a:pPr>
            <a:r>
              <a:rPr lang="en-US" sz="1800" dirty="0">
                <a:cs typeface="Arial" panose="020B0604020202020204" pitchFamily="34" charset="0"/>
              </a:rPr>
              <a:t>type			Indicates the type of input control</a:t>
            </a:r>
          </a:p>
          <a:p>
            <a:pPr indent="0">
              <a:buNone/>
            </a:pPr>
            <a:r>
              <a:rPr lang="en-US" sz="1800" dirty="0">
                <a:cs typeface="Arial" panose="020B0604020202020204" pitchFamily="34" charset="0"/>
              </a:rPr>
              <a:t>name			Name of control, sent to server</a:t>
            </a:r>
          </a:p>
          <a:p>
            <a:pPr indent="0">
              <a:buNone/>
            </a:pPr>
            <a:r>
              <a:rPr lang="en-US" sz="1800" dirty="0">
                <a:cs typeface="Arial" panose="020B0604020202020204" pitchFamily="34" charset="0"/>
              </a:rPr>
              <a:t>id			ID of control, used with CSS	</a:t>
            </a:r>
          </a:p>
          <a:p>
            <a:pPr indent="0">
              <a:buNone/>
            </a:pPr>
            <a:r>
              <a:rPr lang="en-US" sz="1800" dirty="0">
                <a:cs typeface="Arial" panose="020B0604020202020204" pitchFamily="34" charset="0"/>
              </a:rPr>
              <a:t>value			Provides initial value for control</a:t>
            </a:r>
          </a:p>
          <a:p>
            <a:pPr indent="0">
              <a:buNone/>
            </a:pPr>
            <a:r>
              <a:rPr lang="en-US" sz="1800" dirty="0">
                <a:cs typeface="Arial" panose="020B0604020202020204" pitchFamily="34" charset="0"/>
              </a:rPr>
              <a:t>size			Width of text-input control</a:t>
            </a:r>
          </a:p>
          <a:p>
            <a:pPr indent="0">
              <a:buNone/>
            </a:pPr>
            <a:r>
              <a:rPr lang="en-US" sz="1800" dirty="0">
                <a:cs typeface="Arial" panose="020B0604020202020204" pitchFamily="34" charset="0"/>
              </a:rPr>
              <a:t>maxlength		Max number of user input characters</a:t>
            </a:r>
          </a:p>
        </p:txBody>
      </p:sp>
      <p:sp>
        <p:nvSpPr>
          <p:cNvPr id="6" name="Slide Number Placeholder 5"/>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2695922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6769500" cy="1371600"/>
          </a:xfrm>
        </p:spPr>
        <p:txBody>
          <a:bodyPr>
            <a:normAutofit/>
          </a:bodyPr>
          <a:lstStyle/>
          <a:p>
            <a:r>
              <a:rPr lang="en-US" u="sng" dirty="0"/>
              <a:t>&lt;label&gt;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Autofit/>
          </a:bodyPr>
          <a:lstStyle/>
          <a:p>
            <a:pPr indent="0">
              <a:buNone/>
            </a:pPr>
            <a:r>
              <a:rPr lang="en-US" sz="1800" dirty="0">
                <a:cs typeface="Arial" panose="020B0604020202020204" pitchFamily="34" charset="0"/>
              </a:rPr>
              <a:t>This control is often used as a </a:t>
            </a:r>
            <a:r>
              <a:rPr lang="en-US" sz="1800" i="1" dirty="0">
                <a:cs typeface="Arial" panose="020B0604020202020204" pitchFamily="34" charset="0"/>
              </a:rPr>
              <a:t>heading</a:t>
            </a:r>
            <a:r>
              <a:rPr lang="en-US" sz="1800" dirty="0">
                <a:cs typeface="Arial" panose="020B0604020202020204" pitchFamily="34" charset="0"/>
              </a:rPr>
              <a:t> for many other controls, e.g. the text input control</a:t>
            </a:r>
          </a:p>
          <a:p>
            <a:pPr indent="0">
              <a:buNone/>
            </a:pPr>
            <a:endParaRPr lang="en-US" sz="2000" dirty="0">
              <a:latin typeface="Arial" panose="020B0604020202020204" pitchFamily="34" charset="0"/>
              <a:cs typeface="Arial" panose="020B0604020202020204" pitchFamily="34" charset="0"/>
            </a:endParaRPr>
          </a:p>
          <a:p>
            <a:pPr indent="0">
              <a:buNone/>
            </a:pPr>
            <a:r>
              <a:rPr lang="en-US" sz="1800" dirty="0">
                <a:latin typeface="Consolas" panose="020B0609020204030204" pitchFamily="49" charset="0"/>
                <a:cs typeface="Arial" panose="020B0604020202020204" pitchFamily="34" charset="0"/>
              </a:rPr>
              <a:t>&lt;label for="fname"&gt;First Name&lt;/label&gt;</a:t>
            </a:r>
          </a:p>
        </p:txBody>
      </p:sp>
      <p:sp>
        <p:nvSpPr>
          <p:cNvPr id="6" name="Slide Number Placeholder 5"/>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1545449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1718</Words>
  <Application>Microsoft Office PowerPoint</Application>
  <PresentationFormat>Widescreen</PresentationFormat>
  <Paragraphs>216</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Century Gothic</vt:lpstr>
      <vt:lpstr>Consolas</vt:lpstr>
      <vt:lpstr>Garamond</vt:lpstr>
      <vt:lpstr>SavonVTI</vt:lpstr>
      <vt:lpstr>HTML Forms</vt:lpstr>
      <vt:lpstr>Objectives</vt:lpstr>
      <vt:lpstr>HTML Forms Overview</vt:lpstr>
      <vt:lpstr>HTML Forms Overview</vt:lpstr>
      <vt:lpstr>HTML Forms Overview</vt:lpstr>
      <vt:lpstr>&lt;form&gt; Tag Syntax</vt:lpstr>
      <vt:lpstr>&lt;form&gt; Tag Attributes</vt:lpstr>
      <vt:lpstr>Basic &lt;form&gt; Controls</vt:lpstr>
      <vt:lpstr>&lt;label&gt;</vt:lpstr>
      <vt:lpstr>&lt;label&gt;</vt:lpstr>
      <vt:lpstr>Single Line Text Input Control</vt:lpstr>
      <vt:lpstr>Multi-Line Text Input Control</vt:lpstr>
      <vt:lpstr>&lt;radio&gt; Button Control</vt:lpstr>
      <vt:lpstr>&lt;select&gt;…&lt;option&gt; Control</vt:lpstr>
      <vt:lpstr>File Upload Control</vt:lpstr>
      <vt:lpstr>Hidden Control</vt:lpstr>
      <vt:lpstr>Clickable Button Control</vt:lpstr>
      <vt:lpstr>Submit Button Control</vt:lpstr>
      <vt:lpstr>Reset Button Control</vt:lpstr>
      <vt:lpstr>HTML5 Datalist Control</vt:lpstr>
      <vt:lpstr>HTML5 Output Control</vt:lpstr>
      <vt:lpstr>HTML5 Keygen Control</vt:lpstr>
      <vt:lpstr>HTML5 Progress Control</vt:lpstr>
      <vt:lpstr>HTML5 Meter Control</vt:lpstr>
      <vt:lpstr>HTML Form Example</vt:lpstr>
      <vt:lpstr>HTML Form Example</vt:lpstr>
      <vt:lpstr>HTML Form Example</vt:lpstr>
      <vt:lpstr>HTML Form Example</vt:lpstr>
      <vt:lpstr>HTML Form Example</vt:lpstr>
      <vt:lpstr>HTML Form Example</vt:lpstr>
      <vt:lpstr>What We Covered</vt:lpstr>
      <vt:lpstr>Some Useful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2020-07-28T21:17:42Z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