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7"/>
  </p:notesMasterIdLst>
  <p:sldIdLst>
    <p:sldId id="257" r:id="rId5"/>
    <p:sldId id="263" r:id="rId6"/>
    <p:sldId id="286" r:id="rId7"/>
    <p:sldId id="265" r:id="rId8"/>
    <p:sldId id="287" r:id="rId9"/>
    <p:sldId id="288" r:id="rId10"/>
    <p:sldId id="266" r:id="rId11"/>
    <p:sldId id="268" r:id="rId12"/>
    <p:sldId id="289" r:id="rId13"/>
    <p:sldId id="291" r:id="rId14"/>
    <p:sldId id="290" r:id="rId15"/>
    <p:sldId id="269" r:id="rId16"/>
    <p:sldId id="292" r:id="rId17"/>
    <p:sldId id="267" r:id="rId18"/>
    <p:sldId id="270" r:id="rId19"/>
    <p:sldId id="293" r:id="rId20"/>
    <p:sldId id="27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305" r:id="rId32"/>
    <p:sldId id="306" r:id="rId33"/>
    <p:sldId id="280" r:id="rId34"/>
    <p:sldId id="307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CSS_Refer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Using_CSS_gradien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en-US/docs/CSS/Tutorials/Using_CSS_transfor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CSS/Tutorials/Using_CSS_transform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CSS/CSS_Animations/Using_CSS_anim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" TargetMode="External"/><Relationship Id="rId5" Type="http://schemas.openxmlformats.org/officeDocument/2006/relationships/hyperlink" Target="https://developer.mozilla.org/en-US/docs/Learn/CSS/First_steps" TargetMode="External"/><Relationship Id="rId4" Type="http://schemas.openxmlformats.org/officeDocument/2006/relationships/hyperlink" Target="https://developer.mozilla.org/en-US/docs/CSS/Getting_Star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  <a:cs typeface="Arial" pitchFamily="34" charset="0"/>
              </a:rPr>
              <a:t>REVIEW PART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II </a:t>
            </a:r>
            <a:r>
              <a:rPr lang="en-US" sz="4400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CSS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The border shorthand CSS property sets an element's border. It sets the values of border-width, border-style, and border-color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420825"/>
            <a:ext cx="728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https://developer.mozilla.org/en-US/docs/Web/CSS/border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15" y="3610667"/>
            <a:ext cx="576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The margin CSS property sets the margin area on all four sides of an element. It is a shorthand for margin-top, margin-right, margin-bottom, and margin-left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420825"/>
            <a:ext cx="728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https://developer.mozilla.org/en-US/docs/Web/CSS/margin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10" y="3428926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Flexbox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Flexible Box Module, a.k.a. flexbox, was designed as a one-dimensional layout model, and as a method that could offer space distribution between items in an interface and powerful alignment capabilities</a:t>
            </a:r>
            <a:endParaRPr lang="en-US" sz="1800" dirty="0"/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See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https://flexboxfroggy.com/</a:t>
            </a:r>
            <a:r>
              <a:rPr lang="en-US" sz="1800" dirty="0">
                <a:cs typeface="Arial" panose="020B0604020202020204" pitchFamily="34" charset="0"/>
              </a:rPr>
              <a:t> to learn how to use flexbox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826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https://developer.mozilla.org/en-US/docs/Web/CSS/CSS_Flexible_Box_Layout/Basic_Concepts_of_Flexbox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Grid Layout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CSS Grid Layout excels at dividing a page into major regions or defining the relationship in terms of size, position, and layer, between parts of a control built from HTML primitives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826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https://developer.mozilla.org/en-US/docs/Web/CSS/CSS_Grid_Layout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426" y="3499216"/>
            <a:ext cx="3657600" cy="18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See the following URL for a complete list of all CSS Selectors: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  <a:hlinkClick r:id="rId2"/>
              </a:rPr>
              <a:t>https://developer.mozilla.org/en-US/docs/CSS/CSS_Reference</a:t>
            </a:r>
            <a:r>
              <a:rPr lang="en-US" sz="1800" dirty="0"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class attribute is used to point to a class name in a stylesheet. It can also be used by a JavaScript to access and manipulate element</a:t>
            </a:r>
            <a:r>
              <a:rPr lang="en-US" sz="1800" b="1" dirty="0">
                <a:cs typeface="Arial" pitchFamily="34" charset="0"/>
              </a:rPr>
              <a:t>s</a:t>
            </a:r>
            <a:r>
              <a:rPr lang="en-US" sz="1800" dirty="0">
                <a:cs typeface="Arial" pitchFamily="34" charset="0"/>
              </a:rPr>
              <a:t> with that name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.red {color: red;} (in CSS):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&lt;p class="red"&gt;Red paragraph1&lt;/p&gt;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&lt;p class="red"&gt;Red paragraph2&lt;/p&gt;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id attribute is used to point to an element in a stylesheet. It can also be used by a JavaScript to access and manipulate an element with that name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#red {color: red;} (in CSS):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&lt;p id="red"&gt;Red paragraph1&lt;/p&gt;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182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cs typeface="Arial" pitchFamily="34" charset="0"/>
              </a:rPr>
              <a:t>Simple Selectors select based on element name, id, or class name</a:t>
            </a:r>
          </a:p>
          <a:p>
            <a:pPr indent="0">
              <a:buNone/>
            </a:pPr>
            <a:r>
              <a:rPr lang="en-US" sz="19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p {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text-align: center;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color: red;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https://www.w3schools.com/CSS/css_selectors.asp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18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combinator selects based upon the relationship between the selectors 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descendant selector (space)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child selector (&gt;)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adjacent sibling selector (+)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general sibling selector (~)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https://www.w3schools.com/CSS/css_combinators.asp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18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pseudo-class selects based on a special state of an element 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Types (must be listed in this order to </a:t>
            </a:r>
            <a:r>
              <a:rPr lang="en-US" sz="1800" i="1" dirty="0">
                <a:latin typeface="Arial" panose="020B0604020202020204" pitchFamily="34" charset="0"/>
                <a:cs typeface="Arial" pitchFamily="34" charset="0"/>
              </a:rPr>
              <a:t>work</a:t>
            </a: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link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visited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hover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active</a:t>
            </a:r>
            <a:endParaRPr lang="en-US" sz="18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https://www.w3schools.com/css/css_pseudo_classes.asp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Review The 3 CSS Types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Explain What CSS Flexbox Is</a:t>
            </a:r>
          </a:p>
          <a:p>
            <a:r>
              <a:rPr lang="en-US" sz="1800" dirty="0">
                <a:cs typeface="Arial" panose="020B0604020202020204" pitchFamily="34" charset="0"/>
              </a:rPr>
              <a:t>Explain What CSS Grid Layout Is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The Main CSS Selectors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The CSS Relational Selectors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pseudo-element is used to style specified parts of an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::after		Inserts after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::before   	Inserts before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::first-letter	Selects first letter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::first-line 	Selects first line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::selection	Selects portion of an element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https://www.w3schools.com/CSS/css_pseudo_elements.asp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attribute selector selects elements with a specified attribute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[attribute~=value]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[attribute|=value]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Selector Categories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attribute selector selects elements with a specified attribute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[attribute^=value]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[attribute$=value]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[attribute*=value]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Colors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CSS3 supports the "old" hexadecimal format for colors, and the rgb() (red, green, blue) format, and the built-in colors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In addition, CSS supports the following color options: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RGBA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HSL 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HSLA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Colors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HSL stands for hue, saturation, and lightness. hsl() accepts three values: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hue in degrees from 0 – 359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saturation, as a % where 100% is full hue and 0% causes a shade of gray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percentage for lightness, where 100% is white, 0% is black, and 50% is the </a:t>
            </a:r>
            <a:r>
              <a:rPr lang="en-US" sz="1800" dirty="0" smtClean="0">
                <a:cs typeface="Arial" pitchFamily="34" charset="0"/>
              </a:rPr>
              <a:t>norm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128540"/>
            <a:ext cx="7001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Box-Shadow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CSS3 box-shadow property takes a comma-separated list of shadows as its value.  Each shadow includes a color and: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horizontal offset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vertical offset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blur distance of the shadow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spread distance of the shadow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128540"/>
            <a:ext cx="7001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https://www.w3schools.com/CSSref/css3_pr_box-shadow.asp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Gradients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Radial Gradients are circular or elliptical gradients.   The colors blend out from a starting point in all directions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Linear Gradients are those where colors transition across a straight line, from top to bottom, left to right, or along any arbitrary </a:t>
            </a:r>
            <a:r>
              <a:rPr lang="en-US" sz="1800" dirty="0" smtClean="0">
                <a:cs typeface="Arial" pitchFamily="34" charset="0"/>
              </a:rPr>
              <a:t>axis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Repeating Gradients provides both a repeating-linear-gradient and a repeating-radial-gradient </a:t>
            </a:r>
            <a:r>
              <a:rPr lang="en-US" sz="1800" dirty="0" smtClean="0">
                <a:cs typeface="Arial" pitchFamily="34" charset="0"/>
              </a:rPr>
              <a:t>gradient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7349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https://developer.mozilla.org/en-US/docs/CSS/Using_CSS_gradients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Transforms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CSS transform property lets the user translate, rotate, scale, or skew an page element.  Translation functions let the user move elements left, right, up, or 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8365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https://developer.mozilla.org/en-US/docs/CSS/Tutorials/Using_CSS_transforms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52" y="3124199"/>
            <a:ext cx="2500547" cy="2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Transitions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itchFamily="34" charset="0"/>
              </a:rPr>
              <a:t>Transitions allow the values of CSS properties to change over time, in essence providing simple animations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8365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https://developer.mozilla.org/en-US/docs/CSS/Tutorials/Using_CSS_transforms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3234267"/>
            <a:ext cx="4369858" cy="19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618923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Animations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17687"/>
            <a:ext cx="10058400" cy="259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animations involve the use of keyframes, i.e. a snapshot that defines a start/end point of a smooth transition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8" y="5128540"/>
            <a:ext cx="980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https://developer.mozilla.org/en-US/docs/Web/CSS/CSS_Animations/Using_CSS_animations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38" y="3315724"/>
            <a:ext cx="2946930" cy="17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Review The Use Of CSS3 and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CSS3 Gradients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CSS3 Transforms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CSS3 Transitions</a:t>
            </a:r>
          </a:p>
          <a:p>
            <a:r>
              <a:rPr lang="en-US" sz="1800" dirty="0">
                <a:cs typeface="Arial" panose="020B0604020202020204" pitchFamily="34" charset="0"/>
              </a:rPr>
              <a:t>Review CSS3 Animations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We 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The 3 CSS Types</a:t>
            </a:r>
          </a:p>
          <a:p>
            <a:r>
              <a:rPr lang="en-US" sz="1800" dirty="0">
                <a:cs typeface="Arial" panose="020B0604020202020204" pitchFamily="34" charset="0"/>
              </a:rPr>
              <a:t>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CSS Flexbox</a:t>
            </a:r>
          </a:p>
          <a:p>
            <a:r>
              <a:rPr lang="en-US" sz="1800" dirty="0">
                <a:cs typeface="Arial" panose="020B0604020202020204" pitchFamily="34" charset="0"/>
              </a:rPr>
              <a:t>CSS Grid Layout</a:t>
            </a:r>
          </a:p>
          <a:p>
            <a:r>
              <a:rPr lang="en-US" sz="1800" dirty="0">
                <a:cs typeface="Arial" panose="020B0604020202020204" pitchFamily="34" charset="0"/>
              </a:rPr>
              <a:t>The Main CSS Selectors</a:t>
            </a:r>
          </a:p>
          <a:p>
            <a:r>
              <a:rPr lang="en-US" sz="1800" dirty="0">
                <a:cs typeface="Arial" panose="020B0604020202020204" pitchFamily="34" charset="0"/>
              </a:rPr>
              <a:t>The CSS Relational Selector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We 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43051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The Use Of CSS3 and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Box-Shadow</a:t>
            </a:r>
          </a:p>
          <a:p>
            <a:r>
              <a:rPr lang="en-US" sz="1800" dirty="0">
                <a:cs typeface="Arial" panose="020B0604020202020204" pitchFamily="34" charset="0"/>
              </a:rPr>
              <a:t>CSS3 Gradients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Transforms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Transitions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Animations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Some Useful URLs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https://developer.mozilla.org/en-US/docs/Web/CSS/Reference</a:t>
            </a:r>
            <a:endParaRPr lang="en-US" sz="1800" dirty="0">
              <a:cs typeface="Arial" pitchFamily="34" charset="0"/>
              <a:hlinkClick r:id="rId4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https://developer.mozilla.org/en-US/docs/Learn/CSS/First_steps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6"/>
              </a:rPr>
              <a:t>https://www.w3schools.com/Css</a:t>
            </a:r>
            <a:r>
              <a:rPr lang="en-US" sz="1800" dirty="0">
                <a:hlinkClick r:id="rId6"/>
              </a:rPr>
              <a:t>/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Inline CSS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cs typeface="Arial" pitchFamily="34" charset="0"/>
              </a:rPr>
              <a:t>Inline CSS normally styles an individual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 (in body section):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style="color=blue;"&gt;Blue h1&lt;/h1&gt;</a:t>
            </a:r>
          </a:p>
          <a:p>
            <a:pPr marL="182880" lvl="1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NOTE: This is considered poor style and should be avoided at all 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Internal CSS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18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Arial" pitchFamily="34" charset="0"/>
              </a:rPr>
              <a:t>Internal CSS normally styles on an individual HTML Page</a:t>
            </a:r>
          </a:p>
          <a:p>
            <a:pPr indent="0">
              <a:buNone/>
            </a:pPr>
            <a:r>
              <a:rPr lang="en-US" sz="2300" dirty="0">
                <a:cs typeface="Arial" pitchFamily="34" charset="0"/>
              </a:rPr>
              <a:t>Example (in head section):</a:t>
            </a:r>
          </a:p>
          <a:p>
            <a:pPr marL="227013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227013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h1 {</a:t>
            </a:r>
          </a:p>
          <a:p>
            <a:pPr marL="227013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  color: "blue";</a:t>
            </a:r>
          </a:p>
          <a:p>
            <a:pPr marL="227013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}</a:t>
            </a:r>
          </a:p>
          <a:p>
            <a:pPr marL="227013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</a:t>
            </a:r>
            <a:r>
              <a:rPr lang="en-US" u="sng" dirty="0" smtClean="0"/>
              <a:t>ternal CSS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External CSS normally styles an entire HTML Website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 (in file style.css, folder ccs ):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color: "blue";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17145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&lt;link rel="stylesheet" href="css/style.css"&gt;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057400"/>
            <a:ext cx="4924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151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</a:t>
            </a: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around the content. The padding is transparent</a:t>
            </a: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padding and content</a:t>
            </a: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transparent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81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The padding CSS property sets the padding area on all four sides of an element. It is a shorthand for padding-top, padding-right, padding-bottom, and padding-left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420825"/>
            <a:ext cx="728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https://developer.mozilla.org/en-US/docs/Web/CSS/padding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19" y="3610667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1035</Words>
  <Application>Microsoft Office PowerPoint</Application>
  <PresentationFormat>Widescreen</PresentationFormat>
  <Paragraphs>220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Garamond</vt:lpstr>
      <vt:lpstr>SavonVTI</vt:lpstr>
      <vt:lpstr>REVIEW PART II - CSS</vt:lpstr>
      <vt:lpstr>Objectives</vt:lpstr>
      <vt:lpstr>Objectives</vt:lpstr>
      <vt:lpstr>Inline CSS</vt:lpstr>
      <vt:lpstr>Internal CSS</vt:lpstr>
      <vt:lpstr>External CSS</vt:lpstr>
      <vt:lpstr>CSS Box Model</vt:lpstr>
      <vt:lpstr>CSS Box Model</vt:lpstr>
      <vt:lpstr>CSS Box Model</vt:lpstr>
      <vt:lpstr>CSS Box Model</vt:lpstr>
      <vt:lpstr>CSS Box Model</vt:lpstr>
      <vt:lpstr>CSS Flexbox</vt:lpstr>
      <vt:lpstr>CSS Grid Layout</vt:lpstr>
      <vt:lpstr>CSS Selectors</vt:lpstr>
      <vt:lpstr>CSS Class Selector</vt:lpstr>
      <vt:lpstr>CSS ID Selector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 Colors</vt:lpstr>
      <vt:lpstr>CSS Colors</vt:lpstr>
      <vt:lpstr>CSS Box-Shadow</vt:lpstr>
      <vt:lpstr>CSS Gradients</vt:lpstr>
      <vt:lpstr>CSS Transforms</vt:lpstr>
      <vt:lpstr>CSS Transitions</vt:lpstr>
      <vt:lpstr>CSS Animations</vt:lpstr>
      <vt:lpstr>What We Covered</vt:lpstr>
      <vt:lpstr>What We Covered</vt:lpstr>
      <vt:lpstr>Some Useful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2020-07-03T19:01:31Z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