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51"/>
  </p:notesMasterIdLst>
  <p:sldIdLst>
    <p:sldId id="257" r:id="rId5"/>
    <p:sldId id="263" r:id="rId6"/>
    <p:sldId id="286" r:id="rId7"/>
    <p:sldId id="265" r:id="rId8"/>
    <p:sldId id="308" r:id="rId9"/>
    <p:sldId id="288" r:id="rId10"/>
    <p:sldId id="309" r:id="rId11"/>
    <p:sldId id="310" r:id="rId12"/>
    <p:sldId id="313" r:id="rId13"/>
    <p:sldId id="312" r:id="rId14"/>
    <p:sldId id="314" r:id="rId15"/>
    <p:sldId id="315" r:id="rId16"/>
    <p:sldId id="316" r:id="rId17"/>
    <p:sldId id="317" r:id="rId18"/>
    <p:sldId id="319" r:id="rId19"/>
    <p:sldId id="320" r:id="rId20"/>
    <p:sldId id="321" r:id="rId21"/>
    <p:sldId id="323" r:id="rId22"/>
    <p:sldId id="322" r:id="rId23"/>
    <p:sldId id="318" r:id="rId24"/>
    <p:sldId id="324" r:id="rId25"/>
    <p:sldId id="328" r:id="rId26"/>
    <p:sldId id="327" r:id="rId27"/>
    <p:sldId id="329" r:id="rId28"/>
    <p:sldId id="330" r:id="rId29"/>
    <p:sldId id="331" r:id="rId30"/>
    <p:sldId id="332" r:id="rId31"/>
    <p:sldId id="333" r:id="rId32"/>
    <p:sldId id="326" r:id="rId33"/>
    <p:sldId id="334" r:id="rId34"/>
    <p:sldId id="335" r:id="rId35"/>
    <p:sldId id="337" r:id="rId36"/>
    <p:sldId id="338" r:id="rId37"/>
    <p:sldId id="339" r:id="rId38"/>
    <p:sldId id="340" r:id="rId39"/>
    <p:sldId id="341" r:id="rId40"/>
    <p:sldId id="342" r:id="rId41"/>
    <p:sldId id="344" r:id="rId42"/>
    <p:sldId id="345" r:id="rId43"/>
    <p:sldId id="346" r:id="rId44"/>
    <p:sldId id="347" r:id="rId45"/>
    <p:sldId id="348" r:id="rId46"/>
    <p:sldId id="349" r:id="rId47"/>
    <p:sldId id="280" r:id="rId48"/>
    <p:sldId id="307" r:id="rId49"/>
    <p:sldId id="27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2" autoAdjust="0"/>
    <p:restoredTop sz="94619" autoAdjust="0"/>
  </p:normalViewPr>
  <p:slideViewPr>
    <p:cSldViewPr snapToGrid="0">
      <p:cViewPr varScale="1">
        <p:scale>
          <a:sx n="101" d="100"/>
          <a:sy n="101" d="100"/>
        </p:scale>
        <p:origin x="8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39238-B565-4611-A910-43B731DECEC1}" type="datetimeFigureOut">
              <a:rPr lang="en-US" smtClean="0"/>
              <a:t>7/3/2020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AAEB1-1BB9-43BA-8E44-621D6A53A2EE}" type="slidenum">
              <a:rPr lang="en-US" smtClean="0"/>
              <a:t>‹#›</a:t>
            </a:fld>
            <a:endParaRPr lang="en-US" dirty="0"/>
          </a:p>
        </p:txBody>
      </p:sp>
    </p:spTree>
    <p:extLst>
      <p:ext uri="{BB962C8B-B14F-4D97-AF65-F5344CB8AC3E}">
        <p14:creationId xmlns:p14="http://schemas.microsoft.com/office/powerpoint/2010/main" val="22203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3AAEB1-1BB9-43BA-8E44-621D6A53A2EE}" type="slidenum">
              <a:rPr lang="en-US" smtClean="0"/>
              <a:t>46</a:t>
            </a:fld>
            <a:endParaRPr lang="en-US" dirty="0"/>
          </a:p>
        </p:txBody>
      </p:sp>
    </p:spTree>
    <p:extLst>
      <p:ext uri="{BB962C8B-B14F-4D97-AF65-F5344CB8AC3E}">
        <p14:creationId xmlns:p14="http://schemas.microsoft.com/office/powerpoint/2010/main" val="230993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9F25E47-8026-47FD-8FD6-2C7B55A6BE4F}" type="datetime1">
              <a:rPr lang="en-US" smtClean="0"/>
              <a:t>7/3/2020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0A7AA-AB30-4D36-B646-A02FA5DCCA55}" type="datetime1">
              <a:rPr lang="en-US" smtClean="0"/>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CFA4D178-B71E-4B10-AF0F-C5E0B7294A7C}" type="datetime1">
              <a:rPr lang="en-US" smtClean="0"/>
              <a:t>7/3/2020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E6D853-85C2-4120-A6B2-2EAC4467BF8B}" type="datetime1">
              <a:rPr lang="en-US" smtClean="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3AECF5-4644-4878-B4B4-3AC946C4B252}" type="datetime1">
              <a:rPr lang="en-US" smtClean="0"/>
              <a:t>7/3/2020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E389F8-4EAE-4B22-8731-40270585493B}" type="datetime1">
              <a:rPr lang="en-US" smtClean="0"/>
              <a:t>7/3/2020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F4F3F-699B-4D10-AAB9-00C2579C25F8}" type="datetime1">
              <a:rPr lang="en-US" smtClean="0"/>
              <a:t>7/3/2020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E51BA90F-EE6C-42F5-8961-2F52EE18037D}" type="datetime1">
              <a:rPr lang="en-US" smtClean="0"/>
              <a:t>7/3/2020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FB6292F5-AD2B-47F4-B460-BF55BF34C27D}" type="datetime1">
              <a:rPr lang="en-US" smtClean="0"/>
              <a:t>7/3/2020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8B88B800-945A-43B0-8EA5-8657D67FD7E1}" type="datetime1">
              <a:rPr lang="en-US" smtClean="0"/>
              <a:t>7/3/2020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en-US/docs/Glossary/Str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Glossary/Nul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Glossary/Num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dat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arra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s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ma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js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for...i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for...o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Archive/Web/JavaScript/for_each...i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eveloper.mozilla.org/en-US/docs/Web/JavaScript/Reference/class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eveloper.mozilla.org/en-US/docs/Web/javascript/Referen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w3schools.com/js/" TargetMode="External"/><Relationship Id="rId4" Type="http://schemas.openxmlformats.org/officeDocument/2006/relationships/hyperlink" Target="https://developer.mozilla.org/en-US/docs/Learn/JavaScript/First_step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3995" y="41998"/>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a:latin typeface="Arial" pitchFamily="34" charset="0"/>
                <a:cs typeface="Arial" pitchFamily="34" charset="0"/>
              </a:rPr>
              <a:t>REVIEW PART </a:t>
            </a:r>
            <a:r>
              <a:rPr lang="en-US" sz="4400" b="1" dirty="0" smtClean="0">
                <a:latin typeface="Arial" pitchFamily="34" charset="0"/>
                <a:cs typeface="Arial" pitchFamily="34" charset="0"/>
              </a:rPr>
              <a:t>III - </a:t>
            </a:r>
            <a:r>
              <a:rPr lang="en-US" sz="4400" b="1" dirty="0" err="1" smtClean="0">
                <a:latin typeface="Arial" pitchFamily="34" charset="0"/>
                <a:cs typeface="Arial" pitchFamily="34" charset="0"/>
              </a:rPr>
              <a:t>javascript</a:t>
            </a:r>
            <a:endParaRPr lang="en-US" sz="4400"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Variables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latin typeface="Consolas" panose="020B0609020204030204" pitchFamily="49" charset="0"/>
                <a:cs typeface="Arial" panose="020B0604020202020204" pitchFamily="34" charset="0"/>
              </a:rPr>
              <a:t>let example:</a:t>
            </a:r>
            <a:r>
              <a:rPr lang="en-US" sz="1800" dirty="0">
                <a:latin typeface="Consolas" panose="020B0609020204030204" pitchFamily="49" charset="0"/>
              </a:rPr>
              <a:t> let legalAge = 21;</a:t>
            </a:r>
          </a:p>
          <a:p>
            <a:pPr indent="0">
              <a:buNone/>
            </a:pPr>
            <a:r>
              <a:rPr lang="en-US" sz="1800" dirty="0">
                <a:cs typeface="Arial" panose="020B0604020202020204" pitchFamily="34" charset="0"/>
              </a:rPr>
              <a:t>A let variable has block scope, i.e. it is available only throughout the block it is defined in</a:t>
            </a:r>
          </a:p>
          <a:p>
            <a:pPr indent="0">
              <a:buNone/>
            </a:pPr>
            <a:r>
              <a:rPr lang="en-US" sz="1800" dirty="0">
                <a:cs typeface="Arial" panose="020B0604020202020204" pitchFamily="34" charset="0"/>
              </a:rPr>
              <a:t>This statement both declares (let legalAge) and initializes (= 21) the variable</a:t>
            </a:r>
          </a:p>
          <a:p>
            <a:pPr indent="0">
              <a:buNone/>
            </a:pPr>
            <a:r>
              <a:rPr lang="en-US" sz="1800" dirty="0">
                <a:cs typeface="Arial" panose="020B0604020202020204" pitchFamily="34" charset="0"/>
              </a:rPr>
              <a:t>If the variable is not initialized, its value is undefined</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10</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a:t>
            </a:r>
            <a:r>
              <a:rPr lang="en-US" dirty="0" smtClean="0">
                <a:solidFill>
                  <a:srgbClr val="00B0F0"/>
                </a:solidFill>
              </a:rPr>
              <a:t>www.w3schools.com/jsref/jsref_let.asp</a:t>
            </a:r>
            <a:endParaRPr lang="en-US" dirty="0">
              <a:solidFill>
                <a:srgbClr val="00B0F0"/>
              </a:solidFill>
            </a:endParaRPr>
          </a:p>
        </p:txBody>
      </p:sp>
    </p:spTree>
    <p:extLst>
      <p:ext uri="{BB962C8B-B14F-4D97-AF65-F5344CB8AC3E}">
        <p14:creationId xmlns:p14="http://schemas.microsoft.com/office/powerpoint/2010/main" val="4047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Variables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latin typeface="Consolas" panose="020B0609020204030204" pitchFamily="49" charset="0"/>
                <a:cs typeface="Arial" panose="020B0604020202020204" pitchFamily="34" charset="0"/>
              </a:rPr>
              <a:t>const example: const legalAge = 21;</a:t>
            </a:r>
          </a:p>
          <a:p>
            <a:pPr indent="0">
              <a:buNone/>
            </a:pPr>
            <a:r>
              <a:rPr lang="en-US" sz="1800" dirty="0">
                <a:cs typeface="Arial" panose="020B0604020202020204" pitchFamily="34" charset="0"/>
              </a:rPr>
              <a:t>A const (constant) must be initialized when it is declared</a:t>
            </a:r>
          </a:p>
          <a:p>
            <a:pPr indent="0">
              <a:buNone/>
            </a:pPr>
            <a:r>
              <a:rPr lang="en-US" sz="1800" dirty="0">
                <a:cs typeface="Arial" panose="020B0604020202020204" pitchFamily="34" charset="0"/>
              </a:rPr>
              <a:t>Constants are normally declared at the top of the program, outside of any functions to give them program scope, i.e. make them available program-wide</a:t>
            </a:r>
          </a:p>
        </p:txBody>
      </p:sp>
      <p:sp>
        <p:nvSpPr>
          <p:cNvPr id="6" name="Slide Number Placeholder 5"/>
          <p:cNvSpPr>
            <a:spLocks noGrp="1"/>
          </p:cNvSpPr>
          <p:nvPr>
            <p:ph type="sldNum" sz="quarter" idx="12"/>
          </p:nvPr>
        </p:nvSpPr>
        <p:spPr/>
        <p:txBody>
          <a:bodyPr/>
          <a:lstStyle/>
          <a:p>
            <a:fld id="{34B7E4EF-A1BD-40F4-AB7B-04F084DD991D}" type="slidenum">
              <a:rPr lang="en-US" smtClean="0"/>
              <a:t>11</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a:t>
            </a:r>
            <a:r>
              <a:rPr lang="en-US" dirty="0" smtClean="0">
                <a:solidFill>
                  <a:srgbClr val="00B0F0"/>
                </a:solidFill>
              </a:rPr>
              <a:t>www.w3schools.com/jsref/jsref_const.asp</a:t>
            </a:r>
            <a:endParaRPr lang="en-US" dirty="0">
              <a:solidFill>
                <a:srgbClr val="00B0F0"/>
              </a:solidFill>
            </a:endParaRPr>
          </a:p>
        </p:txBody>
      </p:sp>
    </p:spTree>
    <p:extLst>
      <p:ext uri="{BB962C8B-B14F-4D97-AF65-F5344CB8AC3E}">
        <p14:creationId xmlns:p14="http://schemas.microsoft.com/office/powerpoint/2010/main" val="2601678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JavaScript has seven types of primitive (simple) variables:</a:t>
            </a:r>
          </a:p>
          <a:p>
            <a:pPr indent="0">
              <a:buNone/>
            </a:pPr>
            <a:r>
              <a:rPr lang="en-US" sz="1800" dirty="0">
                <a:cs typeface="Arial" panose="020B0604020202020204" pitchFamily="34" charset="0"/>
              </a:rPr>
              <a:t>String</a:t>
            </a:r>
          </a:p>
          <a:p>
            <a:pPr indent="0">
              <a:buNone/>
            </a:pPr>
            <a:r>
              <a:rPr lang="en-US" sz="1800" dirty="0">
                <a:cs typeface="Arial" panose="020B0604020202020204" pitchFamily="34" charset="0"/>
              </a:rPr>
              <a:t>Number</a:t>
            </a:r>
          </a:p>
          <a:p>
            <a:pPr indent="0">
              <a:buNone/>
            </a:pPr>
            <a:r>
              <a:rPr lang="en-US" sz="1800" dirty="0">
                <a:cs typeface="Arial" panose="020B0604020202020204" pitchFamily="34" charset="0"/>
              </a:rPr>
              <a:t>BigInt</a:t>
            </a:r>
          </a:p>
          <a:p>
            <a:pPr indent="0">
              <a:buNone/>
            </a:pPr>
            <a:r>
              <a:rPr lang="en-US" sz="1800" dirty="0">
                <a:cs typeface="Arial" panose="020B0604020202020204" pitchFamily="34" charset="0"/>
              </a:rPr>
              <a:t>Boolean</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12</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https://developer.mozilla.org/en-US/docs/Glossary/Primitive</a:t>
            </a:r>
            <a:endParaRPr lang="en-US" dirty="0">
              <a:solidFill>
                <a:srgbClr val="00B0F0"/>
              </a:solidFill>
            </a:endParaRPr>
          </a:p>
        </p:txBody>
      </p:sp>
    </p:spTree>
    <p:extLst>
      <p:ext uri="{BB962C8B-B14F-4D97-AF65-F5344CB8AC3E}">
        <p14:creationId xmlns:p14="http://schemas.microsoft.com/office/powerpoint/2010/main" val="1158425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JavaScript has seven types of primitive (simple) variables:</a:t>
            </a:r>
          </a:p>
          <a:p>
            <a:pPr indent="0">
              <a:buNone/>
            </a:pPr>
            <a:r>
              <a:rPr lang="en-US" sz="1800" dirty="0">
                <a:cs typeface="Arial" panose="020B0604020202020204" pitchFamily="34" charset="0"/>
              </a:rPr>
              <a:t>Null</a:t>
            </a:r>
          </a:p>
          <a:p>
            <a:pPr indent="0">
              <a:buNone/>
            </a:pPr>
            <a:r>
              <a:rPr lang="en-US" sz="1800" dirty="0">
                <a:cs typeface="Arial" panose="020B0604020202020204" pitchFamily="34" charset="0"/>
              </a:rPr>
              <a:t>Undefined</a:t>
            </a:r>
          </a:p>
          <a:p>
            <a:pPr indent="0">
              <a:buNone/>
            </a:pPr>
            <a:r>
              <a:rPr lang="en-US" sz="1800" dirty="0">
                <a:cs typeface="Arial" panose="020B0604020202020204" pitchFamily="34" charset="0"/>
              </a:rPr>
              <a:t>Symbol</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13</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smtClean="0">
                <a:solidFill>
                  <a:srgbClr val="00B0F0"/>
                </a:solidFill>
              </a:rPr>
              <a:t>https://developer.mozilla.org/en-US/docs/Glossary/Primitive</a:t>
            </a:r>
            <a:endParaRPr lang="en-US" dirty="0">
              <a:solidFill>
                <a:srgbClr val="00B0F0"/>
              </a:solidFill>
            </a:endParaRPr>
          </a:p>
        </p:txBody>
      </p:sp>
    </p:spTree>
    <p:extLst>
      <p:ext uri="{BB962C8B-B14F-4D97-AF65-F5344CB8AC3E}">
        <p14:creationId xmlns:p14="http://schemas.microsoft.com/office/powerpoint/2010/main" val="113958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2000" dirty="0">
                <a:cs typeface="Arial" panose="020B0604020202020204" pitchFamily="34" charset="0"/>
              </a:rPr>
              <a:t>String</a:t>
            </a:r>
          </a:p>
          <a:p>
            <a:pPr indent="0">
              <a:buNone/>
            </a:pPr>
            <a:r>
              <a:rPr lang="en-US" sz="1800" dirty="0">
                <a:cs typeface="Arial" panose="020B0604020202020204" pitchFamily="34" charset="0"/>
              </a:rPr>
              <a:t>In any computer programming language, a string is a sequence of characters used to represent text.  In JavaScript, a String is one of the primitive values and the String object is a wrapper around a String primitive</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14</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https://developer.mozilla.org/en-US/docs/Glossary/String</a:t>
            </a:r>
            <a:endParaRPr lang="en-US" dirty="0">
              <a:solidFill>
                <a:srgbClr val="00B0F0"/>
              </a:solidFill>
            </a:endParaRPr>
          </a:p>
        </p:txBody>
      </p:sp>
    </p:spTree>
    <p:extLst>
      <p:ext uri="{BB962C8B-B14F-4D97-AF65-F5344CB8AC3E}">
        <p14:creationId xmlns:p14="http://schemas.microsoft.com/office/powerpoint/2010/main" val="3212642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Number</a:t>
            </a:r>
          </a:p>
          <a:p>
            <a:pPr indent="0">
              <a:buNone/>
            </a:pPr>
            <a:r>
              <a:rPr lang="en-US" sz="1800" dirty="0">
                <a:cs typeface="Arial" panose="020B0604020202020204" pitchFamily="34" charset="0"/>
              </a:rPr>
              <a:t>In JavaScript, Number is a numeric data type in the double-precision 64-bit floating point format (IEEE 754).  In other programming languages different numeric types exist; for example, Integers, Floats, Doubles, and Bignums</a:t>
            </a:r>
            <a:endParaRPr lang="en-US" sz="1800" dirty="0"/>
          </a:p>
        </p:txBody>
      </p:sp>
      <p:sp>
        <p:nvSpPr>
          <p:cNvPr id="6" name="Slide Number Placeholder 5"/>
          <p:cNvSpPr>
            <a:spLocks noGrp="1"/>
          </p:cNvSpPr>
          <p:nvPr>
            <p:ph type="sldNum" sz="quarter" idx="12"/>
          </p:nvPr>
        </p:nvSpPr>
        <p:spPr/>
        <p:txBody>
          <a:bodyPr/>
          <a:lstStyle/>
          <a:p>
            <a:fld id="{34B7E4EF-A1BD-40F4-AB7B-04F084DD991D}" type="slidenum">
              <a:rPr lang="en-US" smtClean="0"/>
              <a:t>15</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a:t>
            </a:r>
            <a:r>
              <a:rPr lang="en-US" dirty="0" smtClean="0">
                <a:hlinkClick r:id="rId2"/>
              </a:rPr>
              <a:t>developer.mozilla.org/en-US/docs/Glossary/Number</a:t>
            </a:r>
            <a:r>
              <a:rPr lang="en-US" dirty="0" smtClean="0"/>
              <a:t> </a:t>
            </a:r>
            <a:endParaRPr lang="en-US" dirty="0">
              <a:solidFill>
                <a:srgbClr val="00B0F0"/>
              </a:solidFill>
            </a:endParaRPr>
          </a:p>
        </p:txBody>
      </p:sp>
    </p:spTree>
    <p:extLst>
      <p:ext uri="{BB962C8B-B14F-4D97-AF65-F5344CB8AC3E}">
        <p14:creationId xmlns:p14="http://schemas.microsoft.com/office/powerpoint/2010/main" val="747911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BigInt</a:t>
            </a:r>
          </a:p>
          <a:p>
            <a:pPr indent="0">
              <a:buNone/>
            </a:pPr>
            <a:r>
              <a:rPr lang="en-US" sz="1800" dirty="0">
                <a:cs typeface="Arial" panose="020B0604020202020204" pitchFamily="34" charset="0"/>
              </a:rPr>
              <a:t>In JavaScript, BigInt is a numeric data type that can represent integers in the arbitrary precision format</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16</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a:t>
            </a:r>
            <a:r>
              <a:rPr lang="en-US" dirty="0" smtClean="0">
                <a:hlinkClick r:id="rId2"/>
              </a:rPr>
              <a:t>developer.mozilla.org/en-US/docs/Glossary/BigInt</a:t>
            </a:r>
            <a:r>
              <a:rPr lang="en-US" dirty="0" smtClean="0"/>
              <a:t> </a:t>
            </a:r>
            <a:endParaRPr lang="en-US" dirty="0">
              <a:solidFill>
                <a:srgbClr val="00B0F0"/>
              </a:solidFill>
            </a:endParaRPr>
          </a:p>
        </p:txBody>
      </p:sp>
    </p:spTree>
    <p:extLst>
      <p:ext uri="{BB962C8B-B14F-4D97-AF65-F5344CB8AC3E}">
        <p14:creationId xmlns:p14="http://schemas.microsoft.com/office/powerpoint/2010/main" val="2210503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Boolean</a:t>
            </a:r>
          </a:p>
          <a:p>
            <a:pPr indent="0">
              <a:buNone/>
            </a:pPr>
            <a:r>
              <a:rPr lang="en-US" sz="1800" dirty="0">
                <a:cs typeface="Arial" panose="020B0604020202020204" pitchFamily="34" charset="0"/>
              </a:rPr>
              <a:t>In computer science, a Boolean is a logical data type that can have only the values true or false. In JavaScript, Boolean conditionals are often used to decide which sections of code to execute (e.g. if statements) or repeat (e.g. for loops)</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17</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a:t>
            </a:r>
            <a:r>
              <a:rPr lang="en-US" dirty="0" smtClean="0">
                <a:hlinkClick r:id="rId2"/>
              </a:rPr>
              <a:t>developer.mozilla.org/en-US/docs/Glossary/Boolean</a:t>
            </a:r>
            <a:r>
              <a:rPr lang="en-US" dirty="0" smtClean="0"/>
              <a:t> </a:t>
            </a:r>
            <a:endParaRPr lang="en-US" dirty="0">
              <a:solidFill>
                <a:srgbClr val="00B0F0"/>
              </a:solidFill>
            </a:endParaRPr>
          </a:p>
        </p:txBody>
      </p:sp>
    </p:spTree>
    <p:extLst>
      <p:ext uri="{BB962C8B-B14F-4D97-AF65-F5344CB8AC3E}">
        <p14:creationId xmlns:p14="http://schemas.microsoft.com/office/powerpoint/2010/main" val="266408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smtClean="0">
                <a:cs typeface="Arial" panose="020B0604020202020204" pitchFamily="34" charset="0"/>
              </a:rPr>
              <a:t>Null</a:t>
            </a:r>
            <a:endParaRPr lang="en-US" sz="1800" dirty="0">
              <a:cs typeface="Arial" panose="020B0604020202020204" pitchFamily="34" charset="0"/>
            </a:endParaRPr>
          </a:p>
          <a:p>
            <a:pPr marL="0" indent="0">
              <a:buNone/>
            </a:pPr>
            <a:r>
              <a:rPr lang="en-US" sz="1800" dirty="0">
                <a:cs typeface="Arial" panose="020B0604020202020204" pitchFamily="34" charset="0"/>
              </a:rPr>
              <a:t>In computer science, a null value represents a reference that points, generally intentionally, to a nonexistent or invalid object or address. The meaning of a null reference varies among language implementations</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18</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a:t>
            </a:r>
            <a:r>
              <a:rPr lang="en-US" dirty="0" smtClean="0">
                <a:hlinkClick r:id="rId2"/>
              </a:rPr>
              <a:t>developer.mozilla.org/en-US/docs/Glossary/Null</a:t>
            </a:r>
            <a:r>
              <a:rPr lang="en-US" dirty="0" smtClean="0"/>
              <a:t> </a:t>
            </a:r>
            <a:endParaRPr lang="en-US" dirty="0">
              <a:solidFill>
                <a:srgbClr val="00B0F0"/>
              </a:solidFill>
            </a:endParaRPr>
          </a:p>
        </p:txBody>
      </p:sp>
    </p:spTree>
    <p:extLst>
      <p:ext uri="{BB962C8B-B14F-4D97-AF65-F5344CB8AC3E}">
        <p14:creationId xmlns:p14="http://schemas.microsoft.com/office/powerpoint/2010/main" val="2478120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Undefined</a:t>
            </a:r>
          </a:p>
          <a:p>
            <a:pPr marL="0" indent="0">
              <a:buNone/>
            </a:pPr>
            <a:r>
              <a:rPr lang="en-US" sz="1800" dirty="0">
                <a:cs typeface="Arial" panose="020B0604020202020204" pitchFamily="34" charset="0"/>
              </a:rPr>
              <a:t>An undefined is a primitive value automatically assigned to variables that have just been declared, or to formal arguments for which there are no actual arguments (i.e. have not yet been initialized)</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19</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hlinkClick r:id="rId2"/>
              </a:rPr>
              <a:t>https://</a:t>
            </a:r>
            <a:r>
              <a:rPr lang="en-US" dirty="0" smtClean="0">
                <a:hlinkClick r:id="rId2"/>
              </a:rPr>
              <a:t>developer.mozilla.org/en-US/docs/Glossary/Undefined</a:t>
            </a:r>
            <a:endParaRPr lang="en-US" dirty="0">
              <a:solidFill>
                <a:srgbClr val="00B0F0"/>
              </a:solidFill>
            </a:endParaRPr>
          </a:p>
        </p:txBody>
      </p:sp>
    </p:spTree>
    <p:extLst>
      <p:ext uri="{BB962C8B-B14F-4D97-AF65-F5344CB8AC3E}">
        <p14:creationId xmlns:p14="http://schemas.microsoft.com/office/powerpoint/2010/main" val="3633620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Autofit/>
          </a:bodyPr>
          <a:lstStyle/>
          <a:p>
            <a:r>
              <a:rPr lang="en-US" sz="1800" dirty="0">
                <a:cs typeface="Arial" pitchFamily="34" charset="0"/>
              </a:rPr>
              <a:t>Determine where to add JavaScript</a:t>
            </a:r>
          </a:p>
          <a:p>
            <a:r>
              <a:rPr lang="en-US" sz="1800" dirty="0">
                <a:cs typeface="Arial" pitchFamily="34" charset="0"/>
              </a:rPr>
              <a:t>Discuss the 3 ways to create JavaScript variables</a:t>
            </a:r>
          </a:p>
          <a:p>
            <a:r>
              <a:rPr lang="en-US" sz="1800" dirty="0">
                <a:cs typeface="Arial" pitchFamily="34" charset="0"/>
              </a:rPr>
              <a:t>Review the primitive JavaScript datatypes</a:t>
            </a:r>
          </a:p>
          <a:p>
            <a:r>
              <a:rPr lang="en-US" sz="1800" dirty="0">
                <a:cs typeface="Arial" pitchFamily="34" charset="0"/>
              </a:rPr>
              <a:t>Review the non-primitive JavaScript datatypes</a:t>
            </a: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smtClean="0">
                <a:cs typeface="Arial" panose="020B0604020202020204" pitchFamily="34" charset="0"/>
              </a:rPr>
              <a:t>Symbol</a:t>
            </a:r>
            <a:endParaRPr lang="en-US" sz="1800" dirty="0">
              <a:cs typeface="Arial" panose="020B0604020202020204" pitchFamily="34" charset="0"/>
            </a:endParaRPr>
          </a:p>
          <a:p>
            <a:pPr marL="0" indent="0">
              <a:buNone/>
            </a:pPr>
            <a:r>
              <a:rPr lang="en-US" sz="1800" dirty="0">
                <a:cs typeface="Arial" panose="020B0604020202020204" pitchFamily="34" charset="0"/>
              </a:rPr>
              <a:t>A value having the data type Symbol can be referred to as a "Symbol value". In a JavaScript runtime environment, a symbol  value is created by invoking the function Symbol, which dynamically produces an anonymous, unique value</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20</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a:t>
            </a:r>
            <a:r>
              <a:rPr lang="en-US" dirty="0" smtClean="0">
                <a:solidFill>
                  <a:srgbClr val="00B0F0"/>
                </a:solidFill>
              </a:rPr>
              <a:t>developer.mozilla.org/en-US/docs/Glossary/Symbol</a:t>
            </a:r>
            <a:endParaRPr lang="en-US" dirty="0">
              <a:solidFill>
                <a:srgbClr val="00B0F0"/>
              </a:solidFill>
            </a:endParaRPr>
          </a:p>
        </p:txBody>
      </p:sp>
    </p:spTree>
    <p:extLst>
      <p:ext uri="{BB962C8B-B14F-4D97-AF65-F5344CB8AC3E}">
        <p14:creationId xmlns:p14="http://schemas.microsoft.com/office/powerpoint/2010/main" val="3295242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JavaScript also supports the following non-primitive data structures:</a:t>
            </a:r>
          </a:p>
          <a:p>
            <a:pPr indent="0">
              <a:buNone/>
            </a:pPr>
            <a:r>
              <a:rPr lang="en-US" sz="1800" dirty="0">
                <a:cs typeface="Arial" panose="020B0604020202020204" pitchFamily="34" charset="0"/>
              </a:rPr>
              <a:t>Object</a:t>
            </a:r>
          </a:p>
          <a:p>
            <a:pPr indent="0">
              <a:buNone/>
            </a:pPr>
            <a:r>
              <a:rPr lang="en-US" sz="1800" dirty="0">
                <a:cs typeface="Arial" panose="020B0604020202020204" pitchFamily="34" charset="0"/>
              </a:rPr>
              <a:t>Date (type of object)</a:t>
            </a:r>
          </a:p>
          <a:p>
            <a:pPr indent="0">
              <a:buNone/>
            </a:pPr>
            <a:r>
              <a:rPr lang="en-US" sz="1800" dirty="0">
                <a:cs typeface="Arial" panose="020B0604020202020204" pitchFamily="34" charset="0"/>
              </a:rPr>
              <a:t>Array (type of object)</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21</a:t>
            </a:fld>
            <a:endParaRPr lang="en-US" dirty="0"/>
          </a:p>
        </p:txBody>
      </p:sp>
      <p:sp>
        <p:nvSpPr>
          <p:cNvPr id="5" name="Rectangle 4"/>
          <p:cNvSpPr/>
          <p:nvPr/>
        </p:nvSpPr>
        <p:spPr>
          <a:xfrm>
            <a:off x="983809" y="5420825"/>
            <a:ext cx="9057658" cy="646331"/>
          </a:xfrm>
          <a:prstGeom prst="rect">
            <a:avLst/>
          </a:prstGeom>
        </p:spPr>
        <p:txBody>
          <a:bodyPr wrap="square">
            <a:spAutoFit/>
          </a:bodyPr>
          <a:lstStyle/>
          <a:p>
            <a:r>
              <a:rPr lang="en-US" b="1" dirty="0"/>
              <a:t>Source</a:t>
            </a:r>
          </a:p>
          <a:p>
            <a:r>
              <a:rPr lang="en-US" dirty="0">
                <a:solidFill>
                  <a:srgbClr val="00B0F0"/>
                </a:solidFill>
              </a:rPr>
              <a:t>https://developer.mozilla.org/en-US/docs/Web/JavaScript/Data_structures</a:t>
            </a:r>
            <a:endParaRPr lang="en-US" dirty="0">
              <a:solidFill>
                <a:srgbClr val="00B0F0"/>
              </a:solidFill>
            </a:endParaRPr>
          </a:p>
        </p:txBody>
      </p:sp>
    </p:spTree>
    <p:extLst>
      <p:ext uri="{BB962C8B-B14F-4D97-AF65-F5344CB8AC3E}">
        <p14:creationId xmlns:p14="http://schemas.microsoft.com/office/powerpoint/2010/main" val="4176158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JavaScript also supports the following non-primitive data structures:</a:t>
            </a:r>
          </a:p>
          <a:p>
            <a:pPr indent="0">
              <a:buNone/>
            </a:pPr>
            <a:r>
              <a:rPr lang="en-US" sz="1800" dirty="0">
                <a:cs typeface="Arial" panose="020B0604020202020204" pitchFamily="34" charset="0"/>
              </a:rPr>
              <a:t>Sets and WeakSets</a:t>
            </a:r>
          </a:p>
          <a:p>
            <a:pPr indent="0">
              <a:buNone/>
            </a:pPr>
            <a:r>
              <a:rPr lang="en-US" sz="1800" dirty="0">
                <a:cs typeface="Arial" panose="020B0604020202020204" pitchFamily="34" charset="0"/>
              </a:rPr>
              <a:t>Maps and WeakMaps</a:t>
            </a:r>
          </a:p>
          <a:p>
            <a:pPr indent="0">
              <a:buNone/>
            </a:pPr>
            <a:r>
              <a:rPr lang="en-US" sz="1800" dirty="0">
                <a:cs typeface="Arial" panose="020B0604020202020204" pitchFamily="34" charset="0"/>
              </a:rPr>
              <a:t>JSON</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22</a:t>
            </a:fld>
            <a:endParaRPr lang="en-US" dirty="0"/>
          </a:p>
        </p:txBody>
      </p:sp>
      <p:sp>
        <p:nvSpPr>
          <p:cNvPr id="5" name="Rectangle 4"/>
          <p:cNvSpPr/>
          <p:nvPr/>
        </p:nvSpPr>
        <p:spPr>
          <a:xfrm>
            <a:off x="983809" y="5420825"/>
            <a:ext cx="9057658" cy="646331"/>
          </a:xfrm>
          <a:prstGeom prst="rect">
            <a:avLst/>
          </a:prstGeom>
        </p:spPr>
        <p:txBody>
          <a:bodyPr wrap="square">
            <a:spAutoFit/>
          </a:bodyPr>
          <a:lstStyle/>
          <a:p>
            <a:r>
              <a:rPr lang="en-US" b="1" dirty="0"/>
              <a:t>Source</a:t>
            </a:r>
          </a:p>
          <a:p>
            <a:r>
              <a:rPr lang="en-US" dirty="0">
                <a:solidFill>
                  <a:srgbClr val="00B0F0"/>
                </a:solidFill>
              </a:rPr>
              <a:t>https://developer.mozilla.org/en-US/docs/Web/JavaScript/Data_structures</a:t>
            </a:r>
            <a:endParaRPr lang="en-US" dirty="0">
              <a:solidFill>
                <a:srgbClr val="00B0F0"/>
              </a:solidFill>
            </a:endParaRPr>
          </a:p>
        </p:txBody>
      </p:sp>
    </p:spTree>
    <p:extLst>
      <p:ext uri="{BB962C8B-B14F-4D97-AF65-F5344CB8AC3E}">
        <p14:creationId xmlns:p14="http://schemas.microsoft.com/office/powerpoint/2010/main" val="1212844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169863" indent="12700">
              <a:buNone/>
            </a:pPr>
            <a:r>
              <a:rPr lang="en-US" sz="1800" dirty="0" smtClean="0">
                <a:cs typeface="Arial" panose="020B0604020202020204" pitchFamily="34" charset="0"/>
              </a:rPr>
              <a:t>Object</a:t>
            </a:r>
          </a:p>
          <a:p>
            <a:pPr indent="0">
              <a:buNone/>
            </a:pPr>
            <a:r>
              <a:rPr lang="en-US" sz="1800" dirty="0">
                <a:cs typeface="Arial" panose="020B0604020202020204" pitchFamily="34" charset="0"/>
              </a:rPr>
              <a:t>In JavaScript, objects can be seen as a collection of properties. With the object literal syntax, a limited set of properties are initialized; then properties can be added and removed. Property values can be values of any type, including other objects. Properties are identified using key values. A key value is either a String or a Symbol value</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23</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solidFill>
                  <a:srgbClr val="00B0F0"/>
                </a:solidFill>
              </a:rPr>
              <a:t>https://developer.mozilla.org/en-US/docs/Web/JavaScript/Reference/Global_Objects/object</a:t>
            </a:r>
            <a:endParaRPr lang="en-US" dirty="0">
              <a:solidFill>
                <a:srgbClr val="00B0F0"/>
              </a:solidFill>
            </a:endParaRPr>
          </a:p>
        </p:txBody>
      </p:sp>
    </p:spTree>
    <p:extLst>
      <p:ext uri="{BB962C8B-B14F-4D97-AF65-F5344CB8AC3E}">
        <p14:creationId xmlns:p14="http://schemas.microsoft.com/office/powerpoint/2010/main" val="2185199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2000" dirty="0">
                <a:cs typeface="Arial" panose="020B0604020202020204" pitchFamily="34" charset="0"/>
              </a:rPr>
              <a:t>Date</a:t>
            </a:r>
          </a:p>
          <a:p>
            <a:pPr indent="0">
              <a:buNone/>
            </a:pPr>
            <a:r>
              <a:rPr lang="en-US" sz="1800" dirty="0">
                <a:cs typeface="Arial" panose="020B0604020202020204" pitchFamily="34" charset="0"/>
              </a:rPr>
              <a:t>When representing dates, the best choice is to use the built-in Date utility in JavaScript</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24</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https://developer.mozilla.org/en-US/docs/Web/JavaScript/Reference/Global_Objects/date</a:t>
            </a:r>
            <a:endParaRPr lang="en-US" dirty="0">
              <a:solidFill>
                <a:srgbClr val="00B0F0"/>
              </a:solidFill>
            </a:endParaRPr>
          </a:p>
        </p:txBody>
      </p:sp>
    </p:spTree>
    <p:extLst>
      <p:ext uri="{BB962C8B-B14F-4D97-AF65-F5344CB8AC3E}">
        <p14:creationId xmlns:p14="http://schemas.microsoft.com/office/powerpoint/2010/main" val="1443987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Array</a:t>
            </a:r>
          </a:p>
          <a:p>
            <a:pPr indent="0">
              <a:buNone/>
            </a:pPr>
            <a:r>
              <a:rPr lang="en-US" sz="1800" dirty="0">
                <a:cs typeface="Arial" panose="020B0604020202020204" pitchFamily="34" charset="0"/>
              </a:rPr>
              <a:t>Arrays are regular objects for which there is a particular relationship between integer-keyed properties and the length property</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25</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a:t>
            </a:r>
            <a:r>
              <a:rPr lang="en-US" dirty="0" smtClean="0">
                <a:hlinkClick r:id="rId2"/>
              </a:rPr>
              <a:t>developer.mozilla.org/en-US/docs/Web/JavaScript/Reference/Global_Objects/array</a:t>
            </a:r>
            <a:r>
              <a:rPr lang="en-US" dirty="0" smtClean="0"/>
              <a:t> </a:t>
            </a:r>
            <a:endParaRPr lang="en-US" dirty="0">
              <a:solidFill>
                <a:srgbClr val="00B0F0"/>
              </a:solidFill>
            </a:endParaRPr>
          </a:p>
        </p:txBody>
      </p:sp>
    </p:spTree>
    <p:extLst>
      <p:ext uri="{BB962C8B-B14F-4D97-AF65-F5344CB8AC3E}">
        <p14:creationId xmlns:p14="http://schemas.microsoft.com/office/powerpoint/2010/main" val="3697234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Set and WeakSet</a:t>
            </a:r>
          </a:p>
          <a:p>
            <a:pPr indent="0">
              <a:buNone/>
            </a:pPr>
            <a:r>
              <a:rPr lang="en-US" sz="1800" dirty="0">
                <a:cs typeface="Arial" panose="020B0604020202020204" pitchFamily="34" charset="0"/>
              </a:rPr>
              <a:t>Introduced in ECMAScript Edition 6, Set and WeakSet Edition 6, these data types take object references as keys. Set and WeakSet represent a set of objects</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26</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a:t>
            </a:r>
            <a:r>
              <a:rPr lang="en-US" dirty="0" smtClean="0">
                <a:hlinkClick r:id="rId2"/>
              </a:rPr>
              <a:t>developer.mozilla.org/en-US/docs/Web/JavaScript/Reference/Global_Objects/set</a:t>
            </a:r>
            <a:r>
              <a:rPr lang="en-US" dirty="0" smtClean="0"/>
              <a:t>  </a:t>
            </a:r>
            <a:endParaRPr lang="en-US" dirty="0">
              <a:solidFill>
                <a:srgbClr val="00B0F0"/>
              </a:solidFill>
            </a:endParaRPr>
          </a:p>
        </p:txBody>
      </p:sp>
    </p:spTree>
    <p:extLst>
      <p:ext uri="{BB962C8B-B14F-4D97-AF65-F5344CB8AC3E}">
        <p14:creationId xmlns:p14="http://schemas.microsoft.com/office/powerpoint/2010/main" val="2486336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Map and WeakMap</a:t>
            </a:r>
          </a:p>
          <a:p>
            <a:pPr indent="0">
              <a:buNone/>
            </a:pPr>
            <a:r>
              <a:rPr lang="en-US" sz="1800" dirty="0">
                <a:cs typeface="Arial" panose="020B0604020202020204" pitchFamily="34" charset="0"/>
              </a:rPr>
              <a:t>Maps and WeakMaps were also introduced in ECMAScript Edition 6, and like Set and Weakset take object references as keys. Map and WeakMap associate a value to an object</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27</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a:hlinkClick r:id="rId2"/>
              </a:rPr>
              <a:t>https://</a:t>
            </a:r>
            <a:r>
              <a:rPr lang="en-US" dirty="0" smtClean="0">
                <a:hlinkClick r:id="rId2"/>
              </a:rPr>
              <a:t>developer.mozilla.org/en-US/docs/Web/JavaScript/Reference/Global_Objects/map</a:t>
            </a:r>
            <a:r>
              <a:rPr lang="en-US" dirty="0" smtClean="0"/>
              <a:t>   </a:t>
            </a:r>
            <a:endParaRPr lang="en-US" dirty="0">
              <a:solidFill>
                <a:srgbClr val="00B0F0"/>
              </a:solidFill>
            </a:endParaRPr>
          </a:p>
        </p:txBody>
      </p:sp>
    </p:spTree>
    <p:extLst>
      <p:ext uri="{BB962C8B-B14F-4D97-AF65-F5344CB8AC3E}">
        <p14:creationId xmlns:p14="http://schemas.microsoft.com/office/powerpoint/2010/main" val="1929470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Datatypes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JSON</a:t>
            </a:r>
          </a:p>
          <a:p>
            <a:pPr indent="0">
              <a:buNone/>
            </a:pPr>
            <a:r>
              <a:rPr lang="en-US" sz="1800" dirty="0">
                <a:cs typeface="Arial" panose="020B0604020202020204" pitchFamily="34" charset="0"/>
              </a:rPr>
              <a:t>JSON (JavaScript Object Notation) is a lightweight data-interchange format, derived from JavaScript and used by many programming languages. JSON is used to build universal data structures</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28</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a:t>Source</a:t>
            </a:r>
          </a:p>
          <a:p>
            <a:r>
              <a:rPr lang="en-US" dirty="0" smtClean="0">
                <a:hlinkClick r:id="rId2"/>
              </a:rPr>
              <a:t>https</a:t>
            </a:r>
            <a:r>
              <a:rPr lang="en-US" dirty="0">
                <a:hlinkClick r:id="rId2"/>
              </a:rPr>
              <a:t>://</a:t>
            </a:r>
            <a:r>
              <a:rPr lang="en-US" dirty="0" smtClean="0">
                <a:hlinkClick r:id="rId2"/>
              </a:rPr>
              <a:t>developer.mozilla.org/en-US/docs/Web/JavaScript/Reference/Global_Objects/json</a:t>
            </a:r>
            <a:r>
              <a:rPr lang="en-US" dirty="0" smtClean="0"/>
              <a:t>  </a:t>
            </a:r>
            <a:endParaRPr lang="en-US" dirty="0">
              <a:solidFill>
                <a:srgbClr val="00B0F0"/>
              </a:solidFill>
            </a:endParaRPr>
          </a:p>
        </p:txBody>
      </p:sp>
    </p:spTree>
    <p:extLst>
      <p:ext uri="{BB962C8B-B14F-4D97-AF65-F5344CB8AC3E}">
        <p14:creationId xmlns:p14="http://schemas.microsoft.com/office/powerpoint/2010/main" val="35583998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a:t>i</a:t>
            </a:r>
            <a:r>
              <a:rPr lang="en-US" u="sng" dirty="0" smtClean="0"/>
              <a:t>f Control Structure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if</a:t>
            </a:r>
          </a:p>
          <a:p>
            <a:pPr marL="0" indent="0">
              <a:buNone/>
            </a:pPr>
            <a:r>
              <a:rPr lang="en-US" sz="1800" dirty="0">
                <a:cs typeface="Arial" panose="020B0604020202020204" pitchFamily="34" charset="0"/>
              </a:rPr>
              <a:t>Example:</a:t>
            </a:r>
          </a:p>
          <a:p>
            <a:pPr marL="228600" indent="0">
              <a:buNone/>
            </a:pPr>
            <a:r>
              <a:rPr lang="en-US" sz="1800" dirty="0">
                <a:latin typeface="Consolas" panose="020B0609020204030204" pitchFamily="49" charset="0"/>
              </a:rPr>
              <a:t>if (number % 2 </a:t>
            </a:r>
            <a:r>
              <a:rPr lang="en-US" sz="1800" dirty="0" smtClean="0">
                <a:latin typeface="Consolas" panose="020B0609020204030204" pitchFamily="49" charset="0"/>
              </a:rPr>
              <a:t>=== </a:t>
            </a:r>
            <a:r>
              <a:rPr lang="en-US" sz="1800" dirty="0">
                <a:latin typeface="Consolas" panose="020B0609020204030204" pitchFamily="49" charset="0"/>
              </a:rPr>
              <a:t>0) {</a:t>
            </a:r>
          </a:p>
          <a:p>
            <a:pPr marL="228600" indent="0">
              <a:buNone/>
            </a:pPr>
            <a:r>
              <a:rPr lang="en-US" sz="1800" dirty="0">
                <a:latin typeface="Consolas" panose="020B0609020204030204" pitchFamily="49" charset="0"/>
              </a:rPr>
              <a:t>  console.log ("Number is even");  }</a:t>
            </a:r>
          </a:p>
        </p:txBody>
      </p:sp>
      <p:sp>
        <p:nvSpPr>
          <p:cNvPr id="6" name="Slide Number Placeholder 5"/>
          <p:cNvSpPr>
            <a:spLocks noGrp="1"/>
          </p:cNvSpPr>
          <p:nvPr>
            <p:ph type="sldNum" sz="quarter" idx="12"/>
          </p:nvPr>
        </p:nvSpPr>
        <p:spPr/>
        <p:txBody>
          <a:bodyPr/>
          <a:lstStyle/>
          <a:p>
            <a:fld id="{34B7E4EF-A1BD-40F4-AB7B-04F084DD991D}" type="slidenum">
              <a:rPr lang="en-US" smtClean="0"/>
              <a:t>29</a:t>
            </a:fld>
            <a:endParaRPr lang="en-US" dirty="0"/>
          </a:p>
        </p:txBody>
      </p:sp>
    </p:spTree>
    <p:extLst>
      <p:ext uri="{BB962C8B-B14F-4D97-AF65-F5344CB8AC3E}">
        <p14:creationId xmlns:p14="http://schemas.microsoft.com/office/powerpoint/2010/main" val="1540814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Autofit/>
          </a:bodyPr>
          <a:lstStyle/>
          <a:p>
            <a:r>
              <a:rPr lang="en-US" sz="1800" dirty="0">
                <a:cs typeface="Arial" pitchFamily="34" charset="0"/>
              </a:rPr>
              <a:t>Discuss the major JavaScript control structures</a:t>
            </a:r>
          </a:p>
          <a:p>
            <a:r>
              <a:rPr lang="en-US" sz="1800" dirty="0">
                <a:cs typeface="Arial" pitchFamily="34" charset="0"/>
              </a:rPr>
              <a:t>Review JavaScript function basics</a:t>
            </a:r>
          </a:p>
          <a:p>
            <a:r>
              <a:rPr lang="en-US" sz="1800" dirty="0">
                <a:cs typeface="Arial" pitchFamily="34" charset="0"/>
              </a:rPr>
              <a:t>Discuss object-oriented JavaScript</a:t>
            </a: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3054052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a:t>i</a:t>
            </a:r>
            <a:r>
              <a:rPr lang="en-US" u="sng" dirty="0" smtClean="0"/>
              <a:t>f/else Control Structure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if/else </a:t>
            </a:r>
          </a:p>
          <a:p>
            <a:pPr marL="0" indent="0">
              <a:buNone/>
            </a:pPr>
            <a:r>
              <a:rPr lang="en-US" sz="1800" dirty="0">
                <a:cs typeface="Arial" panose="020B0604020202020204" pitchFamily="34" charset="0"/>
              </a:rPr>
              <a:t>Example:</a:t>
            </a:r>
          </a:p>
          <a:p>
            <a:pPr indent="0">
              <a:buNone/>
            </a:pPr>
            <a:r>
              <a:rPr lang="en-US" sz="1800" dirty="0">
                <a:latin typeface="Consolas" panose="020B0609020204030204" pitchFamily="49" charset="0"/>
                <a:cs typeface="Arial" panose="020B0604020202020204" pitchFamily="34" charset="0"/>
              </a:rPr>
              <a:t>if (number % 2 === 0) {</a:t>
            </a:r>
          </a:p>
          <a:p>
            <a:pPr indent="0">
              <a:buNone/>
            </a:pPr>
            <a:r>
              <a:rPr lang="en-US" sz="1800" dirty="0">
                <a:latin typeface="Consolas" panose="020B0609020204030204" pitchFamily="49" charset="0"/>
                <a:cs typeface="Arial" panose="020B0604020202020204" pitchFamily="34" charset="0"/>
              </a:rPr>
              <a:t>  console.log ("The number is even"); }</a:t>
            </a:r>
          </a:p>
          <a:p>
            <a:pPr indent="0">
              <a:buNone/>
            </a:pPr>
            <a:r>
              <a:rPr lang="en-US" sz="1800" dirty="0">
                <a:latin typeface="Consolas" panose="020B0609020204030204" pitchFamily="49" charset="0"/>
                <a:cs typeface="Arial" panose="020B0604020202020204" pitchFamily="34" charset="0"/>
              </a:rPr>
              <a:t>else {</a:t>
            </a:r>
          </a:p>
          <a:p>
            <a:pPr indent="0">
              <a:buNone/>
            </a:pPr>
            <a:r>
              <a:rPr lang="en-US" sz="1800" dirty="0">
                <a:latin typeface="Consolas" panose="020B0609020204030204" pitchFamily="49" charset="0"/>
                <a:cs typeface="Arial" panose="020B0604020202020204" pitchFamily="34" charset="0"/>
              </a:rPr>
              <a:t>  console.log ("The number is even"); }</a:t>
            </a: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1231386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if/else if/[else] Control Structure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if/else if [else if …]/[else] </a:t>
            </a:r>
          </a:p>
          <a:p>
            <a:pPr indent="0">
              <a:buNone/>
            </a:pPr>
            <a:r>
              <a:rPr lang="en-US" sz="1800" dirty="0">
                <a:cs typeface="Arial" panose="020B0604020202020204" pitchFamily="34" charset="0"/>
              </a:rPr>
              <a:t>Example:</a:t>
            </a:r>
          </a:p>
          <a:p>
            <a:pPr marL="182880" lvl="1" indent="0">
              <a:buNone/>
            </a:pPr>
            <a:r>
              <a:rPr lang="en-US" sz="1800" dirty="0">
                <a:latin typeface="Consolas" panose="020B0609020204030204" pitchFamily="49" charset="0"/>
              </a:rPr>
              <a:t>if (number === 0) {</a:t>
            </a:r>
          </a:p>
          <a:p>
            <a:pPr marL="182880" lvl="1" indent="0">
              <a:buNone/>
            </a:pPr>
            <a:r>
              <a:rPr lang="en-US" sz="1800" dirty="0">
                <a:latin typeface="Consolas" panose="020B0609020204030204" pitchFamily="49" charset="0"/>
              </a:rPr>
              <a:t>  console.log (</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0 is neither odd nor even</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 }</a:t>
            </a:r>
          </a:p>
          <a:p>
            <a:pPr marL="182880" lvl="1" indent="0">
              <a:buNone/>
            </a:pPr>
            <a:r>
              <a:rPr lang="en-US" sz="1800" dirty="0">
                <a:latin typeface="Consolas" panose="020B0609020204030204" pitchFamily="49" charset="0"/>
              </a:rPr>
              <a:t>else if (number % 2 === 0) {</a:t>
            </a:r>
          </a:p>
          <a:p>
            <a:pPr marL="182880" lvl="1" indent="0">
              <a:buNone/>
            </a:pPr>
            <a:r>
              <a:rPr lang="en-US" sz="1800" dirty="0">
                <a:latin typeface="Consolas" panose="020B0609020204030204" pitchFamily="49" charset="0"/>
              </a:rPr>
              <a:t>  console.log (</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The number is even</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 }</a:t>
            </a:r>
          </a:p>
          <a:p>
            <a:pPr marL="182880" lvl="1" indent="0">
              <a:buNone/>
            </a:pPr>
            <a:r>
              <a:rPr lang="en-US" sz="1800" dirty="0">
                <a:latin typeface="Consolas" panose="020B0609020204030204" pitchFamily="49" charset="0"/>
              </a:rPr>
              <a:t>else {</a:t>
            </a:r>
          </a:p>
          <a:p>
            <a:pPr marL="182880" lvl="1" indent="0">
              <a:buNone/>
            </a:pPr>
            <a:r>
              <a:rPr lang="en-US" sz="1800" dirty="0">
                <a:latin typeface="Consolas" panose="020B0609020204030204" pitchFamily="49" charset="0"/>
              </a:rPr>
              <a:t>  console.log (</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The number is even</a:t>
            </a:r>
            <a:r>
              <a:rPr lang="en-US" sz="1800" dirty="0">
                <a:latin typeface="Consolas" panose="020B0609020204030204" pitchFamily="49" charset="0"/>
                <a:cs typeface="Arial" panose="020B0604020202020204" pitchFamily="34" charset="0"/>
              </a:rPr>
              <a:t>"</a:t>
            </a:r>
            <a:r>
              <a:rPr lang="en-US" sz="1800" dirty="0">
                <a:latin typeface="Consolas" panose="020B0609020204030204" pitchFamily="49" charset="0"/>
              </a:rPr>
              <a:t>); }</a:t>
            </a:r>
            <a:endParaRPr lang="en-US" sz="1800" dirty="0">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31</a:t>
            </a:fld>
            <a:endParaRPr lang="en-US" dirty="0"/>
          </a:p>
        </p:txBody>
      </p:sp>
    </p:spTree>
    <p:extLst>
      <p:ext uri="{BB962C8B-B14F-4D97-AF65-F5344CB8AC3E}">
        <p14:creationId xmlns:p14="http://schemas.microsoft.com/office/powerpoint/2010/main" val="1744761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a:t>f</a:t>
            </a:r>
            <a:r>
              <a:rPr lang="en-US" u="sng" dirty="0" smtClean="0"/>
              <a:t>or…in Control Structure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The for...in statement iterates over all enumerable properties of an object that are keyed by strings, including inherited enumerable properties</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32</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smtClean="0"/>
              <a:t>Source</a:t>
            </a:r>
            <a:endParaRPr lang="en-US" b="1" dirty="0"/>
          </a:p>
          <a:p>
            <a:r>
              <a:rPr lang="en-US" dirty="0">
                <a:hlinkClick r:id="rId2"/>
              </a:rPr>
              <a:t>https://developer.mozilla.org/en-US/docs/Web/JavaScript/Reference/Statements/for...</a:t>
            </a:r>
            <a:r>
              <a:rPr lang="en-US" dirty="0" smtClean="0">
                <a:hlinkClick r:id="rId2"/>
              </a:rPr>
              <a:t>in</a:t>
            </a:r>
            <a:r>
              <a:rPr lang="en-US" dirty="0" smtClean="0"/>
              <a:t> </a:t>
            </a:r>
            <a:endParaRPr lang="en-US" dirty="0">
              <a:solidFill>
                <a:srgbClr val="00B0F0"/>
              </a:solidFill>
            </a:endParaRPr>
          </a:p>
        </p:txBody>
      </p:sp>
    </p:spTree>
    <p:extLst>
      <p:ext uri="{BB962C8B-B14F-4D97-AF65-F5344CB8AC3E}">
        <p14:creationId xmlns:p14="http://schemas.microsoft.com/office/powerpoint/2010/main" val="31641108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a:t>f</a:t>
            </a:r>
            <a:r>
              <a:rPr lang="en-US" u="sng" dirty="0" smtClean="0"/>
              <a:t>or…in Example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latin typeface="Consolas" panose="020B0609020204030204" pitchFamily="49" charset="0"/>
              </a:rPr>
              <a:t>const object = { a: 1, b: 2, c: 3 };</a:t>
            </a:r>
          </a:p>
          <a:p>
            <a:endParaRPr lang="en-US" sz="1800" dirty="0">
              <a:latin typeface="Consolas" panose="020B0609020204030204" pitchFamily="49" charset="0"/>
            </a:endParaRPr>
          </a:p>
          <a:p>
            <a:pPr marL="0" indent="0">
              <a:buNone/>
            </a:pPr>
            <a:r>
              <a:rPr lang="en-US" sz="1800" dirty="0">
                <a:latin typeface="Consolas" panose="020B0609020204030204" pitchFamily="49" charset="0"/>
              </a:rPr>
              <a:t>for (const property in object) {</a:t>
            </a:r>
          </a:p>
          <a:p>
            <a:pPr marL="0" indent="0">
              <a:buNone/>
            </a:pPr>
            <a:r>
              <a:rPr lang="en-US" sz="1800" dirty="0">
                <a:latin typeface="Consolas" panose="020B0609020204030204" pitchFamily="49" charset="0"/>
              </a:rPr>
              <a:t>	console.log(`${property}: ${object[property]}`); }</a:t>
            </a:r>
          </a:p>
          <a:p>
            <a:pPr marL="0" indent="0">
              <a:buNone/>
            </a:pPr>
            <a:r>
              <a:rPr lang="en-US" sz="1800" dirty="0">
                <a:latin typeface="Consolas" panose="020B0609020204030204" pitchFamily="49" charset="0"/>
              </a:rPr>
              <a:t>}</a:t>
            </a:r>
          </a:p>
          <a:p>
            <a:endParaRPr lang="en-US" sz="1800" dirty="0">
              <a:latin typeface="Consolas" panose="020B0609020204030204" pitchFamily="49" charset="0"/>
            </a:endParaRPr>
          </a:p>
          <a:p>
            <a:pPr marL="0" indent="0">
              <a:buNone/>
            </a:pPr>
            <a:r>
              <a:rPr lang="en-US" sz="1800" dirty="0">
                <a:latin typeface="Consolas" panose="020B0609020204030204" pitchFamily="49" charset="0"/>
              </a:rPr>
              <a:t>// expected output:</a:t>
            </a:r>
          </a:p>
          <a:p>
            <a:pPr marL="0" indent="0">
              <a:buNone/>
            </a:pPr>
            <a:r>
              <a:rPr lang="en-US" sz="1800" dirty="0">
                <a:latin typeface="Consolas" panose="020B0609020204030204" pitchFamily="49" charset="0"/>
              </a:rPr>
              <a:t>// a: 1&lt;br&gt;b: 2&lt;br&gt;c: 3</a:t>
            </a:r>
          </a:p>
        </p:txBody>
      </p:sp>
      <p:sp>
        <p:nvSpPr>
          <p:cNvPr id="6" name="Slide Number Placeholder 5"/>
          <p:cNvSpPr>
            <a:spLocks noGrp="1"/>
          </p:cNvSpPr>
          <p:nvPr>
            <p:ph type="sldNum" sz="quarter" idx="12"/>
          </p:nvPr>
        </p:nvSpPr>
        <p:spPr/>
        <p:txBody>
          <a:bodyPr/>
          <a:lstStyle/>
          <a:p>
            <a:fld id="{34B7E4EF-A1BD-40F4-AB7B-04F084DD991D}" type="slidenum">
              <a:rPr lang="en-US" smtClean="0"/>
              <a:t>33</a:t>
            </a:fld>
            <a:endParaRPr lang="en-US" dirty="0"/>
          </a:p>
        </p:txBody>
      </p:sp>
    </p:spTree>
    <p:extLst>
      <p:ext uri="{BB962C8B-B14F-4D97-AF65-F5344CB8AC3E}">
        <p14:creationId xmlns:p14="http://schemas.microsoft.com/office/powerpoint/2010/main" val="3571635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for…of Control Structure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The for...of statement creates a loop iterating over iterable objects, e.g.: built-in String, Array, array-like objects TypedArray, Map, Set, and user-defined iterables.  It invokes a custom iteration hook with statements to be executed for the value of each distinct property of the object</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34</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smtClean="0"/>
              <a:t>Source</a:t>
            </a:r>
            <a:endParaRPr lang="en-US" b="1" dirty="0"/>
          </a:p>
          <a:p>
            <a:r>
              <a:rPr lang="en-US" dirty="0">
                <a:hlinkClick r:id="rId2"/>
              </a:rPr>
              <a:t>https://developer.mozilla.org/en-US/docs/Web/JavaScript/Reference/Statements/for</a:t>
            </a:r>
            <a:r>
              <a:rPr lang="en-US" dirty="0" smtClean="0">
                <a:hlinkClick r:id="rId2"/>
              </a:rPr>
              <a:t>...of</a:t>
            </a:r>
            <a:r>
              <a:rPr lang="en-US" dirty="0" smtClean="0"/>
              <a:t>   </a:t>
            </a:r>
            <a:endParaRPr lang="en-US" dirty="0">
              <a:solidFill>
                <a:srgbClr val="00B0F0"/>
              </a:solidFill>
            </a:endParaRPr>
          </a:p>
        </p:txBody>
      </p:sp>
    </p:spTree>
    <p:extLst>
      <p:ext uri="{BB962C8B-B14F-4D97-AF65-F5344CB8AC3E}">
        <p14:creationId xmlns:p14="http://schemas.microsoft.com/office/powerpoint/2010/main" val="42184849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for…of Example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latin typeface="Consolas" panose="020B0609020204030204" pitchFamily="49" charset="0"/>
              </a:rPr>
              <a:t>const array1 = ['a', 'b', 'c'];</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for (const element of array1) {</a:t>
            </a:r>
          </a:p>
          <a:p>
            <a:pPr marL="0" indent="0">
              <a:buNone/>
            </a:pPr>
            <a:r>
              <a:rPr lang="en-US" sz="1800" dirty="0">
                <a:latin typeface="Consolas" panose="020B0609020204030204" pitchFamily="49" charset="0"/>
              </a:rPr>
              <a:t>  console.log(element);</a:t>
            </a:r>
          </a:p>
          <a:p>
            <a:pPr marL="0" indent="0">
              <a:buNone/>
            </a:pP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expected output: a&lt;br&gt;b&lt;br&gt;c</a:t>
            </a:r>
          </a:p>
        </p:txBody>
      </p:sp>
      <p:sp>
        <p:nvSpPr>
          <p:cNvPr id="6" name="Slide Number Placeholder 5"/>
          <p:cNvSpPr>
            <a:spLocks noGrp="1"/>
          </p:cNvSpPr>
          <p:nvPr>
            <p:ph type="sldNum" sz="quarter" idx="12"/>
          </p:nvPr>
        </p:nvSpPr>
        <p:spPr/>
        <p:txBody>
          <a:bodyPr/>
          <a:lstStyle/>
          <a:p>
            <a:fld id="{34B7E4EF-A1BD-40F4-AB7B-04F084DD991D}" type="slidenum">
              <a:rPr lang="en-US" smtClean="0"/>
              <a:t>35</a:t>
            </a:fld>
            <a:endParaRPr lang="en-US" dirty="0"/>
          </a:p>
        </p:txBody>
      </p:sp>
    </p:spTree>
    <p:extLst>
      <p:ext uri="{BB962C8B-B14F-4D97-AF65-F5344CB8AC3E}">
        <p14:creationId xmlns:p14="http://schemas.microsoft.com/office/powerpoint/2010/main" val="2043820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For each …in Control Structure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t>The for each...in statement is deprecated as the part of ECMA-357 (E4X) standard. E4X support has been removed. </a:t>
            </a:r>
            <a:r>
              <a:rPr lang="en-US" sz="1800" dirty="0" smtClean="0"/>
              <a:t>Use </a:t>
            </a:r>
            <a:r>
              <a:rPr lang="en-US" sz="1800" dirty="0"/>
              <a:t>for...of instead</a:t>
            </a:r>
          </a:p>
          <a:p>
            <a:pPr marL="0" indent="0">
              <a:buNone/>
            </a:pP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36</a:t>
            </a:fld>
            <a:endParaRPr lang="en-US" dirty="0"/>
          </a:p>
        </p:txBody>
      </p:sp>
      <p:sp>
        <p:nvSpPr>
          <p:cNvPr id="5" name="Rectangle 4"/>
          <p:cNvSpPr/>
          <p:nvPr/>
        </p:nvSpPr>
        <p:spPr>
          <a:xfrm>
            <a:off x="983808" y="5420825"/>
            <a:ext cx="10598591" cy="646331"/>
          </a:xfrm>
          <a:prstGeom prst="rect">
            <a:avLst/>
          </a:prstGeom>
        </p:spPr>
        <p:txBody>
          <a:bodyPr wrap="square">
            <a:spAutoFit/>
          </a:bodyPr>
          <a:lstStyle/>
          <a:p>
            <a:r>
              <a:rPr lang="en-US" b="1" dirty="0" smtClean="0"/>
              <a:t>Source</a:t>
            </a:r>
            <a:endParaRPr lang="en-US" b="1" dirty="0"/>
          </a:p>
          <a:p>
            <a:r>
              <a:rPr lang="en-US" dirty="0">
                <a:hlinkClick r:id="rId2"/>
              </a:rPr>
              <a:t>https://developer.mozilla.org/en-US/docs/Archive/Web/JavaScript/for_each...</a:t>
            </a:r>
            <a:r>
              <a:rPr lang="en-US" dirty="0" smtClean="0">
                <a:hlinkClick r:id="rId2"/>
              </a:rPr>
              <a:t>in</a:t>
            </a:r>
            <a:r>
              <a:rPr lang="en-US" dirty="0" smtClean="0"/>
              <a:t> </a:t>
            </a:r>
            <a:endParaRPr lang="en-US" dirty="0">
              <a:solidFill>
                <a:srgbClr val="00B0F0"/>
              </a:solidFill>
            </a:endParaRPr>
          </a:p>
        </p:txBody>
      </p:sp>
    </p:spTree>
    <p:extLst>
      <p:ext uri="{BB962C8B-B14F-4D97-AF65-F5344CB8AC3E}">
        <p14:creationId xmlns:p14="http://schemas.microsoft.com/office/powerpoint/2010/main" val="1601786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Functions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A function is composed of a sequence of statements called the function body. Values can be passed to a function, and a function can return a value</a:t>
            </a:r>
          </a:p>
          <a:p>
            <a:pPr indent="0">
              <a:buNone/>
            </a:pPr>
            <a:r>
              <a:rPr lang="en-US" sz="1800" dirty="0">
                <a:cs typeface="Arial" panose="020B0604020202020204" pitchFamily="34" charset="0"/>
              </a:rPr>
              <a:t>In JavaScript, functions are first-class objects, because they can have properties and methods just like any other object. What distinguishes them from other objects is that functions can be </a:t>
            </a:r>
            <a:r>
              <a:rPr lang="en-US" sz="1800" dirty="0" smtClean="0">
                <a:cs typeface="Arial" panose="020B0604020202020204" pitchFamily="34" charset="0"/>
              </a:rPr>
              <a:t>called</a:t>
            </a: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37</a:t>
            </a:fld>
            <a:endParaRPr lang="en-US" dirty="0"/>
          </a:p>
        </p:txBody>
      </p:sp>
    </p:spTree>
    <p:extLst>
      <p:ext uri="{BB962C8B-B14F-4D97-AF65-F5344CB8AC3E}">
        <p14:creationId xmlns:p14="http://schemas.microsoft.com/office/powerpoint/2010/main" val="38687736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Functions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JavaScript supports several different kinds of functions, including:</a:t>
            </a:r>
          </a:p>
          <a:p>
            <a:pPr indent="0">
              <a:buNone/>
            </a:pPr>
            <a:r>
              <a:rPr lang="en-US" sz="1800" dirty="0">
                <a:cs typeface="Arial" panose="020B0604020202020204" pitchFamily="34" charset="0"/>
              </a:rPr>
              <a:t>Function declarations</a:t>
            </a:r>
          </a:p>
          <a:p>
            <a:pPr indent="0">
              <a:buNone/>
            </a:pPr>
            <a:r>
              <a:rPr lang="en-US" sz="1800" dirty="0">
                <a:cs typeface="Arial" panose="020B0604020202020204" pitchFamily="34" charset="0"/>
              </a:rPr>
              <a:t>Function expressions</a:t>
            </a:r>
          </a:p>
          <a:p>
            <a:pPr indent="0">
              <a:buNone/>
            </a:pPr>
            <a:r>
              <a:rPr lang="en-US" sz="1800" dirty="0">
                <a:cs typeface="Arial" panose="020B0604020202020204" pitchFamily="34" charset="0"/>
              </a:rPr>
              <a:t>Arrow </a:t>
            </a:r>
            <a:r>
              <a:rPr lang="en-US" sz="1800" dirty="0" smtClean="0">
                <a:cs typeface="Arial" panose="020B0604020202020204" pitchFamily="34" charset="0"/>
              </a:rPr>
              <a:t>functions</a:t>
            </a:r>
            <a:endParaRPr lang="en-US" sz="1800" dirty="0">
              <a:cs typeface="Arial" panose="020B0604020202020204" pitchFamily="34" charset="0"/>
            </a:endParaRP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38</a:t>
            </a:fld>
            <a:endParaRPr lang="en-US" dirty="0"/>
          </a:p>
        </p:txBody>
      </p:sp>
    </p:spTree>
    <p:extLst>
      <p:ext uri="{BB962C8B-B14F-4D97-AF65-F5344CB8AC3E}">
        <p14:creationId xmlns:p14="http://schemas.microsoft.com/office/powerpoint/2010/main" val="13400837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Function Declarations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JavaScript Function Declaration:</a:t>
            </a:r>
          </a:p>
          <a:p>
            <a:pPr marL="182880" lvl="1" indent="0">
              <a:buNone/>
            </a:pPr>
            <a:r>
              <a:rPr lang="en-US" sz="1800" dirty="0">
                <a:latin typeface="Consolas" panose="020B0609020204030204" pitchFamily="49" charset="0"/>
              </a:rPr>
              <a:t>function name([param[, param[, ... param]]]) {</a:t>
            </a:r>
          </a:p>
          <a:p>
            <a:pPr marL="182880" lvl="1" indent="0">
              <a:buNone/>
            </a:pPr>
            <a:r>
              <a:rPr lang="en-US" sz="1800" dirty="0">
                <a:latin typeface="Consolas" panose="020B0609020204030204" pitchFamily="49" charset="0"/>
              </a:rPr>
              <a:t>   statements</a:t>
            </a:r>
          </a:p>
          <a:p>
            <a:pPr marL="182880" lvl="1" indent="0">
              <a:buNone/>
            </a:pPr>
            <a:r>
              <a:rPr lang="en-US" sz="1800" dirty="0">
                <a:latin typeface="Consolas" panose="020B0609020204030204" pitchFamily="49" charset="0"/>
              </a:rPr>
              <a:t>}</a:t>
            </a:r>
          </a:p>
          <a:p>
            <a:pPr marL="182880" lvl="1" indent="0">
              <a:buNone/>
            </a:pPr>
            <a:r>
              <a:rPr lang="en-US" sz="1800" dirty="0">
                <a:cs typeface="Arial" panose="020B0604020202020204" pitchFamily="34" charset="0"/>
              </a:rPr>
              <a:t>Where </a:t>
            </a:r>
            <a:r>
              <a:rPr lang="en-US" sz="1800" i="1" dirty="0">
                <a:cs typeface="Arial" panose="020B0604020202020204" pitchFamily="34" charset="0"/>
              </a:rPr>
              <a:t>name</a:t>
            </a:r>
            <a:r>
              <a:rPr lang="en-US" sz="1800" dirty="0">
                <a:cs typeface="Arial" panose="020B0604020202020204" pitchFamily="34" charset="0"/>
              </a:rPr>
              <a:t> is the name of the function, </a:t>
            </a:r>
            <a:r>
              <a:rPr lang="en-US" sz="1800" i="1" dirty="0">
                <a:cs typeface="Arial" panose="020B0604020202020204" pitchFamily="34" charset="0"/>
              </a:rPr>
              <a:t>[param, …]</a:t>
            </a:r>
            <a:r>
              <a:rPr lang="en-US" sz="1800" dirty="0">
                <a:cs typeface="Arial" panose="020B0604020202020204" pitchFamily="34" charset="0"/>
              </a:rPr>
              <a:t> are optional function parameters and </a:t>
            </a:r>
            <a:r>
              <a:rPr lang="en-US" sz="1800" i="1" dirty="0">
                <a:cs typeface="Arial" panose="020B0604020202020204" pitchFamily="34" charset="0"/>
              </a:rPr>
              <a:t>statements</a:t>
            </a:r>
            <a:r>
              <a:rPr lang="en-US" sz="1800" dirty="0">
                <a:cs typeface="Arial" panose="020B0604020202020204" pitchFamily="34" charset="0"/>
              </a:rPr>
              <a:t> comprise the body of the function</a:t>
            </a:r>
          </a:p>
          <a:p>
            <a:pPr indent="0">
              <a:buNone/>
            </a:pP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39</a:t>
            </a:fld>
            <a:endParaRPr lang="en-US" dirty="0"/>
          </a:p>
        </p:txBody>
      </p:sp>
    </p:spTree>
    <p:extLst>
      <p:ext uri="{BB962C8B-B14F-4D97-AF65-F5344CB8AC3E}">
        <p14:creationId xmlns:p14="http://schemas.microsoft.com/office/powerpoint/2010/main" val="48217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6405433" cy="1371600"/>
          </a:xfrm>
        </p:spPr>
        <p:txBody>
          <a:bodyPr>
            <a:normAutofit/>
          </a:bodyPr>
          <a:lstStyle/>
          <a:p>
            <a:r>
              <a:rPr lang="en-US" u="sng" dirty="0" smtClean="0"/>
              <a:t>Inline/</a:t>
            </a:r>
            <a:r>
              <a:rPr lang="en-US" u="sng" dirty="0" smtClean="0"/>
              <a:t>Internal JavaScript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fontScale="92500" lnSpcReduction="10000"/>
          </a:bodyPr>
          <a:lstStyle/>
          <a:p>
            <a:pPr marL="0" indent="0">
              <a:buNone/>
            </a:pPr>
            <a:r>
              <a:rPr lang="en-US" sz="1800" dirty="0">
                <a:cs typeface="Arial" pitchFamily="34" charset="0"/>
              </a:rPr>
              <a:t>Inline/Internal JavaScript is normally for very small, short bits of JavaScript</a:t>
            </a:r>
          </a:p>
          <a:p>
            <a:pPr indent="0">
              <a:buNone/>
            </a:pPr>
            <a:r>
              <a:rPr lang="en-US" sz="1800" dirty="0">
                <a:cs typeface="Arial" pitchFamily="34" charset="0"/>
              </a:rPr>
              <a:t>Example (normally in body section):</a:t>
            </a:r>
          </a:p>
          <a:p>
            <a:pPr indent="0">
              <a:buNone/>
            </a:pPr>
            <a:r>
              <a:rPr lang="en-US" sz="1800" dirty="0">
                <a:latin typeface="Consolas" panose="020B0609020204030204" pitchFamily="49" charset="0"/>
                <a:cs typeface="Arial" pitchFamily="34" charset="0"/>
              </a:rPr>
              <a:t>&lt;script&gt;</a:t>
            </a:r>
          </a:p>
          <a:p>
            <a:pPr indent="0">
              <a:buNone/>
            </a:pPr>
            <a:r>
              <a:rPr lang="en-US" sz="1800" dirty="0">
                <a:latin typeface="Consolas" panose="020B0609020204030204" pitchFamily="49" charset="0"/>
                <a:cs typeface="Arial" pitchFamily="34" charset="0"/>
              </a:rPr>
              <a:t>  alert("Hello");</a:t>
            </a:r>
          </a:p>
          <a:p>
            <a:pPr indent="0">
              <a:buNone/>
            </a:pPr>
            <a:r>
              <a:rPr lang="en-US" sz="1800" dirty="0">
                <a:latin typeface="Consolas" panose="020B0609020204030204" pitchFamily="49" charset="0"/>
                <a:cs typeface="Arial" pitchFamily="34" charset="0"/>
              </a:rPr>
              <a:t>&lt;/script&gt;</a:t>
            </a:r>
          </a:p>
        </p:txBody>
      </p:sp>
      <p:sp>
        <p:nvSpPr>
          <p:cNvPr id="6" name="Slide Number Placeholder 5"/>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34328495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Function Expressions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JavaScript Function Expression:</a:t>
            </a:r>
          </a:p>
          <a:p>
            <a:pPr marL="182880" lvl="1" indent="0">
              <a:buNone/>
            </a:pPr>
            <a:r>
              <a:rPr lang="en-US" sz="1800" dirty="0">
                <a:latin typeface="Consolas" panose="020B0609020204030204" pitchFamily="49" charset="0"/>
              </a:rPr>
              <a:t>var myFunction = function() {</a:t>
            </a:r>
          </a:p>
          <a:p>
            <a:pPr marL="182880" lvl="1" indent="0">
              <a:buNone/>
            </a:pPr>
            <a:r>
              <a:rPr lang="en-US" sz="1800" dirty="0">
                <a:latin typeface="Consolas" panose="020B0609020204030204" pitchFamily="49" charset="0"/>
              </a:rPr>
              <a:t>    statements</a:t>
            </a:r>
          </a:p>
          <a:p>
            <a:pPr marL="182880" lvl="1" indent="0">
              <a:buNone/>
            </a:pPr>
            <a:r>
              <a:rPr lang="en-US" sz="1800" dirty="0">
                <a:latin typeface="Consolas" panose="020B0609020204030204" pitchFamily="49" charset="0"/>
              </a:rPr>
              <a:t>}	</a:t>
            </a:r>
          </a:p>
          <a:p>
            <a:pPr marL="182880" lvl="1" indent="0">
              <a:buNone/>
            </a:pPr>
            <a:r>
              <a:rPr lang="en-US" sz="1800" dirty="0">
                <a:latin typeface="Consolas" panose="020B0609020204030204" pitchFamily="49" charset="0"/>
                <a:cs typeface="Arial" panose="020B0604020202020204" pitchFamily="34" charset="0"/>
              </a:rPr>
              <a:t>OR</a:t>
            </a:r>
          </a:p>
          <a:p>
            <a:pPr marL="182880" lvl="1" indent="0">
              <a:buNone/>
            </a:pPr>
            <a:r>
              <a:rPr lang="en-US" sz="1800" dirty="0">
                <a:latin typeface="Consolas" panose="020B0609020204030204" pitchFamily="49" charset="0"/>
              </a:rPr>
              <a:t>var myFunction = function namedFunction(){</a:t>
            </a:r>
          </a:p>
          <a:p>
            <a:pPr marL="182880" lvl="1" indent="0">
              <a:buNone/>
            </a:pPr>
            <a:r>
              <a:rPr lang="en-US" sz="1800" dirty="0">
                <a:latin typeface="Consolas" panose="020B0609020204030204" pitchFamily="49" charset="0"/>
              </a:rPr>
              <a:t>    statements</a:t>
            </a:r>
          </a:p>
          <a:p>
            <a:pPr marL="182880" lvl="1" indent="0">
              <a:buNone/>
            </a:pPr>
            <a:r>
              <a:rPr lang="en-US" sz="1800" dirty="0">
                <a:latin typeface="Consolas" panose="020B0609020204030204" pitchFamily="49" charset="0"/>
              </a:rPr>
              <a:t>}</a:t>
            </a:r>
          </a:p>
          <a:p>
            <a:pPr indent="0">
              <a:buNone/>
            </a:pP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40</a:t>
            </a:fld>
            <a:endParaRPr lang="en-US" dirty="0"/>
          </a:p>
        </p:txBody>
      </p:sp>
    </p:spTree>
    <p:extLst>
      <p:ext uri="{BB962C8B-B14F-4D97-AF65-F5344CB8AC3E}">
        <p14:creationId xmlns:p14="http://schemas.microsoft.com/office/powerpoint/2010/main" val="34475256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Arrow Functions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An arrow function expression is a syntactically compact alternative to a regular function expression, although without its own bindings to the this, arguments, super, or new.target keywords. Arrow function expressions are ill suited as methods, and cannot be used as constructors</a:t>
            </a:r>
          </a:p>
          <a:p>
            <a:pPr indent="0">
              <a:buNone/>
            </a:pP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41</a:t>
            </a:fld>
            <a:endParaRPr lang="en-US" dirty="0"/>
          </a:p>
        </p:txBody>
      </p:sp>
      <p:sp>
        <p:nvSpPr>
          <p:cNvPr id="4" name="Rectangle 3"/>
          <p:cNvSpPr/>
          <p:nvPr/>
        </p:nvSpPr>
        <p:spPr>
          <a:xfrm>
            <a:off x="812800" y="5248424"/>
            <a:ext cx="10905067" cy="646331"/>
          </a:xfrm>
          <a:prstGeom prst="rect">
            <a:avLst/>
          </a:prstGeom>
        </p:spPr>
        <p:txBody>
          <a:bodyPr wrap="square">
            <a:spAutoFit/>
          </a:bodyPr>
          <a:lstStyle/>
          <a:p>
            <a:r>
              <a:rPr lang="en-US" b="1" dirty="0"/>
              <a:t>Source</a:t>
            </a:r>
          </a:p>
          <a:p>
            <a:r>
              <a:rPr lang="en-US" dirty="0">
                <a:hlinkClick r:id="rId2"/>
              </a:rPr>
              <a:t>https://</a:t>
            </a:r>
            <a:r>
              <a:rPr lang="en-US" dirty="0" smtClean="0">
                <a:hlinkClick r:id="rId2"/>
              </a:rPr>
              <a:t>developer.mozilla.org/en-US/docs/Web/JavaScript/Reference/Functions/Arrow_functions</a:t>
            </a:r>
            <a:r>
              <a:rPr lang="en-US" dirty="0" smtClean="0"/>
              <a:t>  </a:t>
            </a:r>
            <a:endParaRPr lang="en-US" dirty="0">
              <a:solidFill>
                <a:srgbClr val="00B0F0"/>
              </a:solidFill>
            </a:endParaRPr>
          </a:p>
        </p:txBody>
      </p:sp>
    </p:spTree>
    <p:extLst>
      <p:ext uri="{BB962C8B-B14F-4D97-AF65-F5344CB8AC3E}">
        <p14:creationId xmlns:p14="http://schemas.microsoft.com/office/powerpoint/2010/main" val="36627376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Arrow Functions Example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latin typeface="Consolas" panose="020B0609020204030204" pitchFamily="49" charset="0"/>
              </a:rPr>
              <a:t>const materials = ['Hydrogen',  'Helium', </a:t>
            </a:r>
            <a:r>
              <a:rPr lang="en-US" sz="1800" dirty="0" smtClean="0">
                <a:latin typeface="Consolas" panose="020B0609020204030204" pitchFamily="49" charset="0"/>
              </a:rPr>
              <a:t>'Lithium</a:t>
            </a:r>
            <a:r>
              <a:rPr lang="en-US" sz="1800" dirty="0">
                <a:latin typeface="Consolas" panose="020B0609020204030204" pitchFamily="49" charset="0"/>
              </a:rPr>
              <a:t>', 'Beryllium'];</a:t>
            </a:r>
          </a:p>
          <a:p>
            <a:pPr marL="0" indent="0">
              <a:buNone/>
            </a:pPr>
            <a:r>
              <a:rPr lang="en-US" sz="1800" dirty="0">
                <a:latin typeface="Consolas" panose="020B0609020204030204" pitchFamily="49" charset="0"/>
              </a:rPr>
              <a:t>console.log(materials.map(material =&gt; </a:t>
            </a:r>
            <a:r>
              <a:rPr lang="en-US" sz="1800" dirty="0" smtClean="0">
                <a:latin typeface="Consolas" panose="020B0609020204030204" pitchFamily="49" charset="0"/>
              </a:rPr>
              <a:t>material.length</a:t>
            </a:r>
            <a:r>
              <a:rPr lang="en-US" sz="1800" dirty="0">
                <a:latin typeface="Consolas" panose="020B0609020204030204" pitchFamily="49" charset="0"/>
              </a:rPr>
              <a:t>));</a:t>
            </a:r>
          </a:p>
          <a:p>
            <a:pPr marL="0" indent="0">
              <a:buNone/>
            </a:pPr>
            <a:r>
              <a:rPr lang="en-US" sz="1800" dirty="0">
                <a:latin typeface="Consolas" panose="020B0609020204030204" pitchFamily="49" charset="0"/>
              </a:rPr>
              <a:t>// expected output: Array [8, 6, 7, 9]</a:t>
            </a:r>
          </a:p>
          <a:p>
            <a:pPr indent="0">
              <a:buNone/>
            </a:pPr>
            <a:endParaRPr lang="en-US" sz="1800" dirty="0">
              <a:latin typeface="Consolas" panose="020B0609020204030204" pitchFamily="49"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42</a:t>
            </a:fld>
            <a:endParaRPr lang="en-US" dirty="0"/>
          </a:p>
        </p:txBody>
      </p:sp>
    </p:spTree>
    <p:extLst>
      <p:ext uri="{BB962C8B-B14F-4D97-AF65-F5344CB8AC3E}">
        <p14:creationId xmlns:p14="http://schemas.microsoft.com/office/powerpoint/2010/main" val="2903802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Classes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JavaScript classes, introduced in ECMAScript 2015, are primarily syntactical sugar over JavaScript's existing prototype-based inheritance. The class syntax does not introduce a new object-oriented inheritance model to </a:t>
            </a:r>
            <a:r>
              <a:rPr lang="en-US" sz="1800" dirty="0" smtClean="0">
                <a:cs typeface="Arial" panose="020B0604020202020204" pitchFamily="34" charset="0"/>
              </a:rPr>
              <a:t>JavaScript</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43</a:t>
            </a:fld>
            <a:endParaRPr lang="en-US" dirty="0"/>
          </a:p>
        </p:txBody>
      </p:sp>
      <p:sp>
        <p:nvSpPr>
          <p:cNvPr id="5" name="Rectangle 4"/>
          <p:cNvSpPr/>
          <p:nvPr/>
        </p:nvSpPr>
        <p:spPr>
          <a:xfrm>
            <a:off x="821267" y="5248424"/>
            <a:ext cx="10905067" cy="646331"/>
          </a:xfrm>
          <a:prstGeom prst="rect">
            <a:avLst/>
          </a:prstGeom>
        </p:spPr>
        <p:txBody>
          <a:bodyPr wrap="square">
            <a:spAutoFit/>
          </a:bodyPr>
          <a:lstStyle/>
          <a:p>
            <a:r>
              <a:rPr lang="en-US" b="1" dirty="0"/>
              <a:t>Source</a:t>
            </a:r>
          </a:p>
          <a:p>
            <a:r>
              <a:rPr lang="en-US" dirty="0" smtClean="0">
                <a:hlinkClick r:id="rId2"/>
              </a:rPr>
              <a:t>https</a:t>
            </a:r>
            <a:r>
              <a:rPr lang="en-US" dirty="0">
                <a:hlinkClick r:id="rId2"/>
              </a:rPr>
              <a:t>://</a:t>
            </a:r>
            <a:r>
              <a:rPr lang="en-US" dirty="0" smtClean="0">
                <a:hlinkClick r:id="rId2"/>
              </a:rPr>
              <a:t>developer.mozilla.org/en-US/docs/Web/JavaScript/Reference/classes</a:t>
            </a:r>
            <a:r>
              <a:rPr lang="en-US" dirty="0" smtClean="0"/>
              <a:t> </a:t>
            </a:r>
            <a:endParaRPr lang="en-US" dirty="0">
              <a:solidFill>
                <a:srgbClr val="00B0F0"/>
              </a:solidFill>
            </a:endParaRPr>
          </a:p>
        </p:txBody>
      </p:sp>
    </p:spTree>
    <p:extLst>
      <p:ext uri="{BB962C8B-B14F-4D97-AF65-F5344CB8AC3E}">
        <p14:creationId xmlns:p14="http://schemas.microsoft.com/office/powerpoint/2010/main" val="293914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What We Covered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943051"/>
          </a:xfrm>
        </p:spPr>
        <p:txBody>
          <a:bodyPr>
            <a:normAutofit/>
          </a:bodyPr>
          <a:lstStyle/>
          <a:p>
            <a:r>
              <a:rPr lang="en-US" sz="1800" dirty="0">
                <a:cs typeface="Arial" panose="020B0604020202020204" pitchFamily="34" charset="0"/>
              </a:rPr>
              <a:t>Internal JavaScript</a:t>
            </a:r>
          </a:p>
          <a:p>
            <a:r>
              <a:rPr lang="en-US" sz="1800" dirty="0">
                <a:cs typeface="Arial" panose="020B0604020202020204" pitchFamily="34" charset="0"/>
              </a:rPr>
              <a:t>External JavaScript</a:t>
            </a:r>
          </a:p>
          <a:p>
            <a:r>
              <a:rPr lang="en-US" sz="1800" dirty="0">
                <a:cs typeface="Arial" panose="020B0604020202020204" pitchFamily="34" charset="0"/>
              </a:rPr>
              <a:t>JavaScript Variables</a:t>
            </a:r>
          </a:p>
          <a:p>
            <a:r>
              <a:rPr lang="en-US" sz="1800" dirty="0">
                <a:cs typeface="Arial" panose="020B0604020202020204" pitchFamily="34" charset="0"/>
              </a:rPr>
              <a:t>JavaScript Primitive Datatypes</a:t>
            </a:r>
          </a:p>
          <a:p>
            <a:r>
              <a:rPr lang="en-US" sz="1800" dirty="0">
                <a:cs typeface="Arial" panose="020B0604020202020204" pitchFamily="34" charset="0"/>
              </a:rPr>
              <a:t>JavaScript Non-Primitive Datatypes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44</a:t>
            </a:fld>
            <a:endParaRPr lang="en-US" dirty="0"/>
          </a:p>
        </p:txBody>
      </p:sp>
    </p:spTree>
    <p:extLst>
      <p:ext uri="{BB962C8B-B14F-4D97-AF65-F5344CB8AC3E}">
        <p14:creationId xmlns:p14="http://schemas.microsoft.com/office/powerpoint/2010/main" val="28200980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What We Covered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943051"/>
          </a:xfrm>
        </p:spPr>
        <p:txBody>
          <a:bodyPr>
            <a:normAutofit/>
          </a:bodyPr>
          <a:lstStyle/>
          <a:p>
            <a:r>
              <a:rPr lang="en-US" sz="1800" dirty="0">
                <a:cs typeface="Arial" panose="020B0604020202020204" pitchFamily="34" charset="0"/>
              </a:rPr>
              <a:t>JavaScript if Control Structure</a:t>
            </a:r>
          </a:p>
          <a:p>
            <a:r>
              <a:rPr lang="en-US" sz="1800" dirty="0">
                <a:cs typeface="Arial" panose="020B0604020202020204" pitchFamily="34" charset="0"/>
              </a:rPr>
              <a:t>JavaScript for… Control Structure</a:t>
            </a:r>
          </a:p>
          <a:p>
            <a:r>
              <a:rPr lang="en-US" sz="1800" dirty="0">
                <a:cs typeface="Arial" panose="020B0604020202020204" pitchFamily="34" charset="0"/>
              </a:rPr>
              <a:t>JavaScript Functions</a:t>
            </a:r>
          </a:p>
          <a:p>
            <a:r>
              <a:rPr lang="en-US" sz="1800" dirty="0">
                <a:cs typeface="Arial" panose="020B0604020202020204" pitchFamily="34" charset="0"/>
              </a:rPr>
              <a:t>JavaScript Classes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45</a:t>
            </a:fld>
            <a:endParaRPr lang="en-US" dirty="0"/>
          </a:p>
        </p:txBody>
      </p:sp>
    </p:spTree>
    <p:extLst>
      <p:ext uri="{BB962C8B-B14F-4D97-AF65-F5344CB8AC3E}">
        <p14:creationId xmlns:p14="http://schemas.microsoft.com/office/powerpoint/2010/main" val="33471668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Some Useful URLs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78853"/>
          </a:xfrm>
        </p:spPr>
        <p:txBody>
          <a:bodyPr>
            <a:normAutofit/>
          </a:bodyPr>
          <a:lstStyle/>
          <a:p>
            <a:r>
              <a:rPr lang="en-US" sz="1800" dirty="0">
                <a:hlinkClick r:id="rId3"/>
              </a:rPr>
              <a:t>https://developer.mozilla.org/en-US/docs/Web/javascript/Reference</a:t>
            </a:r>
            <a:endParaRPr lang="en-US" sz="1800" dirty="0"/>
          </a:p>
          <a:p>
            <a:r>
              <a:rPr lang="en-US" sz="1800" dirty="0">
                <a:cs typeface="Arial" panose="020B0604020202020204" pitchFamily="34" charset="0"/>
                <a:hlinkClick r:id="rId4"/>
              </a:rPr>
              <a:t>https://developer.mozilla.org/en-US/docs/Learn/JavaScript/First_steps</a:t>
            </a:r>
            <a:endParaRPr lang="en-US" sz="1800" dirty="0">
              <a:cs typeface="Arial" panose="020B0604020202020204" pitchFamily="34" charset="0"/>
            </a:endParaRPr>
          </a:p>
          <a:p>
            <a:r>
              <a:rPr lang="en-US" sz="1800" dirty="0">
                <a:cs typeface="Arial" panose="020B0604020202020204" pitchFamily="34" charset="0"/>
                <a:hlinkClick r:id="rId5"/>
              </a:rPr>
              <a:t>https://www.w3schools.com/js/</a:t>
            </a:r>
            <a:r>
              <a:rPr lang="en-US" sz="1800" dirty="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34B7E4EF-A1BD-40F4-AB7B-04F084DD991D}" type="slidenum">
              <a:rPr lang="en-US" smtClean="0"/>
              <a:t>46</a:t>
            </a:fld>
            <a:endParaRPr lang="en-US" dirty="0"/>
          </a:p>
        </p:txBody>
      </p:sp>
    </p:spTree>
    <p:extLst>
      <p:ext uri="{BB962C8B-B14F-4D97-AF65-F5344CB8AC3E}">
        <p14:creationId xmlns:p14="http://schemas.microsoft.com/office/powerpoint/2010/main" val="1805520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6405433" cy="1371600"/>
          </a:xfrm>
        </p:spPr>
        <p:txBody>
          <a:bodyPr>
            <a:normAutofit/>
          </a:bodyPr>
          <a:lstStyle/>
          <a:p>
            <a:r>
              <a:rPr lang="en-US" u="sng" dirty="0" smtClean="0"/>
              <a:t>Ex</a:t>
            </a:r>
            <a:r>
              <a:rPr lang="en-US" u="sng" dirty="0" smtClean="0"/>
              <a:t>ternal JavaScript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cs typeface="Arial" pitchFamily="34" charset="0"/>
              </a:rPr>
              <a:t>External JavaScript is put in its own file</a:t>
            </a:r>
          </a:p>
          <a:p>
            <a:pPr indent="0">
              <a:buNone/>
            </a:pPr>
            <a:r>
              <a:rPr lang="en-US" sz="1800" dirty="0">
                <a:cs typeface="Arial" pitchFamily="34" charset="0"/>
              </a:rPr>
              <a:t>Example (in file script.js, folder js):</a:t>
            </a:r>
          </a:p>
          <a:p>
            <a:pPr indent="0">
              <a:buNone/>
            </a:pPr>
            <a:r>
              <a:rPr lang="en-US" sz="1800" dirty="0">
                <a:latin typeface="Consolas" panose="020B0609020204030204" pitchFamily="49" charset="0"/>
                <a:cs typeface="Arial" pitchFamily="34" charset="0"/>
              </a:rPr>
              <a:t>var name = prompt("Enter your name");</a:t>
            </a:r>
          </a:p>
          <a:p>
            <a:pPr indent="0">
              <a:buNone/>
            </a:pPr>
            <a:r>
              <a:rPr lang="en-US" sz="1800" dirty="0">
                <a:latin typeface="Consolas" panose="020B0609020204030204" pitchFamily="49" charset="0"/>
                <a:cs typeface="Arial" pitchFamily="34" charset="0"/>
              </a:rPr>
              <a:t>alert("Hello " + name);</a:t>
            </a:r>
          </a:p>
        </p:txBody>
      </p:sp>
      <p:sp>
        <p:nvSpPr>
          <p:cNvPr id="6" name="Slide Number Placeholder 5"/>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96182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Put JavaScript in head or body </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t>The most preferred ways to include JavaScript in an HTML file are typically:</a:t>
            </a:r>
          </a:p>
          <a:p>
            <a:pPr indent="0">
              <a:buNone/>
            </a:pPr>
            <a:r>
              <a:rPr lang="en-US" sz="1800" dirty="0">
                <a:cs typeface="Arial" panose="020B0604020202020204" pitchFamily="34" charset="0"/>
              </a:rPr>
              <a:t>Script in an external file and included between &lt;script&gt; tags in &lt;head&gt;...&lt;/head&gt; section</a:t>
            </a:r>
          </a:p>
          <a:p>
            <a:pPr indent="0">
              <a:buNone/>
            </a:pPr>
            <a:r>
              <a:rPr lang="en-US" sz="1800" dirty="0">
                <a:cs typeface="Arial" panose="020B0604020202020204" pitchFamily="34" charset="0"/>
              </a:rPr>
              <a:t>Script in an external file and included between &lt;script&gt; tags in &lt;body&gt;...&lt;/body&gt; section</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6</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https://www.mediacollege.com/internet/javascript/placement.html</a:t>
            </a:r>
            <a:endParaRPr lang="en-US" dirty="0">
              <a:solidFill>
                <a:srgbClr val="00B0F0"/>
              </a:solidFill>
            </a:endParaRPr>
          </a:p>
        </p:txBody>
      </p:sp>
    </p:spTree>
    <p:extLst>
      <p:ext uri="{BB962C8B-B14F-4D97-AF65-F5344CB8AC3E}">
        <p14:creationId xmlns:p14="http://schemas.microsoft.com/office/powerpoint/2010/main" val="3833397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Put JavaScript in head or body </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cs typeface="Arial" panose="020B0604020202020204" pitchFamily="34" charset="0"/>
              </a:rPr>
              <a:t>JavaScript now offers the Boolean defer attribute, set to indicate to a browser that the script is meant to be executed after the document has been parsed, but before firing DOMContentLoaded</a:t>
            </a:r>
          </a:p>
          <a:p>
            <a:pPr indent="0">
              <a:buNone/>
            </a:pPr>
            <a:r>
              <a:rPr lang="en-US" sz="1800" dirty="0">
                <a:cs typeface="Arial" panose="020B0604020202020204" pitchFamily="34" charset="0"/>
              </a:rPr>
              <a:t>Scripts with the defer attribute will prevent the DOMContentLoaded event from firing until the script has loaded and finished evaluating</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7</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https://developer.mozilla.org/en-US/docs/Web/HTML/Element/script</a:t>
            </a:r>
            <a:endParaRPr lang="en-US" dirty="0">
              <a:solidFill>
                <a:srgbClr val="00B0F0"/>
              </a:solidFill>
            </a:endParaRPr>
          </a:p>
        </p:txBody>
      </p:sp>
    </p:spTree>
    <p:extLst>
      <p:ext uri="{BB962C8B-B14F-4D97-AF65-F5344CB8AC3E}">
        <p14:creationId xmlns:p14="http://schemas.microsoft.com/office/powerpoint/2010/main" val="2777834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Variables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t>JavaScript variables are typically created in one of three ways:</a:t>
            </a:r>
          </a:p>
          <a:p>
            <a:pPr indent="0">
              <a:buNone/>
            </a:pPr>
            <a:r>
              <a:rPr lang="en-US" sz="1800" dirty="0"/>
              <a:t>var</a:t>
            </a:r>
          </a:p>
          <a:p>
            <a:pPr indent="0">
              <a:buNone/>
            </a:pPr>
            <a:r>
              <a:rPr lang="en-US" sz="1800" dirty="0"/>
              <a:t>let</a:t>
            </a:r>
          </a:p>
          <a:p>
            <a:pPr indent="0">
              <a:buNone/>
            </a:pPr>
            <a:r>
              <a:rPr lang="en-US" sz="1800" dirty="0"/>
              <a:t>const</a:t>
            </a:r>
          </a:p>
        </p:txBody>
      </p:sp>
      <p:sp>
        <p:nvSpPr>
          <p:cNvPr id="6" name="Slide Number Placeholder 5"/>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3607779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7946366" cy="1371600"/>
          </a:xfrm>
        </p:spPr>
        <p:txBody>
          <a:bodyPr>
            <a:normAutofit/>
          </a:bodyPr>
          <a:lstStyle/>
          <a:p>
            <a:r>
              <a:rPr lang="en-US" u="sng" dirty="0" smtClean="0"/>
              <a:t>JavaScript Variables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07533" y="2733472"/>
            <a:ext cx="10058400" cy="3301568"/>
          </a:xfrm>
        </p:spPr>
        <p:txBody>
          <a:bodyPr>
            <a:normAutofit/>
          </a:bodyPr>
          <a:lstStyle/>
          <a:p>
            <a:pPr marL="0" indent="0">
              <a:buNone/>
            </a:pPr>
            <a:r>
              <a:rPr lang="en-US" sz="1800" dirty="0">
                <a:latin typeface="Consolas" panose="020B0609020204030204" pitchFamily="49" charset="0"/>
                <a:cs typeface="Arial" panose="020B0604020202020204" pitchFamily="34" charset="0"/>
              </a:rPr>
              <a:t>var example: var legalAge = 21;</a:t>
            </a:r>
          </a:p>
          <a:p>
            <a:pPr indent="0">
              <a:buNone/>
            </a:pPr>
            <a:r>
              <a:rPr lang="en-US" sz="1800" dirty="0">
                <a:cs typeface="Arial" panose="020B0604020202020204" pitchFamily="34" charset="0"/>
              </a:rPr>
              <a:t>A var variable has function scope, i.e. </a:t>
            </a:r>
            <a:r>
              <a:rPr lang="en-US" sz="1800" dirty="0" smtClean="0">
                <a:cs typeface="Arial" panose="020B0604020202020204" pitchFamily="34" charset="0"/>
              </a:rPr>
              <a:t>is </a:t>
            </a:r>
            <a:r>
              <a:rPr lang="en-US" sz="1800" dirty="0">
                <a:cs typeface="Arial" panose="020B0604020202020204" pitchFamily="34" charset="0"/>
              </a:rPr>
              <a:t>available throughout the function </a:t>
            </a:r>
            <a:r>
              <a:rPr lang="en-US" sz="1800" dirty="0" smtClean="0">
                <a:cs typeface="Arial" panose="020B0604020202020204" pitchFamily="34" charset="0"/>
              </a:rPr>
              <a:t>defined </a:t>
            </a:r>
            <a:r>
              <a:rPr lang="en-US" sz="1800" dirty="0">
                <a:cs typeface="Arial" panose="020B0604020202020204" pitchFamily="34" charset="0"/>
              </a:rPr>
              <a:t>in</a:t>
            </a:r>
          </a:p>
          <a:p>
            <a:pPr indent="0">
              <a:buNone/>
            </a:pPr>
            <a:r>
              <a:rPr lang="en-US" sz="1800" dirty="0">
                <a:cs typeface="Arial" panose="020B0604020202020204" pitchFamily="34" charset="0"/>
              </a:rPr>
              <a:t>This statement both declares (var legalAge) and initializes (= 21) the variable</a:t>
            </a:r>
          </a:p>
          <a:p>
            <a:pPr indent="0">
              <a:buNone/>
            </a:pPr>
            <a:r>
              <a:rPr lang="en-US" sz="1800" dirty="0">
                <a:cs typeface="Arial" panose="020B0604020202020204" pitchFamily="34" charset="0"/>
              </a:rPr>
              <a:t>If the variable is not initialized, its value is undefined</a:t>
            </a:r>
            <a:endParaRPr lang="en-US" sz="18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t>9</a:t>
            </a:fld>
            <a:endParaRPr lang="en-US" dirty="0"/>
          </a:p>
        </p:txBody>
      </p:sp>
      <p:sp>
        <p:nvSpPr>
          <p:cNvPr id="5" name="Rectangle 4"/>
          <p:cNvSpPr/>
          <p:nvPr/>
        </p:nvSpPr>
        <p:spPr>
          <a:xfrm>
            <a:off x="983809" y="5420825"/>
            <a:ext cx="7948523" cy="646331"/>
          </a:xfrm>
          <a:prstGeom prst="rect">
            <a:avLst/>
          </a:prstGeom>
        </p:spPr>
        <p:txBody>
          <a:bodyPr wrap="square">
            <a:spAutoFit/>
          </a:bodyPr>
          <a:lstStyle/>
          <a:p>
            <a:r>
              <a:rPr lang="en-US" b="1" dirty="0"/>
              <a:t>Source</a:t>
            </a:r>
          </a:p>
          <a:p>
            <a:r>
              <a:rPr lang="en-US" dirty="0">
                <a:solidFill>
                  <a:srgbClr val="00B0F0"/>
                </a:solidFill>
              </a:rPr>
              <a:t>https://www.w3schools.com/jsref/jsref_var.asp</a:t>
            </a:r>
            <a:endParaRPr lang="en-US" dirty="0">
              <a:solidFill>
                <a:srgbClr val="00B0F0"/>
              </a:solidFill>
            </a:endParaRPr>
          </a:p>
        </p:txBody>
      </p:sp>
    </p:spTree>
    <p:extLst>
      <p:ext uri="{BB962C8B-B14F-4D97-AF65-F5344CB8AC3E}">
        <p14:creationId xmlns:p14="http://schemas.microsoft.com/office/powerpoint/2010/main" val="28097951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documentManagement/types"/>
    <ds:schemaRef ds:uri="http://schemas.microsoft.com/office/infopath/2007/PartnerControls"/>
    <ds:schemaRef ds:uri="http://purl.org/dc/elements/1.1/"/>
    <ds:schemaRef ds:uri="71af3243-3dd4-4a8d-8c0d-dd76da1f02a5"/>
    <ds:schemaRef ds:uri="http://schemas.microsoft.com/office/2006/metadata/properties"/>
    <ds:schemaRef ds:uri="16c05727-aa75-4e4a-9b5f-8a80a1165891"/>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1729</Words>
  <Application>Microsoft Office PowerPoint</Application>
  <PresentationFormat>Widescreen</PresentationFormat>
  <Paragraphs>298</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Century Gothic</vt:lpstr>
      <vt:lpstr>Consolas</vt:lpstr>
      <vt:lpstr>Garamond</vt:lpstr>
      <vt:lpstr>SavonVTI</vt:lpstr>
      <vt:lpstr>REVIEW PART III - javascript</vt:lpstr>
      <vt:lpstr>Objectives</vt:lpstr>
      <vt:lpstr>Objectives</vt:lpstr>
      <vt:lpstr>Inline/Internal JavaScript</vt:lpstr>
      <vt:lpstr>External JavaScript</vt:lpstr>
      <vt:lpstr>Put JavaScript in head or body </vt:lpstr>
      <vt:lpstr>Put JavaScript in head or body </vt:lpstr>
      <vt:lpstr>JavaScript Variables</vt:lpstr>
      <vt:lpstr>JavaScript Variables</vt:lpstr>
      <vt:lpstr>JavaScript Variables</vt:lpstr>
      <vt:lpstr>JavaScript Variables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JavaScript Datatypes</vt:lpstr>
      <vt:lpstr>if Control Structure</vt:lpstr>
      <vt:lpstr>if/else Control Structure</vt:lpstr>
      <vt:lpstr>if/else if/[else] Control Structure</vt:lpstr>
      <vt:lpstr>for…in Control Structure</vt:lpstr>
      <vt:lpstr>for…in Example</vt:lpstr>
      <vt:lpstr>for…of Control Structure</vt:lpstr>
      <vt:lpstr>for…of Example</vt:lpstr>
      <vt:lpstr>For each …in Control Structure</vt:lpstr>
      <vt:lpstr>JavaScript Functions</vt:lpstr>
      <vt:lpstr>JavaScript Functions</vt:lpstr>
      <vt:lpstr>Function Declarations</vt:lpstr>
      <vt:lpstr>Function Expressions</vt:lpstr>
      <vt:lpstr>Arrow Functions</vt:lpstr>
      <vt:lpstr>Arrow Functions Example</vt:lpstr>
      <vt:lpstr>JavaScript Classes</vt:lpstr>
      <vt:lpstr>What We Covered</vt:lpstr>
      <vt:lpstr>What We Covered</vt:lpstr>
      <vt:lpstr>Some Useful URLs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2020-07-04T01:25:21Z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