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43"/>
  </p:notesMasterIdLst>
  <p:sldIdLst>
    <p:sldId id="257" r:id="rId5"/>
    <p:sldId id="263" r:id="rId6"/>
    <p:sldId id="265" r:id="rId7"/>
    <p:sldId id="308" r:id="rId8"/>
    <p:sldId id="350" r:id="rId9"/>
    <p:sldId id="288" r:id="rId10"/>
    <p:sldId id="309" r:id="rId11"/>
    <p:sldId id="31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13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7" r:id="rId33"/>
    <p:sldId id="370" r:id="rId34"/>
    <p:sldId id="371" r:id="rId35"/>
    <p:sldId id="372" r:id="rId36"/>
    <p:sldId id="374" r:id="rId37"/>
    <p:sldId id="375" r:id="rId38"/>
    <p:sldId id="373" r:id="rId39"/>
    <p:sldId id="376" r:id="rId40"/>
    <p:sldId id="280" r:id="rId41"/>
    <p:sldId id="27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2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query.com/events/handling-even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republic.com/jquery-tutorial/jquery-add-and-remove-css-classes.php" TargetMode="External"/><Relationship Id="rId2" Type="http://schemas.openxmlformats.org/officeDocument/2006/relationships/hyperlink" Target="https://api.jquery.com/animat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asyui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query/" TargetMode="External"/><Relationship Id="rId4" Type="http://schemas.openxmlformats.org/officeDocument/2006/relationships/hyperlink" Target="https://developer.mozilla.org/en-US/docs/Glossary/jQuer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category/selector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4" y="-110402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itchFamily="34" charset="0"/>
                <a:cs typeface="Arial" pitchFamily="34" charset="0"/>
              </a:rPr>
              <a:t>REVIEW PART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IV - jQuery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Descendant Selector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jquery("ancestor descendant")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elements that are descendants of a given ancestor.  A descendant of an element could be a child, grandchild, great-grandchild, etc. of that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https://api.jquery.com/descendant-selector/</a:t>
            </a:r>
          </a:p>
        </p:txBody>
      </p:sp>
    </p:spTree>
    <p:extLst>
      <p:ext uri="{BB962C8B-B14F-4D97-AF65-F5344CB8AC3E}">
        <p14:creationId xmlns:p14="http://schemas.microsoft.com/office/powerpoint/2010/main" val="25305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Element Selector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jquery("ancestor descendant")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elements that are descendants of a given ancestor.  A descendant of an element could be a child, grandchild, great-grandchild, etc. of that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https://api.jquery.com/element-selector/</a:t>
            </a:r>
          </a:p>
        </p:txBody>
      </p:sp>
    </p:spTree>
    <p:extLst>
      <p:ext uri="{BB962C8B-B14F-4D97-AF65-F5344CB8AC3E}">
        <p14:creationId xmlns:p14="http://schemas.microsoft.com/office/powerpoint/2010/main" val="37511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:first-child Selector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</a:t>
            </a:r>
            <a:r>
              <a:rPr lang="en-US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query(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:first-child")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elements that are descendants of a given ancestor.  A descendant of an element could be a child, grandchild, great-grandchild, etc. of that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https://api.jquery.com/first-child-selector/</a:t>
            </a:r>
          </a:p>
        </p:txBody>
      </p:sp>
    </p:spTree>
    <p:extLst>
      <p:ext uri="{BB962C8B-B14F-4D97-AF65-F5344CB8AC3E}">
        <p14:creationId xmlns:p14="http://schemas.microsoft.com/office/powerpoint/2010/main" val="18355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ID Selector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jquery("#id")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 single element with the given id attribute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https://api.jquery.com/id-selector/</a:t>
            </a:r>
          </a:p>
        </p:txBody>
      </p:sp>
    </p:spTree>
    <p:extLst>
      <p:ext uri="{BB962C8B-B14F-4D97-AF65-F5344CB8AC3E}">
        <p14:creationId xmlns:p14="http://schemas.microsoft.com/office/powerpoint/2010/main" val="427554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:last-child Selector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jquery(":first-child")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elements that are the last child of their parent.  While .last() matches only a single element, :last-child can match more than one element for each parent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</a:t>
            </a:r>
            <a:r>
              <a:rPr lang="en-US" dirty="0" smtClean="0">
                <a:solidFill>
                  <a:srgbClr val="00B0F0"/>
                </a:solidFill>
              </a:rPr>
              <a:t>api.jquery.com/last-child-selector</a:t>
            </a:r>
            <a:r>
              <a:rPr lang="en-US" dirty="0">
                <a:solidFill>
                  <a:srgbClr val="00B0F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21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:nth-child Selector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jquery("nth-child" (n))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elements that are the nth-child of their parent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https://api.jquery.com/nth-child-selector/</a:t>
            </a:r>
          </a:p>
        </p:txBody>
      </p:sp>
    </p:spTree>
    <p:extLst>
      <p:ext uri="{BB962C8B-B14F-4D97-AF65-F5344CB8AC3E}">
        <p14:creationId xmlns:p14="http://schemas.microsoft.com/office/powerpoint/2010/main" val="18474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Next Adjacent Selector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jquery("prev + next")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next elements matching "next" that are immediately preceded by a sibling "prev".  The elements on either side of the combinator must share the same parent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https://api.jquery.com/next-adjacent-selector/</a:t>
            </a:r>
          </a:p>
        </p:txBody>
      </p:sp>
    </p:spTree>
    <p:extLst>
      <p:ext uri="{BB962C8B-B14F-4D97-AF65-F5344CB8AC3E}">
        <p14:creationId xmlns:p14="http://schemas.microsoft.com/office/powerpoint/2010/main" val="371324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Next Siblings Selector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jquery("prev ~ siblings")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sibling elements that follow after the "prev" element, have the same parent, and match the filtering "siblings" selector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https://api.jquery.com/next-siblings-selector</a:t>
            </a:r>
            <a:r>
              <a:rPr lang="en-US" dirty="0" smtClean="0">
                <a:solidFill>
                  <a:srgbClr val="00B0F0"/>
                </a:solidFill>
              </a:rPr>
              <a:t>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Parent Selector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jquery(":parent")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elements that have at least one child node (either an element or text).  The inverse of the :empty selector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https://api.jquery.com/parent-selector/</a:t>
            </a:r>
          </a:p>
        </p:txBody>
      </p:sp>
    </p:spTree>
    <p:extLst>
      <p:ext uri="{BB962C8B-B14F-4D97-AF65-F5344CB8AC3E}">
        <p14:creationId xmlns:p14="http://schemas.microsoft.com/office/powerpoint/2010/main" val="39387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jQuery Event Handling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See URL: </a:t>
            </a:r>
            <a:r>
              <a:rPr lang="en-US" sz="1800" dirty="0">
                <a:hlinkClick r:id="rId2"/>
              </a:rPr>
              <a:t>https://learn.jquery.com/events/handling-events/</a:t>
            </a:r>
            <a:r>
              <a:rPr lang="en-US" sz="1800" dirty="0"/>
              <a:t> for info on </a:t>
            </a:r>
            <a:r>
              <a:rPr lang="en-US" sz="1800" dirty="0">
                <a:cs typeface="Arial" panose="020B0604020202020204" pitchFamily="34" charset="0"/>
              </a:rPr>
              <a:t>jQuery event handlers.  Some of the major event handlers are discussed next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6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Objectives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Autofit/>
          </a:bodyPr>
          <a:lstStyle/>
          <a:p>
            <a:r>
              <a:rPr lang="en-US" sz="1800" dirty="0">
                <a:cs typeface="Arial" pitchFamily="34" charset="0"/>
              </a:rPr>
              <a:t>jQuery CDN vs. Download</a:t>
            </a:r>
          </a:p>
          <a:p>
            <a:r>
              <a:rPr lang="en-US" sz="1800" dirty="0">
                <a:cs typeface="Arial" pitchFamily="34" charset="0"/>
              </a:rPr>
              <a:t>Understand Basic jQuery Selectors</a:t>
            </a:r>
          </a:p>
          <a:p>
            <a:r>
              <a:rPr lang="en-US" sz="1800" dirty="0">
                <a:cs typeface="Arial" pitchFamily="34" charset="0"/>
              </a:rPr>
              <a:t>Using Event Handling in jQuery</a:t>
            </a:r>
          </a:p>
          <a:p>
            <a:r>
              <a:rPr lang="en-US" sz="1800" dirty="0">
                <a:cs typeface="Arial" pitchFamily="34" charset="0"/>
              </a:rPr>
              <a:t>Add vs. Remove vs. Toggle Classes</a:t>
            </a:r>
          </a:p>
          <a:p>
            <a:r>
              <a:rPr lang="en-US" sz="1800" dirty="0">
                <a:cs typeface="Arial" pitchFamily="34" charset="0"/>
              </a:rPr>
              <a:t>Using jQuery for Form Validation</a:t>
            </a:r>
          </a:p>
          <a:p>
            <a:r>
              <a:rPr lang="en-US" sz="1800" dirty="0">
                <a:cs typeface="Arial" pitchFamily="34" charset="0"/>
              </a:rPr>
              <a:t>Using jQuery for CRUD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.bind()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Attaches a handler to an event for elements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https://api.jquery.com/bind/</a:t>
            </a:r>
          </a:p>
        </p:txBody>
      </p:sp>
    </p:spTree>
    <p:extLst>
      <p:ext uri="{BB962C8B-B14F-4D97-AF65-F5344CB8AC3E}">
        <p14:creationId xmlns:p14="http://schemas.microsoft.com/office/powerpoint/2010/main" val="280979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.change()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Binds an event handler to the "change" JavaScript event, or triggers that event on an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</a:t>
            </a:r>
            <a:r>
              <a:rPr lang="en-US" dirty="0" smtClean="0">
                <a:solidFill>
                  <a:srgbClr val="00B0F0"/>
                </a:solidFill>
              </a:rPr>
              <a:t>api.jquery.com/change/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.change()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Binds an event handler to the "change" JavaScript event, or triggers that event on an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</a:t>
            </a:r>
            <a:r>
              <a:rPr lang="en-US" dirty="0" smtClean="0">
                <a:solidFill>
                  <a:srgbClr val="00B0F0"/>
                </a:solidFill>
              </a:rPr>
              <a:t>api.jquery.com/change/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4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.click()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 smtClean="0">
                <a:cs typeface="Arial" panose="020B0604020202020204" pitchFamily="34" charset="0"/>
              </a:rPr>
              <a:t>Binds </a:t>
            </a:r>
            <a:r>
              <a:rPr lang="en-US" sz="1800" dirty="0">
                <a:cs typeface="Arial" panose="020B0604020202020204" pitchFamily="34" charset="0"/>
              </a:rPr>
              <a:t>an event handler to the "click" JavaScript event, or triggers that event on an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https</a:t>
            </a:r>
            <a:r>
              <a:rPr lang="en-US" dirty="0">
                <a:solidFill>
                  <a:srgbClr val="00B0F0"/>
                </a:solidFill>
              </a:rPr>
              <a:t>://</a:t>
            </a:r>
            <a:r>
              <a:rPr lang="en-US" dirty="0" smtClean="0">
                <a:solidFill>
                  <a:srgbClr val="00B0F0"/>
                </a:solidFill>
              </a:rPr>
              <a:t>api.jquery.com/clixk/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.each()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Iterates over a jQuery object, executing a function for each matched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https</a:t>
            </a:r>
            <a:r>
              <a:rPr lang="en-US" dirty="0">
                <a:solidFill>
                  <a:srgbClr val="00B0F0"/>
                </a:solidFill>
              </a:rPr>
              <a:t>://</a:t>
            </a:r>
            <a:r>
              <a:rPr lang="en-US" dirty="0" smtClean="0">
                <a:solidFill>
                  <a:srgbClr val="00B0F0"/>
                </a:solidFill>
              </a:rPr>
              <a:t>api.jquery.com/each/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.error()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Binds an event handler to the "error" JavaScript event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https</a:t>
            </a:r>
            <a:r>
              <a:rPr lang="en-US" dirty="0">
                <a:solidFill>
                  <a:srgbClr val="00B0F0"/>
                </a:solidFill>
              </a:rPr>
              <a:t>://</a:t>
            </a:r>
            <a:r>
              <a:rPr lang="en-US" dirty="0" smtClean="0">
                <a:solidFill>
                  <a:srgbClr val="00B0F0"/>
                </a:solidFill>
              </a:rPr>
              <a:t>api.jquery.com/error/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.event.preventDefault()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If this method is called, the default action of the event will not be triggered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https://api.jquery.com/event.preventDefault</a:t>
            </a:r>
          </a:p>
        </p:txBody>
      </p:sp>
    </p:spTree>
    <p:extLst>
      <p:ext uri="{BB962C8B-B14F-4D97-AF65-F5344CB8AC3E}">
        <p14:creationId xmlns:p14="http://schemas.microsoft.com/office/powerpoint/2010/main" val="9437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.event.stopPropagation()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Prevents the event from bubbling up the DOM tree, preventing any parent handlers from being notified of the event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</a:t>
            </a:r>
            <a:r>
              <a:rPr lang="en-US" dirty="0" smtClean="0">
                <a:solidFill>
                  <a:srgbClr val="00B0F0"/>
                </a:solidFill>
              </a:rPr>
              <a:t>api.jquery.com/event.stopPropagation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4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.on()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Attaches an event handler function for one or more events to the selected elements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https://api.jquery.com/on</a:t>
            </a:r>
          </a:p>
        </p:txBody>
      </p:sp>
    </p:spTree>
    <p:extLst>
      <p:ext uri="{BB962C8B-B14F-4D97-AF65-F5344CB8AC3E}">
        <p14:creationId xmlns:p14="http://schemas.microsoft.com/office/powerpoint/2010/main" val="42919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.on</a:t>
            </a:r>
            <a:r>
              <a:rPr lang="en-US" u="sng" dirty="0" smtClean="0"/>
              <a:t>(</a:t>
            </a:r>
            <a:r>
              <a:rPr lang="en-US" u="sng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u="sng" dirty="0" smtClean="0"/>
              <a:t>reset</a:t>
            </a:r>
            <a:r>
              <a:rPr lang="en-US" u="sng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u="sng" dirty="0" smtClean="0"/>
              <a:t>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 smtClean="0">
                <a:cs typeface="Arial" panose="020B0604020202020204" pitchFamily="34" charset="0"/>
              </a:rPr>
              <a:t>Used with on, the reset event here is often used to remove any error messages that arise when a form is in the validation process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https://api.jquery.com/on</a:t>
            </a:r>
          </a:p>
        </p:txBody>
      </p:sp>
    </p:spTree>
    <p:extLst>
      <p:ext uri="{BB962C8B-B14F-4D97-AF65-F5344CB8AC3E}">
        <p14:creationId xmlns:p14="http://schemas.microsoft.com/office/powerpoint/2010/main" val="120653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6405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Using jQuery via a CDN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A content delivery network (CDN) is a geographically distributed network of proxy servers and their data centers</a:t>
            </a:r>
          </a:p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Using a CDN means that you do not have to physically download jQuery on your system</a:t>
            </a:r>
          </a:p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However, you must have Internet access to use jQuery from a CDN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.submit()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Binds an event handler to the "submit" JavaScript event, or triggers that event on an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https://api.jquery.com/submit</a:t>
            </a:r>
          </a:p>
        </p:txBody>
      </p:sp>
    </p:spTree>
    <p:extLst>
      <p:ext uri="{BB962C8B-B14F-4D97-AF65-F5344CB8AC3E}">
        <p14:creationId xmlns:p14="http://schemas.microsoft.com/office/powerpoint/2010/main" val="4299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jQuery Class Methods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jQuery provides several methods, such as </a:t>
            </a:r>
            <a:r>
              <a:rPr lang="en-US" sz="1800" dirty="0" smtClean="0">
                <a:cs typeface="Arial" panose="020B0604020202020204" pitchFamily="34" charset="0"/>
              </a:rPr>
              <a:t>addClass(), removeClass(), and toggleClass</a:t>
            </a:r>
            <a:r>
              <a:rPr lang="en-US" sz="1800" dirty="0">
                <a:cs typeface="Arial" panose="020B0604020202020204" pitchFamily="34" charset="0"/>
              </a:rPr>
              <a:t>() to manipulate the CSS classes assigned to HTML elements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These methods are often (but not exclusively) used with </a:t>
            </a:r>
            <a:r>
              <a:rPr lang="en-US" sz="1800" dirty="0">
                <a:cs typeface="Arial" panose="020B0604020202020204" pitchFamily="34" charset="0"/>
                <a:hlinkClick r:id="rId2"/>
              </a:rPr>
              <a:t>jQuery </a:t>
            </a:r>
            <a:r>
              <a:rPr lang="en-US" sz="1800" dirty="0" smtClean="0">
                <a:cs typeface="Arial" panose="020B0604020202020204" pitchFamily="34" charset="0"/>
                <a:hlinkClick r:id="rId2"/>
              </a:rPr>
              <a:t>animation</a:t>
            </a:r>
            <a:r>
              <a:rPr lang="en-US" sz="1800" dirty="0">
                <a:cs typeface="Arial" panose="020B0604020202020204" pitchFamily="34" charset="0"/>
                <a:hlinkClick r:id="rId3"/>
              </a:rPr>
              <a:t>()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10082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https://www.tutorialrepublic.com/jquery-tutorial/jquery-add-and-remove-css-classes.php</a:t>
            </a:r>
          </a:p>
        </p:txBody>
      </p:sp>
    </p:spTree>
    <p:extLst>
      <p:ext uri="{BB962C8B-B14F-4D97-AF65-F5344CB8AC3E}">
        <p14:creationId xmlns:p14="http://schemas.microsoft.com/office/powerpoint/2010/main" val="37634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addClass()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jQuery addClass() method adds  &gt;= 1 classes to selected elements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Example: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$("span.test").next().addClass("one");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removeClass()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jQuery removeClass() method removes &gt;= 1 classes from selected elements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Example: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$("span.test").next().removeClass("one");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7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toggleClass()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The jQuery toggleClass() adds or removes &gt;= 1 class from the selected elements.  If the selected element already has the class, it is removed. If an element does not have the class, it is added</a:t>
            </a:r>
          </a:p>
          <a:p>
            <a:pPr indent="0"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Example: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$("span.test").next().toggleClass("one");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jQuery Form Validation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programmer can write his/her own jQuery form validation code, or s/he can use a plug-in such as the </a:t>
            </a:r>
            <a:r>
              <a:rPr lang="en-US" sz="1800" dirty="0">
                <a:cs typeface="Arial" panose="020B0604020202020204" pitchFamily="34" charset="0"/>
                <a:hlinkClick r:id="rId2"/>
              </a:rPr>
              <a:t>jQuery Validation Plugin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jQuery And CRUD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CRUD is an acronym for Create, Read, Update, Delete.  It is often used with database-driven applications</a:t>
            </a:r>
          </a:p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programmer can write his/her own jQuery CRUD application code, or s/he can use a plug-in such as </a:t>
            </a:r>
            <a:r>
              <a:rPr lang="en-US" sz="1800" dirty="0">
                <a:cs typeface="Arial" panose="020B0604020202020204" pitchFamily="34" charset="0"/>
                <a:hlinkClick r:id="rId2"/>
              </a:rPr>
              <a:t>EasyUI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What We Covered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943051"/>
          </a:xfrm>
        </p:spPr>
        <p:txBody>
          <a:bodyPr>
            <a:normAutofit/>
          </a:bodyPr>
          <a:lstStyle/>
          <a:p>
            <a:r>
              <a:rPr lang="en-US" sz="1800" dirty="0">
                <a:cs typeface="Arial" pitchFamily="34" charset="0"/>
              </a:rPr>
              <a:t>Using jQuery with/without a CDN</a:t>
            </a:r>
          </a:p>
          <a:p>
            <a:r>
              <a:rPr lang="en-US" sz="1800" dirty="0">
                <a:cs typeface="Arial" pitchFamily="34" charset="0"/>
              </a:rPr>
              <a:t>Basic jQuery Selectors</a:t>
            </a:r>
          </a:p>
          <a:p>
            <a:r>
              <a:rPr lang="en-US" sz="1800" dirty="0">
                <a:cs typeface="Arial" pitchFamily="34" charset="0"/>
              </a:rPr>
              <a:t>Event Handling in jQuery</a:t>
            </a:r>
          </a:p>
          <a:p>
            <a:r>
              <a:rPr lang="en-US" sz="1800" dirty="0">
                <a:cs typeface="Arial" pitchFamily="34" charset="0"/>
              </a:rPr>
              <a:t>jQuery addClass, removeClass, and toggleClass() methods</a:t>
            </a:r>
          </a:p>
          <a:p>
            <a:r>
              <a:rPr lang="en-US" sz="1800" dirty="0">
                <a:cs typeface="Arial" pitchFamily="34" charset="0"/>
              </a:rPr>
              <a:t>jQuery and Form Validation</a:t>
            </a:r>
          </a:p>
          <a:p>
            <a:r>
              <a:rPr lang="en-US" sz="1800" dirty="0">
                <a:cs typeface="Arial" pitchFamily="34" charset="0"/>
              </a:rPr>
              <a:t>jQuery and CRUD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Some Useful URLs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78853"/>
          </a:xfrm>
        </p:spPr>
        <p:txBody>
          <a:bodyPr>
            <a:normAutofit/>
          </a:bodyPr>
          <a:lstStyle/>
          <a:p>
            <a:r>
              <a:rPr lang="en-US" sz="1800" dirty="0">
                <a:cs typeface="Arial" panose="020B0604020202020204" pitchFamily="34" charset="0"/>
                <a:hlinkClick r:id="rId3"/>
              </a:rPr>
              <a:t>https://jquery.com/</a:t>
            </a:r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 dirty="0">
                <a:cs typeface="Arial" panose="020B0604020202020204" pitchFamily="34" charset="0"/>
                <a:hlinkClick r:id="rId4"/>
              </a:rPr>
              <a:t>https://developer.mozilla.org/en-US/docs/Glossary/jQuery</a:t>
            </a:r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 dirty="0">
                <a:cs typeface="Arial" panose="020B0604020202020204" pitchFamily="34" charset="0"/>
                <a:hlinkClick r:id="rId5"/>
              </a:rPr>
              <a:t>https://www.w3schools.com/jquery/</a:t>
            </a:r>
            <a:r>
              <a:rPr lang="en-US" sz="1800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6405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jQuery CDN Advantages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800" dirty="0">
                <a:cs typeface="Arial" panose="020B0604020202020204" pitchFamily="34" charset="0"/>
              </a:rPr>
              <a:t>Advantages of jQuery via a CDN:</a:t>
            </a:r>
          </a:p>
          <a:p>
            <a:pPr marL="640080" indent="-457200" fontAlgn="base"/>
            <a:r>
              <a:rPr lang="en-US" sz="1800" dirty="0">
                <a:cs typeface="Arial" panose="020B0604020202020204" pitchFamily="34" charset="0"/>
              </a:rPr>
              <a:t>Faster delivery of content</a:t>
            </a:r>
          </a:p>
          <a:p>
            <a:pPr marL="640080" indent="-457200" fontAlgn="base"/>
            <a:r>
              <a:rPr lang="en-US" sz="1800" dirty="0">
                <a:cs typeface="Arial" panose="020B0604020202020204" pitchFamily="34" charset="0"/>
              </a:rPr>
              <a:t>More simultaneous users</a:t>
            </a:r>
          </a:p>
          <a:p>
            <a:pPr marL="640080" indent="-457200" fontAlgn="base"/>
            <a:r>
              <a:rPr lang="en-US" sz="1800" dirty="0">
                <a:cs typeface="Arial" panose="020B0604020202020204" pitchFamily="34" charset="0"/>
              </a:rPr>
              <a:t>Constant availability</a:t>
            </a:r>
          </a:p>
          <a:p>
            <a:pPr marL="640080" indent="-457200" fontAlgn="base"/>
            <a:r>
              <a:rPr lang="en-US" sz="1800" dirty="0">
                <a:cs typeface="Arial" panose="020B0604020202020204" pitchFamily="34" charset="0"/>
              </a:rPr>
              <a:t>Reliable delivery of content</a:t>
            </a:r>
          </a:p>
          <a:p>
            <a:pPr marL="640080" indent="-457200" fontAlgn="base"/>
            <a:r>
              <a:rPr lang="en-US" sz="1800" dirty="0">
                <a:cs typeface="Arial" panose="020B0604020202020204" pitchFamily="34" charset="0"/>
              </a:rPr>
              <a:t>Constant availability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015034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jQuery CDN Disadvantages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800" dirty="0" smtClean="0">
                <a:cs typeface="Arial" panose="020B0604020202020204" pitchFamily="34" charset="0"/>
              </a:rPr>
              <a:t>Disadvantages </a:t>
            </a:r>
            <a:r>
              <a:rPr lang="en-US" sz="1800" dirty="0">
                <a:cs typeface="Arial" panose="020B0604020202020204" pitchFamily="34" charset="0"/>
              </a:rPr>
              <a:t>of jQuery via a CDN:</a:t>
            </a:r>
          </a:p>
          <a:p>
            <a:pPr marL="640080" indent="-457200" fontAlgn="base"/>
            <a:r>
              <a:rPr lang="en-US" sz="1800" dirty="0">
                <a:cs typeface="Arial" panose="020B0604020202020204" pitchFamily="34" charset="0"/>
              </a:rPr>
              <a:t>Hidden costs</a:t>
            </a:r>
          </a:p>
          <a:p>
            <a:pPr marL="640080" indent="-457200" fontAlgn="base"/>
            <a:r>
              <a:rPr lang="en-US" sz="1800" dirty="0">
                <a:cs typeface="Arial" panose="020B0604020202020204" pitchFamily="34" charset="0"/>
              </a:rPr>
              <a:t>Location of services</a:t>
            </a:r>
          </a:p>
          <a:p>
            <a:pPr marL="640080" indent="-457200" fontAlgn="base"/>
            <a:r>
              <a:rPr lang="en-US" sz="1800" dirty="0">
                <a:cs typeface="Arial" panose="020B0604020202020204" pitchFamily="34" charset="0"/>
              </a:rPr>
              <a:t>Restrictions</a:t>
            </a:r>
          </a:p>
          <a:p>
            <a:pPr marL="640080" indent="-457200" fontAlgn="base"/>
            <a:r>
              <a:rPr lang="en-US" sz="1800" dirty="0">
                <a:cs typeface="Arial" panose="020B0604020202020204" pitchFamily="34" charset="0"/>
              </a:rPr>
              <a:t>Support availability</a:t>
            </a:r>
          </a:p>
          <a:p>
            <a:pPr marL="640080" indent="-457200" fontAlgn="base"/>
            <a:r>
              <a:rPr lang="en-US" sz="1800" dirty="0">
                <a:cs typeface="Arial" panose="020B0604020202020204" pitchFamily="34" charset="0"/>
              </a:rPr>
              <a:t>Loss of control</a:t>
            </a:r>
          </a:p>
          <a:p>
            <a:pPr marL="640080" indent="-457200" fontAlgn="base"/>
            <a:r>
              <a:rPr lang="en-US" sz="1800" dirty="0">
                <a:cs typeface="Arial" panose="020B0604020202020204" pitchFamily="34" charset="0"/>
              </a:rPr>
              <a:t>Need Internet access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jQuery Website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itchFamily="34" charset="0"/>
              </a:rPr>
              <a:t>The jQuery website, located at URL: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https://jquery.com/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simple but functional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902" y="3386667"/>
            <a:ext cx="4255029" cy="247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jQuery Selectors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See URL: </a:t>
            </a:r>
            <a:r>
              <a:rPr lang="en-US" sz="1800" dirty="0">
                <a:cs typeface="Arial" panose="020B0604020202020204" pitchFamily="34" charset="0"/>
                <a:hlinkClick r:id="rId2"/>
              </a:rPr>
              <a:t>https://api.jquery.com/category/selectors/</a:t>
            </a:r>
            <a:r>
              <a:rPr lang="en-US" sz="1800" dirty="0">
                <a:cs typeface="Arial" panose="020B0604020202020204" pitchFamily="34" charset="0"/>
              </a:rPr>
              <a:t> for the (currently) 60+ different jQuery selectors.  Some of the major selectors are discussed next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3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Child Selector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jquery("parent &gt; child")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direct child elements specified by "child" of elements specified by "parent".  The child combinator (E &gt; F) can be thought of as a more specific form of the descendant combinator (E F) in that it selects only first-level descendants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https://api.jquery.com/child-selector/</a:t>
            </a:r>
          </a:p>
        </p:txBody>
      </p:sp>
    </p:spTree>
    <p:extLst>
      <p:ext uri="{BB962C8B-B14F-4D97-AF65-F5344CB8AC3E}">
        <p14:creationId xmlns:p14="http://schemas.microsoft.com/office/powerpoint/2010/main" val="36077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79463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Class Selector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jquery(".class")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elements with the given class.  For class selectors, jQuery uses the native JavaScript getElementsByClassName() function if the browser supports it</a:t>
            </a: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https://api.jquery.com/class-selector/</a:t>
            </a:r>
          </a:p>
        </p:txBody>
      </p:sp>
    </p:spTree>
    <p:extLst>
      <p:ext uri="{BB962C8B-B14F-4D97-AF65-F5344CB8AC3E}">
        <p14:creationId xmlns:p14="http://schemas.microsoft.com/office/powerpoint/2010/main" val="40944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1261</Words>
  <Application>Microsoft Office PowerPoint</Application>
  <PresentationFormat>Widescreen</PresentationFormat>
  <Paragraphs>226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Century Gothic</vt:lpstr>
      <vt:lpstr>Consolas</vt:lpstr>
      <vt:lpstr>Garamond</vt:lpstr>
      <vt:lpstr>SavonVTI</vt:lpstr>
      <vt:lpstr>REVIEW PART IV - jQuery</vt:lpstr>
      <vt:lpstr>Objectives</vt:lpstr>
      <vt:lpstr>Using jQuery via a CDN</vt:lpstr>
      <vt:lpstr>jQuery CDN Advantages</vt:lpstr>
      <vt:lpstr>jQuery CDN Disadvantages</vt:lpstr>
      <vt:lpstr>jQuery Website</vt:lpstr>
      <vt:lpstr>jQuery Selectors</vt:lpstr>
      <vt:lpstr>Child Selector</vt:lpstr>
      <vt:lpstr>Class Selector</vt:lpstr>
      <vt:lpstr>Descendant Selector</vt:lpstr>
      <vt:lpstr>Element Selector</vt:lpstr>
      <vt:lpstr>:first-child Selector</vt:lpstr>
      <vt:lpstr>ID Selector</vt:lpstr>
      <vt:lpstr>:last-child Selector</vt:lpstr>
      <vt:lpstr>:nth-child Selector</vt:lpstr>
      <vt:lpstr>Next Adjacent Selector</vt:lpstr>
      <vt:lpstr>Next Siblings Selector</vt:lpstr>
      <vt:lpstr>Parent Selector</vt:lpstr>
      <vt:lpstr>jQuery Event Handling</vt:lpstr>
      <vt:lpstr>.bind()</vt:lpstr>
      <vt:lpstr>.change()</vt:lpstr>
      <vt:lpstr>.change()</vt:lpstr>
      <vt:lpstr>.click()</vt:lpstr>
      <vt:lpstr>.each()</vt:lpstr>
      <vt:lpstr>.error()</vt:lpstr>
      <vt:lpstr>.event.preventDefault()</vt:lpstr>
      <vt:lpstr>.event.stopPropagation()</vt:lpstr>
      <vt:lpstr>.on()</vt:lpstr>
      <vt:lpstr>.on("reset")</vt:lpstr>
      <vt:lpstr>.submit()</vt:lpstr>
      <vt:lpstr>jQuery Class Methods</vt:lpstr>
      <vt:lpstr>addClass()</vt:lpstr>
      <vt:lpstr>removeClass()</vt:lpstr>
      <vt:lpstr>toggleClass()</vt:lpstr>
      <vt:lpstr>jQuery Form Validation</vt:lpstr>
      <vt:lpstr>jQuery And CRUD</vt:lpstr>
      <vt:lpstr>What We Covered</vt:lpstr>
      <vt:lpstr>Some Useful URLs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2020-07-06T13:14:53Z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