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38"/>
  </p:notesMasterIdLst>
  <p:sldIdLst>
    <p:sldId id="257" r:id="rId5"/>
    <p:sldId id="263" r:id="rId6"/>
    <p:sldId id="377" r:id="rId7"/>
    <p:sldId id="265" r:id="rId8"/>
    <p:sldId id="378" r:id="rId9"/>
    <p:sldId id="308" r:id="rId10"/>
    <p:sldId id="350" r:id="rId11"/>
    <p:sldId id="288" r:id="rId12"/>
    <p:sldId id="379" r:id="rId13"/>
    <p:sldId id="382" r:id="rId14"/>
    <p:sldId id="383" r:id="rId15"/>
    <p:sldId id="380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280" r:id="rId35"/>
    <p:sldId id="402" r:id="rId36"/>
    <p:sldId id="27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2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que.com/section-508-complianc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watch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utilities/border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etbootstrap.com/docs/4.0/utilities/border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utilities/flex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etbootstrap.com/docs/4.0/utilities/flex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utilities/spacin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etbootstrap.com/docs/4.0/utilities/spacin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utilities/siz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components/navbar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components/c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components/form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components/butt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components/butto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bootstrap4/" TargetMode="External"/><Relationship Id="rId4" Type="http://schemas.openxmlformats.org/officeDocument/2006/relationships/hyperlink" Target="https://www.tutorialspoint.com/bootstrap4/index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=""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54" y="-110402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itchFamily="34" charset="0"/>
                <a:cs typeface="Arial" pitchFamily="34" charset="0"/>
              </a:rPr>
              <a:t>REVIEW PART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V - Bootstrap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Accessibility Using Bootstrap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A project built with Bootstrap depends in large part on the author's markup, </a:t>
            </a:r>
            <a:r>
              <a:rPr lang="en-US" sz="1800" dirty="0" smtClean="0">
                <a:cs typeface="Arial" panose="020B0604020202020204" pitchFamily="34" charset="0"/>
              </a:rPr>
              <a:t>styling</a:t>
            </a:r>
            <a:r>
              <a:rPr lang="en-US" sz="1800" dirty="0">
                <a:cs typeface="Arial" panose="020B0604020202020204" pitchFamily="34" charset="0"/>
              </a:rPr>
              <a:t>, and scripting included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That said, it should be perfectly possible to create websites and applications with Bootstrap that fulfill WCAG 2.0 (A/AA/AAA), Section 508 and similar accessibility standards and requirements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44600" y="5388709"/>
            <a:ext cx="970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hlinkClick r:id="rId2"/>
              </a:rPr>
              <a:t>https://www.deque.com/section-508-compliance/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9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Theming With Bootstrap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Theming in Bootstrap 4 is accomplished by Sass variables, Sass maps, and custom CSS. There’s no more dedicated theme stylesheet.  Rather, you enable the built-in theme to add gradients, shadows, etc.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44600" y="5388709"/>
            <a:ext cx="970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hlinkClick r:id="rId2"/>
              </a:rPr>
              <a:t>https://bootswatch.com/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Bootstrap Border Utility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Bootstrap border classes can be used to add or remove borders from an </a:t>
            </a:r>
            <a:r>
              <a:rPr lang="en-US" sz="1800" dirty="0" smtClean="0">
                <a:cs typeface="Arial" panose="020B0604020202020204" pitchFamily="34" charset="0"/>
              </a:rPr>
              <a:t>element Color </a:t>
            </a:r>
            <a:r>
              <a:rPr lang="en-US" sz="1800" dirty="0">
                <a:cs typeface="Arial" panose="020B0604020202020204" pitchFamily="34" charset="0"/>
              </a:rPr>
              <a:t>can be added to a border with any of the contextual border color </a:t>
            </a:r>
            <a:r>
              <a:rPr lang="en-US" sz="1800" dirty="0" smtClean="0">
                <a:cs typeface="Arial" panose="020B0604020202020204" pitchFamily="34" charset="0"/>
              </a:rPr>
              <a:t>classes. Rounded </a:t>
            </a:r>
            <a:r>
              <a:rPr lang="en-US" sz="1800" dirty="0">
                <a:cs typeface="Arial" panose="020B0604020202020204" pitchFamily="34" charset="0"/>
              </a:rPr>
              <a:t>corners can be added to an element with the rounded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44600" y="5388709"/>
            <a:ext cx="970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hlinkClick r:id="rId2"/>
              </a:rPr>
              <a:t>https://getbootstrap.com/docs/4.0/utilities/borders/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Bootstrap Colors Utility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Bootstrap color classes can be used on many Bootstrap </a:t>
            </a:r>
            <a:r>
              <a:rPr lang="en-US" sz="1800" dirty="0" smtClean="0">
                <a:cs typeface="Arial" panose="020B0604020202020204" pitchFamily="34" charset="0"/>
              </a:rPr>
              <a:t>components, </a:t>
            </a:r>
            <a:r>
              <a:rPr lang="en-US" sz="1800" dirty="0">
                <a:cs typeface="Arial" panose="020B0604020202020204" pitchFamily="34" charset="0"/>
              </a:rPr>
              <a:t>e.g. buttons, divs</a:t>
            </a: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44600" y="5388709"/>
            <a:ext cx="970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hlinkClick r:id="rId2"/>
              </a:rPr>
              <a:t>https://getbootstrap.com/docs/4.0/utilities/borders/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642" y="3124208"/>
            <a:ext cx="1733550" cy="252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Bootstrap Colors Utility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In addition, the color classes can be used on backgrounds and gradients</a:t>
            </a: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867" y="3130973"/>
            <a:ext cx="7391400" cy="29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Bootstrap Flexbox Utility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Bootstrap flex classes are used to control the layout of Bootstrap 4 components. Bootstrap 4 uses flexbox instead of floats to handle layout.  The Flexible Box Layout Module makes it easier to design flexible responsive layout structure without using float or positioning</a:t>
            </a: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44600" y="5388709"/>
            <a:ext cx="970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hlinkClick r:id="rId2"/>
              </a:rPr>
              <a:t>https://getbootstrap.com/docs/4.0/utilities/flex/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0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Bootstrap Flexbox Utility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Arial" panose="020B0604020202020204" pitchFamily="34" charset="0"/>
              </a:rPr>
              <a:t>Gg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&lt;div class="d-flex p-3 bg-secondary text-white"&gt;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  &lt;div class="p-2 bg-info"&gt;Flex item 1&lt;/div&gt;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  &lt;div class="p-2 bg-warning"&gt;Flex item 2&lt;/div&gt;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  &lt;div class="p-2 bg-primary"&gt;Flex item 3&lt;/div&gt;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&lt;/div&gt;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44600" y="5388709"/>
            <a:ext cx="970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hlinkClick r:id="rId2"/>
              </a:rPr>
              <a:t>https://getbootstrap.com/docs/4.0/utilities/flex/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33" y="2650066"/>
            <a:ext cx="7554362" cy="88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6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Bootstrap Spacing Utility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Bootstrap spacing utilities are used to assign responsive-friendly margin or padding values to an element or a subset of its sides with shorthand classes. The classes are built from a default Sass map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44600" y="5388709"/>
            <a:ext cx="970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getbootstrap.com/docs/4.0/utilities/spacing/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4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Bootstrap Spacing Utility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&lt;div class="mx-auto" style="width: 200px;"&gt;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Centered element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&lt;/div&gt;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44600" y="5388709"/>
            <a:ext cx="970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getbootstrap.com/docs/4.0/utilities/spacing/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317" y="2733472"/>
            <a:ext cx="2362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Bootstrap Sizing Utility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Bootstrap sizing classes use Width and height utilities generated from the $sizes Sass map in _variables.scss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includes inherent support for 25%, 50%, 75%, 100%, and auto (default)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programmer can modify those values as needed</a:t>
            </a:r>
            <a:endParaRPr lang="en-US" sz="18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44600" y="5388709"/>
            <a:ext cx="970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getbootstrap.com/docs/4.0/utilities/sizing/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17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Objectives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Autofit/>
          </a:bodyPr>
          <a:lstStyle/>
          <a:p>
            <a:r>
              <a:rPr lang="en-US" sz="1800" dirty="0">
                <a:cs typeface="Arial" pitchFamily="34" charset="0"/>
              </a:rPr>
              <a:t>Install Bootstrap from CDN</a:t>
            </a:r>
          </a:p>
          <a:p>
            <a:r>
              <a:rPr lang="en-US" sz="1800" dirty="0">
                <a:cs typeface="Arial" pitchFamily="34" charset="0"/>
              </a:rPr>
              <a:t>Define Mobile Responsive</a:t>
            </a:r>
          </a:p>
          <a:p>
            <a:r>
              <a:rPr lang="en-US" sz="1800" dirty="0">
                <a:cs typeface="Arial" pitchFamily="34" charset="0"/>
              </a:rPr>
              <a:t>Explain the Bootstrap grid system</a:t>
            </a:r>
          </a:p>
          <a:p>
            <a:r>
              <a:rPr lang="en-US" sz="1800" dirty="0">
                <a:cs typeface="Arial" pitchFamily="34" charset="0"/>
              </a:rPr>
              <a:t>Discuss accessibility with Bootstrap</a:t>
            </a:r>
          </a:p>
          <a:p>
            <a:r>
              <a:rPr lang="en-US" sz="1800" dirty="0">
                <a:cs typeface="Arial" pitchFamily="34" charset="0"/>
              </a:rPr>
              <a:t>Discuss Bootstrap theming</a:t>
            </a:r>
          </a:p>
          <a:p>
            <a:r>
              <a:rPr lang="en-US" sz="1800" dirty="0">
                <a:cs typeface="Arial" pitchFamily="34" charset="0"/>
              </a:rPr>
              <a:t>Demonstrate Bootstrap utilities</a:t>
            </a:r>
            <a:endParaRPr lang="en-US" sz="1800" dirty="0"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Bootstrap Sizing Utility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1862667"/>
            <a:ext cx="10058400" cy="41723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18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&lt;div style="height: 100px; background-color: rgba(255,0,0,0.1);"&gt;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&lt;div class="h-25 d-inline-block" style="width: 120px; background-color: rgba(0,0,255,.1)"&gt;Height 25%&lt;/div&gt;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&lt;div class="h-50 d-inline-block" style="width: 120px; background-color: rgba(0,0,255,.1)"&gt;Height 50%&lt;/div&gt;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&lt;div class="h-75 d-inline-block" style="width: 120px; background-color: rgba(0,0,255,.1)"&gt;Height 75%&lt;/div&gt;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&lt;div class="h-100 d-inline-block" style="width: 120px; background-color: rgba(0,0,255,.1)"&gt;Height 100%&lt;/div&gt;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&lt;div class="h-auto d-inline-block" style="width: 120px; background-color: rgba(0,0,255,.1)"&gt;Height auto&lt;/div&gt;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&lt;/div&gt;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6" y="1823246"/>
            <a:ext cx="8229600" cy="77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Bootstrap Navbar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Arial" panose="020B0604020202020204" pitchFamily="34" charset="0"/>
              </a:rPr>
              <a:t>Navbars require a wrapping .navbar with .navbar-expand{-sm|-md|-lg|-xl} for responsive collapsing and color scheme classes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Navbars and their contents are fluid by default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Navbars are also responsive by default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Navbars are hidden by default when printing</a:t>
            </a: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44600" y="5388709"/>
            <a:ext cx="970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hlinkClick r:id="rId2"/>
              </a:rPr>
              <a:t>https://getbootstrap.com/docs/4.0/components/navbar/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Bootstrap Navbar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1862667"/>
            <a:ext cx="10058400" cy="417237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18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&lt;nav class="navbar navbar-expand-lg navbar-light bg-light"&gt;</a:t>
            </a:r>
          </a:p>
          <a:p>
            <a:pPr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&lt;a class="navbar-brand" href="#"&gt;Navbar&lt;/a&gt;</a:t>
            </a:r>
          </a:p>
          <a:p>
            <a:pPr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&lt;button class="navbar-toggler" type="button" data-toggle="collapse" data-target="#navbarNavAltMarkup" aria-controls="navbarNavAltMarkup" aria-expanded="false" aria-label="Toggle navigation"&gt;</a:t>
            </a:r>
          </a:p>
          <a:p>
            <a:pPr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&lt;span class="navbar-toggler-icon"&gt;&lt;/span&gt;</a:t>
            </a:r>
          </a:p>
          <a:p>
            <a:pPr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&lt;/button&gt;</a:t>
            </a:r>
          </a:p>
          <a:p>
            <a:pPr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&lt;div class="collapse navbar-collapse" id="navbarNavAltMarkup"&gt;</a:t>
            </a:r>
          </a:p>
          <a:p>
            <a:pPr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&lt;div class="navbar-nav"&gt;</a:t>
            </a:r>
          </a:p>
          <a:p>
            <a:pPr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&lt;a class="nav-item nav-link active" href="#"&gt;Home &lt;span class="sr-only"&gt;(current)&lt;/span&gt;&lt;/a&gt;</a:t>
            </a:r>
          </a:p>
          <a:p>
            <a:pPr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&lt;a class="nav-item nav-link" href="#"&gt;Features&lt;/a&gt;</a:t>
            </a:r>
          </a:p>
          <a:p>
            <a:pPr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&lt;a class="nav-item nav-link" href="#"&gt;Pricing&lt;/a&gt;</a:t>
            </a:r>
          </a:p>
          <a:p>
            <a:pPr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&lt;a class="nav-item nav-link disabled" href="#"&gt;Disabled&lt;/a&gt;</a:t>
            </a:r>
          </a:p>
          <a:p>
            <a:pPr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&lt;/div&gt;  &lt;/div&gt;&lt;/nav&gt;</a:t>
            </a:r>
            <a:endParaRPr lang="en-US" sz="2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1751590"/>
            <a:ext cx="8534400" cy="53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1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Bootstrap Cards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A Bootstrap card is a flexible and extensible content container. It includes options for headers and footers, etc., contextual background colors, and powerful display options. Cards replace the Bootstrap 3 panels, wells, and thumbnails</a:t>
            </a: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44600" y="5388709"/>
            <a:ext cx="970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hlinkClick r:id="rId2"/>
              </a:rPr>
              <a:t>https://getbootstrap.com/docs/4.0/components/card/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0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Bootstrap Cards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1862667"/>
            <a:ext cx="10058400" cy="41723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8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17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700" dirty="0" smtClean="0">
                <a:latin typeface="Consolas" panose="020B0609020204030204" pitchFamily="49" charset="0"/>
              </a:rPr>
              <a:t>&lt;</a:t>
            </a:r>
            <a:r>
              <a:rPr lang="en-US" sz="1700" dirty="0">
                <a:latin typeface="Consolas" panose="020B0609020204030204" pitchFamily="49" charset="0"/>
              </a:rPr>
              <a:t>nav class="navbar navbar-expand-lg navbar-light bg-light"&gt;</a:t>
            </a:r>
          </a:p>
          <a:p>
            <a:pPr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href="#"&gt;Features&lt;/a&gt;</a:t>
            </a:r>
          </a:p>
          <a:p>
            <a:pPr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  &lt;a class="nav-item nav-link" href="#"&gt;Pricing&lt;/a&gt;</a:t>
            </a:r>
          </a:p>
          <a:p>
            <a:pPr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  &lt;a class="nav-item nav-link disabled" href="#"&gt;Disabled&lt;/a&gt;</a:t>
            </a:r>
          </a:p>
          <a:p>
            <a:pPr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&lt;/div</a:t>
            </a:r>
            <a:r>
              <a:rPr lang="en-US" sz="1700" dirty="0" smtClean="0">
                <a:latin typeface="Consolas" panose="020B0609020204030204" pitchFamily="49" charset="0"/>
              </a:rPr>
              <a:t>&gt;</a:t>
            </a:r>
          </a:p>
          <a:p>
            <a:pPr indent="0">
              <a:buNone/>
            </a:pPr>
            <a:r>
              <a:rPr lang="en-US" sz="1700" dirty="0" smtClean="0">
                <a:latin typeface="Consolas" panose="020B0609020204030204" pitchFamily="49" charset="0"/>
              </a:rPr>
              <a:t>  </a:t>
            </a:r>
            <a:r>
              <a:rPr lang="en-US" sz="1700" dirty="0">
                <a:latin typeface="Consolas" panose="020B0609020204030204" pitchFamily="49" charset="0"/>
              </a:rPr>
              <a:t>&lt;/div</a:t>
            </a:r>
            <a:r>
              <a:rPr lang="en-US" sz="1700" dirty="0" smtClean="0">
                <a:latin typeface="Consolas" panose="020B0609020204030204" pitchFamily="49" charset="0"/>
              </a:rPr>
              <a:t>&gt;</a:t>
            </a:r>
          </a:p>
          <a:p>
            <a:pPr indent="0">
              <a:buNone/>
            </a:pPr>
            <a:r>
              <a:rPr lang="en-US" sz="1700" dirty="0" smtClean="0">
                <a:latin typeface="Consolas" panose="020B0609020204030204" pitchFamily="49" charset="0"/>
              </a:rPr>
              <a:t>&lt;/</a:t>
            </a:r>
            <a:r>
              <a:rPr lang="en-US" sz="1700" dirty="0">
                <a:latin typeface="Consolas" panose="020B0609020204030204" pitchFamily="49" charset="0"/>
              </a:rPr>
              <a:t>nav&gt;</a:t>
            </a:r>
            <a:endParaRPr lang="en-US" sz="17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437" y="2105179"/>
            <a:ext cx="30575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Bootstrap Forms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Bootstrap form controls expand on form styles with classes; which can be used to customize displays for a more consistent rendering across browsers and devices  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Forms include validation type attributes on all inputs (e.g., email for email address or number for numerical information)</a:t>
            </a: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44600" y="5388709"/>
            <a:ext cx="970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hlinkClick r:id="rId2"/>
              </a:rPr>
              <a:t>https://getbootstrap.com/docs/4.0/components/forms/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Bootstrap orms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1862667"/>
            <a:ext cx="10058400" cy="417237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sz="18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form class="form-inline"&gt;</a:t>
            </a:r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&lt;div class="form-group mb-2"&gt;</a:t>
            </a:r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&lt;label for="staticEmail2" class="sr-only"&gt;Email&lt;/label&gt;</a:t>
            </a:r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&lt;input type="text" readonly class="form-control-plaintext" id="staticEmail2" value="email@example.com"&gt;</a:t>
            </a:r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&lt;/div&gt;</a:t>
            </a:r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&lt;div class="form-group mx-sm-3 mb-2"&gt;</a:t>
            </a:r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&lt;label for="inputPassword2" class="sr-only"&gt;Password&lt;/label&gt;</a:t>
            </a:r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&lt;input type="password" class="form-control" id="inputPassword2" placeholder="Password"&gt;</a:t>
            </a:r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&lt;/div&gt;</a:t>
            </a:r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&lt;button type="submit" class="btn btn-primary mb-2"&gt;Confirm identity&lt;/button&gt;</a:t>
            </a:r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&lt;/form&gt;</a:t>
            </a:r>
            <a:endParaRPr lang="en-US" sz="17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1959918"/>
            <a:ext cx="8001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Bootstrap Buttons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Bootstrap includes several predefined button styles, each serving its own semantic purpose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.btn classes are designed to be used with the &lt;button&gt; element. However, you can also use these classes on &lt;a&gt; or &lt;input&gt; elements (though some browsers may apply a slightly different rendering)</a:t>
            </a: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44600" y="5388709"/>
            <a:ext cx="970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hlinkClick r:id="rId2"/>
              </a:rPr>
              <a:t>https://getbootstrap.com/docs/4.0/components/buttons/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Bootstrap Buttons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1862667"/>
            <a:ext cx="10058400" cy="41723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18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&lt;button type="button" class="btn btn-primary"&gt;Primary&lt;/button&gt;</a:t>
            </a:r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&lt;button type="button" class="btn btn-secondary"&gt;Secondary&lt;/button&gt;</a:t>
            </a:r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&lt;button type="button" class="btn btn-success"&gt;Success&lt;/button&gt;</a:t>
            </a:r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&lt;button type="button" class="btn btn-danger"&gt;Danger&lt;/button&gt;</a:t>
            </a:r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&lt;button type="button" class="btn btn-warning"&gt;Warning&lt;/button&gt;</a:t>
            </a:r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&lt;button type="button" class="btn btn-info"&gt;Info&lt;/button&gt;</a:t>
            </a:r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&lt;button type="button" class="btn btn-light"&gt;Light&lt;/button&gt;</a:t>
            </a:r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&lt;button type="button" class="btn btn-dark"&gt;Dark&lt;/button&gt;</a:t>
            </a:r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&lt;button type="button" class="btn btn-link"&gt;Link&lt;/button&gt;</a:t>
            </a:r>
            <a:endParaRPr lang="en-US" sz="17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1936861"/>
            <a:ext cx="77057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Bootstrap Modals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Modals are built with HTML, CSS, and JavaScript and are positioned over everything else in the document.  Clicking on the modal "backdrop" will automatically close the modal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Bootstrap only supports one modal window at a time.  Modals use position: fixed, which can sometimes be a bit particular about its rendering</a:t>
            </a: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44600" y="5388709"/>
            <a:ext cx="970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getbootstrap.com/docs/4.0/components/modals/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Objectives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Autofit/>
          </a:bodyPr>
          <a:lstStyle/>
          <a:p>
            <a:r>
              <a:rPr lang="en-US" sz="1800" dirty="0">
                <a:cs typeface="Arial" pitchFamily="34" charset="0"/>
              </a:rPr>
              <a:t>Demonstrate Bootstrap navbar</a:t>
            </a:r>
          </a:p>
          <a:p>
            <a:r>
              <a:rPr lang="en-US" sz="1800" dirty="0">
                <a:cs typeface="Arial" pitchFamily="34" charset="0"/>
              </a:rPr>
              <a:t>Demonstrate Bootstrap cards</a:t>
            </a:r>
          </a:p>
          <a:p>
            <a:r>
              <a:rPr lang="en-US" sz="1800" dirty="0">
                <a:cs typeface="Arial" pitchFamily="34" charset="0"/>
              </a:rPr>
              <a:t>Demonstrate Bootstrap forms &amp; validation</a:t>
            </a:r>
          </a:p>
          <a:p>
            <a:r>
              <a:rPr lang="en-US" sz="1800" dirty="0">
                <a:cs typeface="Arial" pitchFamily="34" charset="0"/>
              </a:rPr>
              <a:t>Demonstrate Bootstrap buttons</a:t>
            </a:r>
          </a:p>
          <a:p>
            <a:r>
              <a:rPr lang="en-US" sz="1800" dirty="0">
                <a:cs typeface="Arial" pitchFamily="34" charset="0"/>
              </a:rPr>
              <a:t>Demonstrate Bootstrap modals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Bootstrap Modals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1862667"/>
            <a:ext cx="10058400" cy="417237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sz="18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div class="modal-body"&gt;</a:t>
            </a:r>
          </a:p>
          <a:p>
            <a:pPr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&lt;h5&gt;Popover in a modal&lt;/h5&gt;</a:t>
            </a:r>
          </a:p>
          <a:p>
            <a:pPr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&lt;p&gt;This &lt;a href="#" role="button" </a:t>
            </a:r>
          </a:p>
          <a:p>
            <a:pPr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	class="btn btn-secondary popover-test" </a:t>
            </a:r>
          </a:p>
          <a:p>
            <a:pPr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	title="Popover title" data-content="Popover body..."&gt;</a:t>
            </a:r>
          </a:p>
          <a:p>
            <a:pPr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	button&lt;/a&gt; triggers a popover on click.&lt;/p&gt;</a:t>
            </a:r>
          </a:p>
          <a:p>
            <a:pPr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&lt;hr&gt;</a:t>
            </a:r>
          </a:p>
          <a:p>
            <a:pPr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&lt;h5&gt;Tooltips in a modal&lt;/h5&gt;</a:t>
            </a:r>
          </a:p>
          <a:p>
            <a:pPr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&lt;p&gt;</a:t>
            </a:r>
            <a:r>
              <a:rPr lang="en-US" sz="2900" dirty="0" smtClean="0">
                <a:latin typeface="Consolas" panose="020B0609020204030204" pitchFamily="49" charset="0"/>
              </a:rPr>
              <a:t>&lt;&lt;</a:t>
            </a:r>
            <a:r>
              <a:rPr lang="en-US" sz="2900" dirty="0">
                <a:latin typeface="Consolas" panose="020B0609020204030204" pitchFamily="49" charset="0"/>
              </a:rPr>
              <a:t>a href="#" class="tooltip-test" title="Tooltip"&gt;</a:t>
            </a:r>
          </a:p>
          <a:p>
            <a:pPr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This link&lt;/a&gt; and &lt;a href="#" class="tooltip-test" </a:t>
            </a:r>
          </a:p>
          <a:p>
            <a:pPr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title="Tooltip"&gt;that link&lt;/a&gt; have tooltips on hover.&lt;/p&gt;</a:t>
            </a:r>
          </a:p>
          <a:p>
            <a:pPr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&lt;/div&gt;</a:t>
            </a:r>
            <a:endParaRPr lang="en-US" sz="29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2" y="2105179"/>
            <a:ext cx="3815346" cy="14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What We Covered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943051"/>
          </a:xfrm>
        </p:spPr>
        <p:txBody>
          <a:bodyPr>
            <a:normAutofit/>
          </a:bodyPr>
          <a:lstStyle/>
          <a:p>
            <a:r>
              <a:rPr lang="en-US" sz="1800" dirty="0">
                <a:cs typeface="Arial" pitchFamily="34" charset="0"/>
              </a:rPr>
              <a:t>Bootstrap CDN Install</a:t>
            </a:r>
          </a:p>
          <a:p>
            <a:r>
              <a:rPr lang="en-US" sz="1800" dirty="0">
                <a:cs typeface="Arial" pitchFamily="34" charset="0"/>
              </a:rPr>
              <a:t>Mobile Responsive Definition</a:t>
            </a:r>
          </a:p>
          <a:p>
            <a:r>
              <a:rPr lang="en-US" sz="1800" dirty="0">
                <a:cs typeface="Arial" pitchFamily="34" charset="0"/>
              </a:rPr>
              <a:t>The Bootstrap grid system</a:t>
            </a:r>
          </a:p>
          <a:p>
            <a:r>
              <a:rPr lang="en-US" sz="1800" dirty="0">
                <a:cs typeface="Arial" pitchFamily="34" charset="0"/>
              </a:rPr>
              <a:t>Accessibility with Bootstrap</a:t>
            </a:r>
          </a:p>
          <a:p>
            <a:r>
              <a:rPr lang="en-US" sz="1800" dirty="0">
                <a:cs typeface="Arial" pitchFamily="34" charset="0"/>
              </a:rPr>
              <a:t>Bootstrap theming</a:t>
            </a:r>
            <a:endParaRPr lang="en-US" sz="1800" dirty="0"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What We Covered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943051"/>
          </a:xfrm>
        </p:spPr>
        <p:txBody>
          <a:bodyPr>
            <a:normAutofit/>
          </a:bodyPr>
          <a:lstStyle/>
          <a:p>
            <a:r>
              <a:rPr lang="en-US" sz="1800" dirty="0">
                <a:cs typeface="Arial" pitchFamily="34" charset="0"/>
              </a:rPr>
              <a:t>Bootstrap utilities</a:t>
            </a:r>
          </a:p>
          <a:p>
            <a:r>
              <a:rPr lang="en-US" sz="1800" dirty="0">
                <a:cs typeface="Arial" pitchFamily="34" charset="0"/>
              </a:rPr>
              <a:t>Bootstrap navbar</a:t>
            </a:r>
          </a:p>
          <a:p>
            <a:r>
              <a:rPr lang="en-US" sz="1800" dirty="0">
                <a:cs typeface="Arial" pitchFamily="34" charset="0"/>
              </a:rPr>
              <a:t>Bootstrap cards</a:t>
            </a:r>
          </a:p>
          <a:p>
            <a:r>
              <a:rPr lang="en-US" sz="1800" dirty="0">
                <a:cs typeface="Arial" pitchFamily="34" charset="0"/>
              </a:rPr>
              <a:t>Bootstrap forms &amp; validation</a:t>
            </a:r>
          </a:p>
          <a:p>
            <a:r>
              <a:rPr lang="en-US" sz="1800" dirty="0">
                <a:cs typeface="Arial" pitchFamily="34" charset="0"/>
              </a:rPr>
              <a:t>Bootstrap buttons</a:t>
            </a:r>
          </a:p>
          <a:p>
            <a:r>
              <a:rPr lang="en-US" sz="1800" dirty="0">
                <a:cs typeface="Arial" pitchFamily="34" charset="0"/>
              </a:rPr>
              <a:t>Bootstrap modals</a:t>
            </a:r>
            <a:endParaRPr lang="en-US" sz="1800" dirty="0"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Some Useful URLs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78853"/>
          </a:xfrm>
        </p:spPr>
        <p:txBody>
          <a:bodyPr>
            <a:normAutofit/>
          </a:bodyPr>
          <a:lstStyle/>
          <a:p>
            <a:r>
              <a:rPr lang="en-US" sz="1800" dirty="0">
                <a:cs typeface="Arial" panose="020B0604020202020204" pitchFamily="34" charset="0"/>
                <a:hlinkClick r:id="rId3"/>
              </a:rPr>
              <a:t>https://getbootstrap.com/</a:t>
            </a:r>
            <a:endParaRPr lang="en-US" sz="1800" dirty="0">
              <a:cs typeface="Arial" panose="020B0604020202020204" pitchFamily="34" charset="0"/>
            </a:endParaRPr>
          </a:p>
          <a:p>
            <a:r>
              <a:rPr lang="en-US" sz="1800" dirty="0">
                <a:cs typeface="Arial" panose="020B0604020202020204" pitchFamily="34" charset="0"/>
                <a:hlinkClick r:id="rId4"/>
              </a:rPr>
              <a:t>https://www.tutorialspoint.com/bootstrap4/index.htm</a:t>
            </a:r>
            <a:endParaRPr lang="en-US" sz="1800" dirty="0">
              <a:cs typeface="Arial" panose="020B0604020202020204" pitchFamily="34" charset="0"/>
            </a:endParaRPr>
          </a:p>
          <a:p>
            <a:r>
              <a:rPr lang="en-US" sz="1800" dirty="0">
                <a:cs typeface="Arial" panose="020B0604020202020204" pitchFamily="34" charset="0"/>
                <a:hlinkClick r:id="rId5"/>
              </a:rPr>
              <a:t>https://www.w3schools.com/bootstrap4/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6769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Using Bootstrap via a CDN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Remember that using a CDN means that you do not have to physically download Bootstrap on your system</a:t>
            </a:r>
          </a:p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However, you must have Internet access to use Bootstrap from a CDN </a:t>
            </a:r>
            <a:endParaRPr lang="en-US" sz="1400" dirty="0"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6769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Using Bootstrap via a CDN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601" y="2105179"/>
            <a:ext cx="8603690" cy="37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6405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Bootstrap Website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The Bootstrap website, located at URL: </a:t>
            </a:r>
            <a:r>
              <a:rPr lang="en-US" sz="1800" dirty="0">
                <a:hlinkClick r:id="rId2"/>
              </a:rPr>
              <a:t>https://getbootstrap.com/</a:t>
            </a:r>
            <a:r>
              <a:rPr lang="en-US" sz="1800" dirty="0"/>
              <a:t> </a:t>
            </a:r>
            <a:r>
              <a:rPr lang="en-US" sz="1800" dirty="0" smtClean="0">
                <a:cs typeface="Arial" panose="020B0604020202020204" pitchFamily="34" charset="0"/>
              </a:rPr>
              <a:t>is </a:t>
            </a:r>
            <a:r>
              <a:rPr lang="en-US" sz="1800" dirty="0">
                <a:cs typeface="Arial" panose="020B0604020202020204" pitchFamily="34" charset="0"/>
              </a:rPr>
              <a:t>simple but functional</a:t>
            </a:r>
            <a:r>
              <a:rPr lang="en-US" sz="1800" dirty="0" smtClean="0"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219" y="3233632"/>
            <a:ext cx="8220547" cy="280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00" y="750513"/>
            <a:ext cx="7015034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Mobile Responsive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When a website is responsive , the layout and/or content responds or adapts based on the size of screen they are presented on. A responsive website automatically changes to fit the device it is being read on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The Bootstrap Grid System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Bootstrap Grid System is a mobile-first fluid grid system made up of a series rows and (typically 12) columns to provide structure to a website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grid system is built with flexbox and is fully responsive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44600" y="5388709"/>
            <a:ext cx="970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https://developer.mozilla.org/en-US/docs/Web/CSS/CSS_Flexible_Box_Layout/Basic_Concepts_of_Flexbox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39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The Bootstrap Grid System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063" y="2329468"/>
            <a:ext cx="10058400" cy="335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1529</Words>
  <Application>Microsoft Office PowerPoint</Application>
  <PresentationFormat>Widescreen</PresentationFormat>
  <Paragraphs>246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Gothic</vt:lpstr>
      <vt:lpstr>Consolas</vt:lpstr>
      <vt:lpstr>Garamond</vt:lpstr>
      <vt:lpstr>SavonVTI</vt:lpstr>
      <vt:lpstr>REVIEW PART V - Bootstrap</vt:lpstr>
      <vt:lpstr>Objectives</vt:lpstr>
      <vt:lpstr>Objectives</vt:lpstr>
      <vt:lpstr>Using Bootstrap via a CDN</vt:lpstr>
      <vt:lpstr>Using Bootstrap via a CDN</vt:lpstr>
      <vt:lpstr>Bootstrap Website</vt:lpstr>
      <vt:lpstr>Mobile Responsive</vt:lpstr>
      <vt:lpstr>The Bootstrap Grid System</vt:lpstr>
      <vt:lpstr>The Bootstrap Grid System</vt:lpstr>
      <vt:lpstr>Accessibility Using Bootstrap</vt:lpstr>
      <vt:lpstr>Theming With Bootstrap</vt:lpstr>
      <vt:lpstr>Bootstrap Border Utility</vt:lpstr>
      <vt:lpstr>Bootstrap Colors Utility</vt:lpstr>
      <vt:lpstr>Bootstrap Colors Utility</vt:lpstr>
      <vt:lpstr>Bootstrap Flexbox Utility</vt:lpstr>
      <vt:lpstr>Bootstrap Flexbox Utility</vt:lpstr>
      <vt:lpstr>Bootstrap Spacing Utility</vt:lpstr>
      <vt:lpstr>Bootstrap Spacing Utility</vt:lpstr>
      <vt:lpstr>Bootstrap Sizing Utility</vt:lpstr>
      <vt:lpstr>Bootstrap Sizing Utility</vt:lpstr>
      <vt:lpstr>Bootstrap Navbar</vt:lpstr>
      <vt:lpstr>Bootstrap Navbar</vt:lpstr>
      <vt:lpstr>Bootstrap Cards</vt:lpstr>
      <vt:lpstr>Bootstrap Cards</vt:lpstr>
      <vt:lpstr>Bootstrap Forms</vt:lpstr>
      <vt:lpstr>Bootstrap orms</vt:lpstr>
      <vt:lpstr>Bootstrap Buttons</vt:lpstr>
      <vt:lpstr>Bootstrap Buttons</vt:lpstr>
      <vt:lpstr>Bootstrap Modals</vt:lpstr>
      <vt:lpstr>Bootstrap Modals</vt:lpstr>
      <vt:lpstr>What We Covered</vt:lpstr>
      <vt:lpstr>What We Covered</vt:lpstr>
      <vt:lpstr>Some Useful URLs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2020-07-04T16:29:04Z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