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4"/>
  </p:notesMasterIdLst>
  <p:sldIdLst>
    <p:sldId id="257" r:id="rId5"/>
    <p:sldId id="263" r:id="rId6"/>
    <p:sldId id="286" r:id="rId7"/>
    <p:sldId id="287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88" r:id="rId16"/>
    <p:sldId id="272" r:id="rId17"/>
    <p:sldId id="274" r:id="rId18"/>
    <p:sldId id="275" r:id="rId19"/>
    <p:sldId id="276" r:id="rId20"/>
    <p:sldId id="281" r:id="rId21"/>
    <p:sldId id="290" r:id="rId22"/>
    <p:sldId id="291" r:id="rId23"/>
    <p:sldId id="282" r:id="rId24"/>
    <p:sldId id="283" r:id="rId25"/>
    <p:sldId id="289" r:id="rId26"/>
    <p:sldId id="278" r:id="rId27"/>
    <p:sldId id="284" r:id="rId28"/>
    <p:sldId id="279" r:id="rId29"/>
    <p:sldId id="285" r:id="rId30"/>
    <p:sldId id="292" r:id="rId31"/>
    <p:sldId id="280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82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Tags/tag_html.asp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#Content_sectioni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1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https://developer.mozilla.org/en-US/docs/Web/HTML/Element/span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https://developer.mozilla.org/en-US/docs/Web/HTML/Element/ul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https://developer.mozilla.org/en-US/docs/Web/HTML/Element/form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https://developer.mozilla.org/en-US/docs/Glossary/Doctype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https://www.w3schools.com/Tags/tag_html.asp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https://developer.mozilla.org/en-US/docs/Web/HTML/Element/head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https://developer.mozilla.org/en-US/docs/Web/HTML/Element/meta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https://developer.mozilla.org/en-US/docs/Web/HTML/Element/title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https://developer.mozilla.org/en-US/docs/Web/HTML/Element/link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https://developer.mozilla.org/en-US/docs/Web/HTML/Element/div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4642"/>
          </a:xfrm>
        </p:spPr>
        <p:txBody>
          <a:bodyPr/>
          <a:lstStyle>
            <a:lvl1pPr>
              <a:defRPr u="sng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7236"/>
            <a:ext cx="10058400" cy="410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798" y="5893724"/>
            <a:ext cx="10058400" cy="507076"/>
          </a:xfrm>
        </p:spPr>
        <p:txBody>
          <a:bodyPr/>
          <a:lstStyle>
            <a:lvl1pPr algn="l">
              <a:defRPr sz="1400" b="0"/>
            </a:lvl1pPr>
          </a:lstStyle>
          <a:p>
            <a:r>
              <a:rPr lang="en-US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200" y="5893724"/>
            <a:ext cx="694944" cy="507076"/>
          </a:xfrm>
        </p:spPr>
        <p:txBody>
          <a:bodyPr/>
          <a:lstStyle>
            <a:lvl1pPr>
              <a:defRPr sz="1400" b="0"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21118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14194"/>
            <a:ext cx="10058400" cy="378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799" y="5885411"/>
            <a:ext cx="10058400" cy="515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Source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5885411"/>
            <a:ext cx="694944" cy="515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aside" TargetMode="External"/><Relationship Id="rId3" Type="http://schemas.openxmlformats.org/officeDocument/2006/relationships/hyperlink" Target="https://developer.mozilla.org/en-US/docs/Web/HTML/Element/header" TargetMode="External"/><Relationship Id="rId7" Type="http://schemas.openxmlformats.org/officeDocument/2006/relationships/hyperlink" Target="https://developer.mozilla.org/en-US/docs/Web/HTML/Element/artic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/HTML/Element/section" TargetMode="External"/><Relationship Id="rId5" Type="http://schemas.openxmlformats.org/officeDocument/2006/relationships/hyperlink" Target="https://developer.mozilla.org/en-US/docs/Web/HTML/Element/main" TargetMode="External"/><Relationship Id="rId10" Type="http://schemas.openxmlformats.org/officeDocument/2006/relationships/hyperlink" Target="https://developer.mozilla.org/en-US/docs/Web/HTML/Element#Content_sectioning" TargetMode="External"/><Relationship Id="rId4" Type="http://schemas.openxmlformats.org/officeDocument/2006/relationships/hyperlink" Target="https://developer.mozilla.org/en-US/docs/Web/HTML/Element/nav" TargetMode="External"/><Relationship Id="rId9" Type="http://schemas.openxmlformats.org/officeDocument/2006/relationships/hyperlink" Target="https://developer.mozilla.org/en-US/docs/Web/HTML/Element/foo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HTML/Element/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/HTML/Element#Content_sectioning" TargetMode="External"/><Relationship Id="rId5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developer.mozilla.org/en-US/docs/Learn/Getting_started_with_the_we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Tags/tag_html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HTML Review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title&gt;...&lt;/title&gt;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&lt;title&gt;</a:t>
            </a:r>
            <a:r>
              <a:rPr lang="en-US" sz="1800" dirty="0">
                <a:cs typeface="Arial" panose="020B0604020202020204" pitchFamily="34" charset="0"/>
              </a:rPr>
              <a:t> element defines the document's title that is shown in a </a:t>
            </a:r>
            <a:r>
              <a:rPr lang="en-US" sz="1800">
                <a:cs typeface="Arial" panose="020B0604020202020204" pitchFamily="34" charset="0"/>
              </a:rPr>
              <a:t>browser's title bar or tab.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only contains text.  Tags within the element </a:t>
            </a:r>
            <a:r>
              <a:rPr lang="en-US" sz="1800">
                <a:cs typeface="Arial" panose="020B0604020202020204" pitchFamily="34" charset="0"/>
              </a:rPr>
              <a:t>are ignored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&lt;title&gt;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  <a:endParaRPr lang="en-US" sz="18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880" algn="l"/>
              </a:tabLst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  <a:r>
              <a:rPr lang="en-US" sz="1800">
                <a:latin typeface="Consolas" panose="020B0609020204030204" pitchFamily="49" charset="0"/>
              </a:rPr>
              <a:t>Home Page - Ranken Technical College&lt;/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FAFE-CA6B-49AD-B119-700476C1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https://developer.mozilla.org/en-US/docs/Web/HTML/Element/title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&lt;link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The HTML External Resource Link element </a:t>
            </a:r>
            <a:r>
              <a:rPr lang="en-US" sz="1800" b="1">
                <a:latin typeface="Consolas" panose="020B0609020204030204" pitchFamily="49" charset="0"/>
                <a:hlinkClick r:id="rId3"/>
              </a:rPr>
              <a:t>&lt;link&gt;</a:t>
            </a:r>
            <a:r>
              <a:rPr lang="en-US" sz="1800"/>
              <a:t> specifies relationships between the current document and an external resource.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&lt;link&gt;</a:t>
            </a:r>
            <a:r>
              <a:rPr lang="en-US" sz="1800"/>
              <a:t> is most commonly used to link to CSS stylesheets.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&lt;link&gt;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&lt;link rel="stylesheet" type="text/css" href="/css/main.css" 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D8DD3-3944-49A1-8C26-3E94080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https://developer.mozilla.org/en-US/docs/Web/HTML/Element/link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82C33-AC72-4622-9150-D6E96E9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FA6B-B74C-4EBA-A3F7-A83C7F3A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tags used in the body of an HTML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E6E1-9ABC-48C7-87EE-FD7119A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HTML5 Tags for sectioning content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424483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&lt;header&gt;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&lt;nav&gt;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&lt;main&gt;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&lt;section&gt;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&lt;article&gt;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&lt;aside&gt;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9"/>
              </a:rPr>
              <a:t>&lt;footer&gt;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</a:rPr>
              <a:t>etc.</a:t>
            </a:r>
            <a:endParaRPr lang="fr-FR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CF1F56-1F49-4A56-9E1C-3B4B719A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74469"/>
              </p:ext>
            </p:extLst>
          </p:nvPr>
        </p:nvGraphicFramePr>
        <p:xfrm>
          <a:off x="6306542" y="2037679"/>
          <a:ext cx="3980458" cy="34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29">
                  <a:extLst>
                    <a:ext uri="{9D8B030D-6E8A-4147-A177-3AD203B41FA5}">
                      <a16:colId xmlns:a16="http://schemas.microsoft.com/office/drawing/2014/main" val="1937702341"/>
                    </a:ext>
                  </a:extLst>
                </a:gridCol>
                <a:gridCol w="1990229">
                  <a:extLst>
                    <a:ext uri="{9D8B030D-6E8A-4147-A177-3AD203B41FA5}">
                      <a16:colId xmlns:a16="http://schemas.microsoft.com/office/drawing/2014/main" val="1202954943"/>
                    </a:ext>
                  </a:extLst>
                </a:gridCol>
              </a:tblGrid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0568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&lt;nav&gt;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137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&lt;main&gt;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&lt;aside&gt;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9152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418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B72B3-D782-4EC2-AE43-C7D55B2F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div&gt;...&lt;/div&gt;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>
                <a:cs typeface="Arial" panose="020B0604020202020204" pitchFamily="34" charset="0"/>
              </a:rPr>
              <a:t>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>
                <a:cs typeface="Arial" panose="020B0604020202020204" pitchFamily="34" charset="0"/>
              </a:rPr>
              <a:t> element is the generic </a:t>
            </a:r>
            <a:r>
              <a:rPr lang="en-US" sz="2400" b="1">
                <a:cs typeface="Arial" panose="020B0604020202020204" pitchFamily="34" charset="0"/>
              </a:rPr>
              <a:t>block-level</a:t>
            </a:r>
            <a:r>
              <a:rPr lang="en-US" sz="2400">
                <a:cs typeface="Arial" panose="020B0604020202020204" pitchFamily="34" charset="0"/>
              </a:rPr>
              <a:t> element.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5310-10D1-4C80-8CCC-61838296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https://developer.mozilla.org/en-US/docs/Web/HTML/Element/div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span&gt;...&lt;/span&gt;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HTML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&lt;span&gt;</a:t>
            </a:r>
            <a:r>
              <a:rPr lang="en-US" sz="2400" dirty="0">
                <a:cs typeface="Arial" panose="020B0604020202020204" pitchFamily="34" charset="0"/>
              </a:rPr>
              <a:t> element </a:t>
            </a:r>
            <a:r>
              <a:rPr lang="en-US" sz="2400">
                <a:cs typeface="Arial" panose="020B0604020202020204" pitchFamily="34" charset="0"/>
              </a:rPr>
              <a:t>is the generic </a:t>
            </a:r>
            <a:r>
              <a:rPr lang="en-US" sz="2400" b="1">
                <a:cs typeface="Arial" panose="020B0604020202020204" pitchFamily="34" charset="0"/>
              </a:rPr>
              <a:t>inline-level</a:t>
            </a:r>
            <a:r>
              <a:rPr lang="en-US" sz="2400">
                <a:cs typeface="Arial" panose="020B0604020202020204" pitchFamily="34" charset="0"/>
              </a:rPr>
              <a:t> element.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8B3FF-1AB8-48E5-9794-85EC55ED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https://developer.mozilla.org/en-US/docs/Web/HTML/Element/span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>
                <a:cs typeface="Arial" panose="020B0604020202020204" pitchFamily="34" charset="0"/>
              </a:rPr>
              <a:t>By default, a </a:t>
            </a:r>
            <a:r>
              <a:rPr lang="en-US" sz="2400" b="1" dirty="0">
                <a:cs typeface="Arial" panose="020B0604020202020204" pitchFamily="34" charset="0"/>
                <a:hlinkClick r:id="rId3"/>
              </a:rPr>
              <a:t>block-level element</a:t>
            </a:r>
            <a:r>
              <a:rPr lang="en-US" sz="2400" dirty="0">
                <a:cs typeface="Arial" panose="020B0604020202020204" pitchFamily="34" charset="0"/>
              </a:rPr>
              <a:t> occupies the </a:t>
            </a:r>
            <a:r>
              <a:rPr lang="en-US" sz="2400">
                <a:cs typeface="Arial" panose="020B0604020202020204" pitchFamily="34" charset="0"/>
              </a:rPr>
              <a:t>entire width </a:t>
            </a:r>
            <a:r>
              <a:rPr lang="en-US" sz="2400" dirty="0">
                <a:cs typeface="Arial" panose="020B0604020202020204" pitchFamily="34" charset="0"/>
              </a:rPr>
              <a:t>of its parent element (container), thereby creating a "block</a:t>
            </a:r>
            <a:r>
              <a:rPr lang="en-US" sz="2400">
                <a:cs typeface="Arial" panose="020B0604020202020204" pitchFamily="34" charset="0"/>
              </a:rPr>
              <a:t>".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Browsers typically display the block-level element </a:t>
            </a:r>
            <a:r>
              <a:rPr lang="en-US" sz="2400" dirty="0">
                <a:cs typeface="Arial" panose="020B0604020202020204" pitchFamily="34" charset="0"/>
              </a:rPr>
              <a:t>with a newline both before and after </a:t>
            </a:r>
            <a:r>
              <a:rPr lang="en-US" sz="2400">
                <a:cs typeface="Arial" panose="020B0604020202020204" pitchFamily="34" charset="0"/>
              </a:rPr>
              <a:t>the element.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.: &lt;div&gt;, &lt;h1&gt;, &lt;h2&gt;, &lt;p&gt;, &lt;ol&gt;, &lt;ul&gt;,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li&gt;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13A0-E919-4AE6-BFCA-82731BC4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 b="1" dirty="0">
                <a:cs typeface="Arial" panose="020B0604020202020204" pitchFamily="34" charset="0"/>
                <a:hlinkClick r:id="rId3"/>
              </a:rPr>
              <a:t>Inline elements</a:t>
            </a:r>
            <a:r>
              <a:rPr lang="en-US" sz="2400" dirty="0">
                <a:cs typeface="Arial" panose="020B0604020202020204" pitchFamily="34" charset="0"/>
              </a:rPr>
              <a:t> are those which only occupy the space bounded by the tags defining the element, instead of breaking the flow of the content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An </a:t>
            </a:r>
            <a:r>
              <a:rPr lang="en-US" sz="2400" dirty="0">
                <a:cs typeface="Arial" panose="020B0604020202020204" pitchFamily="34" charset="0"/>
              </a:rPr>
              <a:t>inline element does not start on a new line and only takes up as much width </a:t>
            </a:r>
            <a:r>
              <a:rPr lang="en-US" sz="2400">
                <a:cs typeface="Arial" panose="020B0604020202020204" pitchFamily="34" charset="0"/>
              </a:rPr>
              <a:t>as necessary.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e.g</a:t>
            </a:r>
            <a:r>
              <a:rPr lang="en-US" sz="2400">
                <a:latin typeface="Consolas" panose="020B0609020204030204" pitchFamily="49" charset="0"/>
              </a:rPr>
              <a:t>.: &lt;span&gt;, &lt;strong&gt;, &lt;em&gt;, </a:t>
            </a:r>
            <a:r>
              <a:rPr lang="pt-BR" sz="2400"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>
                <a:latin typeface="Consolas" panose="020B0609020204030204" pitchFamily="49" charset="0"/>
              </a:rPr>
              <a:t>&gt;, &lt;</a:t>
            </a:r>
            <a:r>
              <a:rPr lang="pt-BR" sz="2400" dirty="0">
                <a:latin typeface="Consolas" panose="020B0609020204030204" pitchFamily="49" charset="0"/>
              </a:rPr>
              <a:t>img&gt;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0613-0A4B-4767-8042-9B1D8D54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Headings &lt;h1&gt;-&lt;h6&gt;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4796"/>
            <a:ext cx="10058400" cy="40796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>
                <a:cs typeface="Arial" panose="020B0604020202020204" pitchFamily="34" charset="0"/>
              </a:rPr>
              <a:t>HTML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1800">
                <a:cs typeface="Arial" panose="020B0604020202020204" pitchFamily="34" charset="0"/>
              </a:rPr>
              <a:t> elements represent six levels of section headings.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&lt;h1&gt;</a:t>
            </a:r>
            <a:r>
              <a:rPr lang="en-US" sz="1800">
                <a:cs typeface="Arial" panose="020B0604020202020204" pitchFamily="34" charset="0"/>
              </a:rPr>
              <a:t> is the highest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&lt;h6&gt;</a:t>
            </a:r>
            <a:r>
              <a:rPr lang="en-US" sz="1800">
                <a:cs typeface="Arial" panose="020B0604020202020204" pitchFamily="34" charset="0"/>
              </a:rPr>
              <a:t> is the lowest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Heading information may be used by a variety of user agents, for example, to construct a table of contents for a document automatically.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2"/>
                </a:solidFill>
                <a:highlight>
                  <a:srgbClr val="FCF7F1"/>
                </a:highlight>
              </a:rPr>
              <a:t>Avoid using heading tags to resize text. Instead, use the CSS font-size property. Headings use size to indicate their relative importance, but CSS is preferred for general-purpose resizing.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03BA-6C5E-4DB1-BC69-FD327B9A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Paragraph &lt;p&gt;…&lt;/p&gt;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>
                <a:cs typeface="Arial" panose="020B0604020202020204" pitchFamily="34" charset="0"/>
              </a:rPr>
              <a:t>HTML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element </a:t>
            </a:r>
            <a:r>
              <a:rPr lang="en-US" sz="2000">
                <a:cs typeface="Arial" panose="020B0604020202020204" pitchFamily="34" charset="0"/>
              </a:rPr>
              <a:t>represents a </a:t>
            </a:r>
            <a:r>
              <a:rPr lang="en-US" sz="2000" b="1">
                <a:cs typeface="Arial" panose="020B0604020202020204" pitchFamily="34" charset="0"/>
              </a:rPr>
              <a:t>paragraph of text.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has </a:t>
            </a:r>
            <a:r>
              <a:rPr lang="en-US" sz="2000" b="1">
                <a:cs typeface="Arial" panose="020B0604020202020204" pitchFamily="34" charset="0"/>
              </a:rPr>
              <a:t>top/bottom margin</a:t>
            </a:r>
            <a:r>
              <a:rPr lang="en-US" sz="2000">
                <a:cs typeface="Arial" panose="020B0604020202020204" pitchFamily="34" charset="0"/>
              </a:rPr>
              <a:t> by default. (browser-dependent)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is a </a:t>
            </a:r>
            <a:r>
              <a:rPr lang="en-US" sz="2000" b="1">
                <a:cs typeface="Arial" panose="020B0604020202020204" pitchFamily="34" charset="0"/>
              </a:rPr>
              <a:t>block-level</a:t>
            </a:r>
            <a:r>
              <a:rPr lang="en-US" sz="2000">
                <a:cs typeface="Arial" panose="020B0604020202020204" pitchFamily="34" charset="0"/>
              </a:rPr>
              <a:t>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The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element cannot contain block-level elements.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Do not use it as a generic container! Use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&lt;div&gt;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4252-4507-4369-8E73-1B3F3A91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Review </a:t>
            </a:r>
            <a:r>
              <a:rPr lang="en-US" sz="2400">
                <a:cs typeface="Arial" panose="020B0604020202020204" pitchFamily="34" charset="0"/>
              </a:rPr>
              <a:t>HTML Document Structure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&lt;head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&lt;body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Introduction to HTML Forms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Ordered List &lt;ol&gt;…&lt;/ol&gt;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&lt;ol&gt;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numbered list</a:t>
            </a:r>
            <a:endParaRPr lang="en-US" sz="1800" dirty="0"/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&lt;ol&gt;			</a:t>
            </a:r>
            <a:r>
              <a:rPr lang="en-US" sz="1800">
                <a:latin typeface="Consolas" panose="020B0609020204030204" pitchFamily="49" charset="0"/>
              </a:rPr>
              <a:t>		Renders </a:t>
            </a:r>
            <a:r>
              <a:rPr lang="en-US" sz="1800" dirty="0">
                <a:latin typeface="Consolas" panose="020B0609020204030204" pitchFamily="49" charset="0"/>
              </a:rPr>
              <a:t>as: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 Element&lt;/</a:t>
            </a:r>
            <a:r>
              <a:rPr lang="en-US" sz="1800" dirty="0">
                <a:latin typeface="Consolas" panose="020B0609020204030204" pitchFamily="49" charset="0"/>
              </a:rPr>
              <a:t>li&gt;		1</a:t>
            </a:r>
            <a:r>
              <a:rPr lang="en-US" sz="1800">
                <a:latin typeface="Consolas" panose="020B0609020204030204" pitchFamily="49" charset="0"/>
              </a:rPr>
              <a:t>. An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li&gt;Another Element&lt;/</a:t>
            </a:r>
            <a:r>
              <a:rPr lang="en-US" sz="1800" dirty="0">
                <a:latin typeface="Consolas" panose="020B0609020204030204" pitchFamily="49" charset="0"/>
              </a:rPr>
              <a:t>li&gt;		2</a:t>
            </a:r>
            <a:r>
              <a:rPr lang="en-US" sz="1800">
                <a:latin typeface="Consolas" panose="020B0609020204030204" pitchFamily="49" charset="0"/>
              </a:rPr>
              <a:t>. Another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&lt;/ol&gt;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923FA-8A04-48B6-9AF3-A4E50A1D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Unordered List &lt;ul&gt;…&lt;/ul&gt;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&lt;ul&gt;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unordered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bulleted list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&lt;ul&gt;					Renders as: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</a:t>
            </a:r>
            <a:r>
              <a:rPr lang="en-US" sz="1800">
                <a:latin typeface="Consolas" panose="020B0609020204030204" pitchFamily="49" charset="0"/>
              </a:rPr>
              <a:t>An Element&lt;/</a:t>
            </a:r>
            <a:r>
              <a:rPr lang="en-US" sz="1800" dirty="0">
                <a:latin typeface="Consolas" panose="020B0609020204030204" pitchFamily="49" charset="0"/>
              </a:rPr>
              <a:t>li&gt;		• An element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&lt;li&gt;Another Element&lt;/</a:t>
            </a:r>
            <a:r>
              <a:rPr lang="en-US" sz="1800">
                <a:latin typeface="Consolas" panose="020B0609020204030204" pitchFamily="49" charset="0"/>
              </a:rPr>
              <a:t>li&gt;		• </a:t>
            </a:r>
            <a:r>
              <a:rPr lang="en-US" sz="1800" dirty="0">
                <a:latin typeface="Consolas" panose="020B0609020204030204" pitchFamily="49" charset="0"/>
              </a:rPr>
              <a:t>Another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B131-6D6A-4677-A9B5-9E13933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https://developer.mozilla.org/en-US/docs/Web/HTML/Element/ul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2AFB-6EA2-4016-923B-C9A748E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HTML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E332-F072-4970-BDFC-1B4CADB28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abbreviated review of the HTML form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E869-33C6-40AA-A8F3-63E9737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action="contact_me.html" method="POST/GET"&gt;…&lt;/form&gt;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element represents a document section containing interactive controls for </a:t>
            </a:r>
            <a:r>
              <a:rPr lang="en-US" sz="1800">
                <a:cs typeface="Arial" panose="020B0604020202020204" pitchFamily="34" charset="0"/>
              </a:rPr>
              <a:t>submitting information.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 attribute is the URL that processes the form submission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spcBef>
                <a:spcPts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attribute specifies how the form data will be submitted.                        Usually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  <a:r>
              <a:rPr lang="en-US" sz="1800">
                <a:cs typeface="Arial" panose="020B0604020202020204" pitchFamily="34" charset="0"/>
              </a:rPr>
              <a:t> (via query string)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  <a:r>
              <a:rPr lang="en-US" sz="1800">
                <a:cs typeface="Arial" panose="020B0604020202020204" pitchFamily="34" charset="0"/>
              </a:rPr>
              <a:t> (via request body).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10164-084F-41D8-9C3E-D2311B1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https://developer.mozilla.org/en-US/docs/Web/HTML/Element/form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Common Form Tags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     </a:t>
            </a:r>
            <a:r>
              <a:rPr lang="en-US" sz="1800">
                <a:cs typeface="Arial" panose="020B0604020202020204" pitchFamily="34" charset="0"/>
              </a:rPr>
              <a:t>Interactive form controls to accept a single piece of user data.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&lt;select&gt;    </a:t>
            </a:r>
            <a:r>
              <a:rPr lang="en-US" sz="1800">
                <a:cs typeface="Arial" panose="020B0604020202020204" pitchFamily="34" charset="0"/>
              </a:rPr>
              <a:t>Form </a:t>
            </a:r>
            <a:r>
              <a:rPr lang="en-US" sz="1800" dirty="0">
                <a:cs typeface="Arial" panose="020B0604020202020204" pitchFamily="34" charset="0"/>
              </a:rPr>
              <a:t>control that provides a menu </a:t>
            </a:r>
            <a:r>
              <a:rPr lang="en-US" sz="1800">
                <a:cs typeface="Arial" panose="020B0604020202020204" pitchFamily="34" charset="0"/>
              </a:rPr>
              <a:t>of options.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&lt;textarea&gt;  </a:t>
            </a:r>
            <a:r>
              <a:rPr lang="en-US" sz="1800">
                <a:cs typeface="Arial" panose="020B0604020202020204" pitchFamily="34" charset="0"/>
              </a:rPr>
              <a:t>Multi-line </a:t>
            </a:r>
            <a:r>
              <a:rPr lang="en-US" sz="1800" dirty="0">
                <a:cs typeface="Arial" panose="020B0604020202020204" pitchFamily="34" charset="0"/>
              </a:rPr>
              <a:t>plain-text </a:t>
            </a:r>
            <a:r>
              <a:rPr lang="en-US" sz="1800">
                <a:cs typeface="Arial" panose="020B0604020202020204" pitchFamily="34" charset="0"/>
              </a:rPr>
              <a:t>editing control.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    </a:t>
            </a:r>
            <a:r>
              <a:rPr lang="en-US" sz="1800">
                <a:cs typeface="Arial" panose="020B0604020202020204" pitchFamily="34" charset="0"/>
              </a:rPr>
              <a:t>Clickable </a:t>
            </a:r>
            <a:r>
              <a:rPr lang="en-US" sz="1800" dirty="0">
                <a:cs typeface="Arial" panose="020B0604020202020204" pitchFamily="34" charset="0"/>
              </a:rPr>
              <a:t>(programmable) button</a:t>
            </a: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&lt;fieldset&gt;  </a:t>
            </a:r>
            <a:r>
              <a:rPr lang="en-US" sz="1800">
                <a:cs typeface="Arial" panose="020B0604020202020204" pitchFamily="34" charset="0"/>
              </a:rPr>
              <a:t>Groups </a:t>
            </a:r>
            <a:r>
              <a:rPr lang="en-US" sz="1800" dirty="0">
                <a:cs typeface="Arial" panose="020B0604020202020204" pitchFamily="34" charset="0"/>
              </a:rPr>
              <a:t>controls and labels within </a:t>
            </a:r>
            <a:r>
              <a:rPr lang="en-US" sz="1800">
                <a:cs typeface="Arial" panose="020B0604020202020204" pitchFamily="34" charset="0"/>
              </a:rPr>
              <a:t>a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&lt;legend&gt;    </a:t>
            </a:r>
            <a:r>
              <a:rPr lang="en-US" sz="1800">
                <a:cs typeface="Arial" panose="020B0604020202020204" pitchFamily="34" charset="0"/>
              </a:rPr>
              <a:t>Caption </a:t>
            </a:r>
            <a:r>
              <a:rPr lang="en-US" sz="1800" dirty="0">
                <a:cs typeface="Arial" panose="020B0604020202020204" pitchFamily="34" charset="0"/>
              </a:rPr>
              <a:t>for a </a:t>
            </a:r>
            <a:r>
              <a:rPr lang="en-US" sz="1800">
                <a:cs typeface="Arial" panose="020B0604020202020204" pitchFamily="34" charset="0"/>
              </a:rPr>
              <a:t>corresponding fieldset.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&lt;form </a:t>
            </a:r>
            <a:r>
              <a:rPr lang="en-US" sz="1800">
                <a:latin typeface="Consolas" panose="020B0609020204030204" pitchFamily="49" charset="0"/>
              </a:rPr>
              <a:t>action="simple_form.html" </a:t>
            </a:r>
            <a:r>
              <a:rPr lang="en-US" sz="1800" dirty="0">
                <a:latin typeface="Consolas" panose="020B0609020204030204" pitchFamily="49" charset="0"/>
              </a:rPr>
              <a:t>method="POST"&gt;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&lt;legend&gt;Simple Form&lt;/legend&gt;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&lt;input name="email" </a:t>
            </a:r>
            <a:r>
              <a:rPr lang="en-US" sz="1800" dirty="0">
                <a:latin typeface="Consolas" panose="020B0609020204030204" pitchFamily="49" charset="0"/>
              </a:rPr>
              <a:t>type="</a:t>
            </a:r>
            <a:r>
              <a:rPr lang="en-US" sz="1800">
                <a:latin typeface="Consolas" panose="020B0609020204030204" pitchFamily="49" charset="0"/>
              </a:rPr>
              <a:t>email" placeholder</a:t>
            </a:r>
            <a:r>
              <a:rPr lang="en-US" sz="1800" dirty="0">
                <a:latin typeface="Consolas" panose="020B0609020204030204" pitchFamily="49" charset="0"/>
              </a:rPr>
              <a:t>="Email </a:t>
            </a:r>
            <a:r>
              <a:rPr lang="en-US" sz="1800">
                <a:latin typeface="Consolas" panose="020B0609020204030204" pitchFamily="49" charset="0"/>
              </a:rPr>
              <a:t>Here"&gt;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&lt;select name="</a:t>
            </a:r>
            <a:r>
              <a:rPr lang="en-US" sz="1800" dirty="0" err="1">
                <a:latin typeface="Consolas" panose="020B0609020204030204" pitchFamily="49" charset="0"/>
              </a:rPr>
              <a:t>favpet</a:t>
            </a:r>
            <a:r>
              <a:rPr lang="en-US" sz="18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value=""&gt;--</a:t>
            </a:r>
            <a:r>
              <a:rPr lang="en-US" sz="1800">
                <a:latin typeface="Consolas" panose="020B0609020204030204" pitchFamily="49" charset="0"/>
              </a:rPr>
              <a:t>Favorite Pet-</a:t>
            </a:r>
            <a:r>
              <a:rPr lang="en-US" sz="1800" dirty="0">
                <a:latin typeface="Consolas" panose="020B0609020204030204" pitchFamily="49" charset="0"/>
              </a:rPr>
              <a:t>-&lt;/option&gt;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value="dog"&gt;Dog&lt;/option&gt;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value="cat"&gt;Cat&lt;/option&gt;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value="bird"&gt;Bird&lt;/option&gt;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&lt;/select&gt;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&lt;button type="submit"&gt;</a:t>
            </a:r>
            <a:r>
              <a:rPr lang="en-US" sz="1800" dirty="0">
                <a:latin typeface="Consolas" panose="020B0609020204030204" pitchFamily="49" charset="0"/>
              </a:rPr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</a:t>
            </a:r>
            <a:r>
              <a:rPr lang="en-US" sz="1800" dirty="0">
                <a:latin typeface="Consolas" panose="020B0609020204030204" pitchFamily="49" charset="0"/>
              </a:rPr>
              <a:t>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8682"/>
            <a:ext cx="49149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4" y="2258682"/>
            <a:ext cx="491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</a:rPr>
              <a:t>Review HTML Document Structure</a:t>
            </a:r>
          </a:p>
          <a:p>
            <a:r>
              <a:rPr lang="en-US" sz="1800">
                <a:cs typeface="Arial" panose="020B0604020202020204" pitchFamily="34" charset="0"/>
              </a:rPr>
              <a:t>Review &lt;head&gt;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Review &lt;body&gt;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Introduction to HTML Forms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Glossary: HTML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Getting started with the Web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Structuring the web with HTML</a:t>
            </a: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Use HTML to solve common problems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6"/>
              </a:rPr>
              <a:t>MDN Docs: HTML5 Elements for Content Sectioning</a:t>
            </a:r>
            <a:endParaRPr lang="en-US" sz="180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47E-8BCE-496D-A05C-5E9DEE1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0E40-7929-4C92-B796-551FB14F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HTML</a:t>
            </a:r>
            <a:r>
              <a:rPr lang="en-US" sz="4000"/>
              <a:t> is used to define </a:t>
            </a:r>
          </a:p>
          <a:p>
            <a:pPr marL="0" indent="0" algn="ctr">
              <a:buNone/>
            </a:pPr>
            <a:r>
              <a:rPr lang="en-US" sz="4000"/>
              <a:t>the </a:t>
            </a:r>
            <a:r>
              <a:rPr lang="en-US" sz="4000" b="1"/>
              <a:t>structure</a:t>
            </a:r>
            <a:r>
              <a:rPr lang="en-US" sz="4000"/>
              <a:t> of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E1-52B0-4F40-8043-50ADC7C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40782-A6AA-4E52-9E7C-808E4028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86C27-A8EE-4A19-82EC-6807351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/>
              <a:t>HTML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436638-A665-4EEC-9BA1-094B7F7F1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Anatomy of an HTML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ADB3-A4FC-4C2A-AE3C-33045A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&lt;!DOCTYPE </a:t>
            </a:r>
            <a:r>
              <a:rPr lang="en-US" sz="20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&lt;html lang="en"&gt;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&lt;meta&gt;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&lt;title&gt;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&lt;link&gt;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&lt;!--  Content  --&gt;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>
                <a:latin typeface="Consolas" panose="020B0609020204030204" pitchFamily="49" charset="0"/>
              </a:rPr>
              <a:t>html&gt;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70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required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&lt;!DOCTYPE html&gt;</a:t>
            </a:r>
            <a:r>
              <a:rPr lang="en-US" sz="2400" dirty="0">
                <a:cs typeface="Arial" panose="020B0604020202020204" pitchFamily="34" charset="0"/>
              </a:rPr>
              <a:t> preamble is found at the top of HTML documents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Its </a:t>
            </a:r>
            <a:r>
              <a:rPr lang="en-US" sz="2400" dirty="0">
                <a:cs typeface="Arial" panose="020B0604020202020204" pitchFamily="34" charset="0"/>
              </a:rPr>
              <a:t>sole purpose is to </a:t>
            </a:r>
            <a:r>
              <a:rPr lang="en-US" sz="2400">
                <a:cs typeface="Arial" panose="020B0604020202020204" pitchFamily="34" charset="0"/>
              </a:rPr>
              <a:t>prevent the </a:t>
            </a:r>
            <a:r>
              <a:rPr lang="en-US" sz="2400" dirty="0">
                <a:cs typeface="Arial" panose="020B0604020202020204" pitchFamily="34" charset="0"/>
              </a:rPr>
              <a:t>browser from switching </a:t>
            </a:r>
            <a:r>
              <a:rPr lang="en-US" sz="2400">
                <a:cs typeface="Arial" panose="020B0604020202020204" pitchFamily="34" charset="0"/>
              </a:rPr>
              <a:t>into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so-called </a:t>
            </a:r>
            <a:r>
              <a:rPr lang="en-US" sz="2400" dirty="0">
                <a:cs typeface="Arial" panose="020B0604020202020204" pitchFamily="34" charset="0"/>
              </a:rPr>
              <a:t>"quirks mode" when rendering </a:t>
            </a:r>
            <a:r>
              <a:rPr lang="en-US" sz="2400">
                <a:cs typeface="Arial" panose="020B0604020202020204" pitchFamily="34" charset="0"/>
              </a:rPr>
              <a:t>a document.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9764A-F812-48BA-913B-1F91212A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https://developer.mozilla.org/en-US/docs/Glossary/Doctype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&lt;html lang="</a:t>
            </a:r>
            <a:r>
              <a:rPr lang="en-US" u="sng">
                <a:latin typeface="Consolas" panose="020B0609020204030204" pitchFamily="49" charset="0"/>
              </a:rPr>
              <a:t>en"&gt;...&lt;/html&gt;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1964"/>
            <a:ext cx="10058400" cy="39527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&lt;html&gt;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/>
              <a:t>tag represents the root of an HTML document.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Note:</a:t>
            </a:r>
            <a:r>
              <a:rPr lang="en-US" sz="2400"/>
              <a:t> You should always include the lang attribute inside the </a:t>
            </a:r>
            <a:r>
              <a:rPr lang="en-US" sz="2400" b="1">
                <a:latin typeface="Consolas" panose="020B0609020204030204" pitchFamily="49" charset="0"/>
              </a:rPr>
              <a:t>&lt;html&gt;</a:t>
            </a:r>
            <a:r>
              <a:rPr lang="en-US" sz="2400"/>
              <a:t> tag, to declare the language of the Web page. This is meant to assist search engines and browsers.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E5FFA-99D4-4543-848C-D7903AD1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https://www.w3schools.com/Tags/tag_html.asp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head&gt;...&lt;/head&gt;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384369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sz="2400"/>
              <a:t>The 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2400"/>
              <a:t> element contains machine-readable information (or metadata) about the document, like its title, scripts, and style sheets.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12372-FF35-45AD-AAE7-E3373185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https://developer.mozilla.org/en-US/docs/Web/HTML/Element/head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&lt;meta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The HTML </a:t>
            </a:r>
            <a:r>
              <a:rPr lang="en-US" sz="1900" b="1">
                <a:cs typeface="Arial" panose="020B0604020202020204" pitchFamily="34" charset="0"/>
                <a:hlinkClick r:id="rId3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element defines metadata about an HTML document.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data about data.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used by browsers, search engines, and other web services.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tags always go inside the </a:t>
            </a: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900">
                <a:cs typeface="Arial" panose="020B0604020202020204" pitchFamily="34" charset="0"/>
              </a:rPr>
              <a:t> element.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900"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charset="utf-8"&gt;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name="description" content="This will often show up in search results."&gt;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name="viewport" content="width=device-width, initial-scale=1"&gt;</a:t>
            </a:r>
            <a:endParaRPr lang="en-US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7E233-EBDC-4B47-8D0C-92D3FC1D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https://developer.mozilla.org/en-US/docs/Web/HTML/Element/meta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2027</Words>
  <Application>Microsoft Office PowerPoint</Application>
  <PresentationFormat>Widescreen</PresentationFormat>
  <Paragraphs>242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Garamond</vt:lpstr>
      <vt:lpstr>SavonVTI</vt:lpstr>
      <vt:lpstr>HTML Review</vt:lpstr>
      <vt:lpstr>Objectives</vt:lpstr>
      <vt:lpstr>Hypertext Markup Language (HTML)</vt:lpstr>
      <vt:lpstr>HTML Documents</vt:lpstr>
      <vt:lpstr>HTML Document Structure</vt:lpstr>
      <vt:lpstr>&lt;!DOCTYPE html&gt;</vt:lpstr>
      <vt:lpstr>&lt;html lang="en"&gt;...&lt;/html&gt;</vt:lpstr>
      <vt:lpstr>&lt;head&gt;...&lt;/head&gt;</vt:lpstr>
      <vt:lpstr>&lt;meta /&gt;</vt:lpstr>
      <vt:lpstr>&lt;title&gt;...&lt;/title&gt;</vt:lpstr>
      <vt:lpstr>&lt;link /&gt;</vt:lpstr>
      <vt:lpstr>Content</vt:lpstr>
      <vt:lpstr>HTML5 Tags for sectioning content</vt:lpstr>
      <vt:lpstr>&lt;div&gt;...&lt;/div&gt;</vt:lpstr>
      <vt:lpstr>&lt;span&gt;...&lt;/span&gt;</vt:lpstr>
      <vt:lpstr>Block-Level Elements</vt:lpstr>
      <vt:lpstr>Inline-Level Elements</vt:lpstr>
      <vt:lpstr>Headings &lt;h1&gt;-&lt;h6&gt;</vt:lpstr>
      <vt:lpstr>Paragraph &lt;p&gt;…&lt;/p&gt;</vt:lpstr>
      <vt:lpstr>Ordered List &lt;ol&gt;…&lt;/ol&gt;</vt:lpstr>
      <vt:lpstr>Unordered List &lt;ul&gt;…&lt;/ul&gt;</vt:lpstr>
      <vt:lpstr>HTML Forms</vt:lpstr>
      <vt:lpstr>Forms</vt:lpstr>
      <vt:lpstr>Common Form Tags</vt:lpstr>
      <vt:lpstr>Example Form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2020-08-26T15:12:52Z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