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459" r:id="rId3"/>
    <p:sldId id="460" r:id="rId4"/>
    <p:sldId id="391" r:id="rId5"/>
    <p:sldId id="418" r:id="rId6"/>
    <p:sldId id="419" r:id="rId7"/>
    <p:sldId id="427" r:id="rId8"/>
    <p:sldId id="461" r:id="rId9"/>
    <p:sldId id="420" r:id="rId10"/>
    <p:sldId id="428" r:id="rId11"/>
    <p:sldId id="429" r:id="rId12"/>
    <p:sldId id="430" r:id="rId13"/>
    <p:sldId id="463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65" r:id="rId22"/>
    <p:sldId id="438" r:id="rId23"/>
    <p:sldId id="439" r:id="rId24"/>
    <p:sldId id="440" r:id="rId25"/>
    <p:sldId id="441" r:id="rId26"/>
    <p:sldId id="442" r:id="rId27"/>
    <p:sldId id="443" r:id="rId28"/>
    <p:sldId id="444" r:id="rId29"/>
    <p:sldId id="445" r:id="rId30"/>
    <p:sldId id="446" r:id="rId31"/>
    <p:sldId id="447" r:id="rId32"/>
    <p:sldId id="448" r:id="rId33"/>
    <p:sldId id="451" r:id="rId34"/>
    <p:sldId id="450" r:id="rId35"/>
    <p:sldId id="449" r:id="rId36"/>
    <p:sldId id="452" r:id="rId37"/>
    <p:sldId id="453" r:id="rId38"/>
    <p:sldId id="454" r:id="rId39"/>
    <p:sldId id="455" r:id="rId40"/>
    <p:sldId id="456" r:id="rId41"/>
    <p:sldId id="457" r:id="rId42"/>
    <p:sldId id="458" r:id="rId43"/>
    <p:sldId id="466" r:id="rId44"/>
    <p:sldId id="467" r:id="rId45"/>
    <p:sldId id="41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C7D58-8DD2-48A8-A338-62A9434560E8}" type="datetimeFigureOut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2C49A-2E98-4546-88FC-E151E26617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2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02CC-467F-46E7-BE4C-C2B4F75A40D1}" type="datetime1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19C0-2B19-4034-9E69-24AC7B90E91B}" type="datetime1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9591-62B8-4517-A498-C5403819156E}" type="datetime1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3EC2-2B7F-47D0-B394-3404C8931585}" type="datetime1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74DC-41C6-4DFC-9A00-3E37656C6A98}" type="datetime1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EDF-E3FE-4D1C-991D-CCBE6F5FDF67}" type="datetime1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BFFA-3B83-44AE-877A-D9724BC8FE72}" type="datetime1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3D18-D4FF-4BE2-90CF-C3876A2BA09B}" type="datetime1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63F5-9FA6-402B-A0D8-036B84601553}" type="datetime1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ED6-0529-4907-B095-55077C0D6155}" type="datetime1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DD89-E1A9-46C0-82A9-FD5838E224F9}" type="datetime1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4A848-8B93-4373-9569-F0C7ADD9F476}" type="datetime1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String" TargetMode="External"/><Relationship Id="rId2" Type="http://schemas.openxmlformats.org/officeDocument/2006/relationships/hyperlink" Target="https://developer.mozilla.org/en-US/docs/Glossary/Primitiv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JavaScript/Reference/Global_Objects/Boolean" TargetMode="External"/><Relationship Id="rId5" Type="http://schemas.openxmlformats.org/officeDocument/2006/relationships/hyperlink" Target="https://developer.mozilla.org/en-US/docs/Web/JavaScript/Reference/Global_Objects/BigInt" TargetMode="External"/><Relationship Id="rId4" Type="http://schemas.openxmlformats.org/officeDocument/2006/relationships/hyperlink" Target="https://developer.mozilla.org/en-US/docs/Web/JavaScript/Reference/Global_Objects/Numbe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Null" TargetMode="External"/><Relationship Id="rId2" Type="http://schemas.openxmlformats.org/officeDocument/2006/relationships/hyperlink" Target="https://developer.mozilla.org/en-US/docs/Glossary/Primitiv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JavaScript/Reference/Global_Objects/symbol" TargetMode="External"/><Relationship Id="rId4" Type="http://schemas.openxmlformats.org/officeDocument/2006/relationships/hyperlink" Target="https://developer.mozilla.org/en-US/docs/Web/JavaScript/Reference/Global_Objects/undefine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object" TargetMode="External"/><Relationship Id="rId2" Type="http://schemas.openxmlformats.org/officeDocument/2006/relationships/hyperlink" Target="https://developer.mozilla.org/en-US/docs/Web/JavaScript/Data_structur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JavaScript/Reference/Global_Objects/array" TargetMode="External"/><Relationship Id="rId4" Type="http://schemas.openxmlformats.org/officeDocument/2006/relationships/hyperlink" Target="https://developer.mozilla.org/en-US/docs/Web/JavaScript/Reference/Global_Objects/dat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Set" TargetMode="External"/><Relationship Id="rId7" Type="http://schemas.openxmlformats.org/officeDocument/2006/relationships/hyperlink" Target="https://developer.mozilla.org/en-US/docs/Web/JavaScript/Reference/Global_Objects/json" TargetMode="External"/><Relationship Id="rId2" Type="http://schemas.openxmlformats.org/officeDocument/2006/relationships/hyperlink" Target="https://developer.mozilla.org/en-US/docs/Web/JavaScript/Data_structur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JavaScript/Reference/Global_Objects/weakMap" TargetMode="External"/><Relationship Id="rId5" Type="http://schemas.openxmlformats.org/officeDocument/2006/relationships/hyperlink" Target="https://developer.mozilla.org/en-US/docs/Web/JavaScript/Reference/Global_Objects/map" TargetMode="External"/><Relationship Id="rId4" Type="http://schemas.openxmlformats.org/officeDocument/2006/relationships/hyperlink" Target="https://developer.mozilla.org/en-US/docs/Web/JavaScript/Reference/Global_Objects/weakSe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Statements/for...i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Statements/for...o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Archive/Web/JavaScript/for_each...in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Functions/Arrow_function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JavaScript/Objects/Object_prototypes" TargetMode="External"/><Relationship Id="rId2" Type="http://schemas.openxmlformats.org/officeDocument/2006/relationships/hyperlink" Target="https://developer.mozilla.org/en-US/docs/Web/JavaScript/Reference/classe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CSS/Getting_Started" TargetMode="External"/><Relationship Id="rId2" Type="http://schemas.openxmlformats.org/officeDocument/2006/relationships/hyperlink" Target="https://developer.mozilla.org/en-US/docs/Web/CSS/Refer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s/" TargetMode="External"/><Relationship Id="rId4" Type="http://schemas.openxmlformats.org/officeDocument/2006/relationships/hyperlink" Target="https://developer.mozilla.org/en-US/docs/Learn/JavaScript/First_step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4328449/when-do-you-put-javascript-in-body-when-in-head-and-when-use-doc-load" TargetMode="External"/><Relationship Id="rId2" Type="http://schemas.openxmlformats.org/officeDocument/2006/relationships/hyperlink" Target="https://www.mediacollege.com/internet/javascript/placemen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scrip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let.asp" TargetMode="External"/><Relationship Id="rId2" Type="http://schemas.openxmlformats.org/officeDocument/2006/relationships/hyperlink" Target="https://www.w3schools.com/jsref/jsref_var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js_const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1752599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latin typeface="Arial" pitchFamily="34" charset="0"/>
                <a:cs typeface="Arial" pitchFamily="34" charset="0"/>
              </a:rPr>
              <a:t>REVIEW – PART III</a:t>
            </a:r>
            <a:br>
              <a:rPr lang="en-US" sz="6000" b="1" dirty="0" smtClean="0">
                <a:latin typeface="Arial" pitchFamily="34" charset="0"/>
                <a:cs typeface="Arial" pitchFamily="34" charset="0"/>
              </a:rPr>
            </a:br>
            <a:r>
              <a:rPr lang="en-US" sz="6000" b="1" dirty="0" smtClean="0">
                <a:latin typeface="Arial" pitchFamily="34" charset="0"/>
                <a:cs typeface="Arial" pitchFamily="34" charset="0"/>
              </a:rPr>
              <a:t>JavaScript</a:t>
            </a:r>
            <a:endParaRPr lang="en-US" sz="6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914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Ranken Technical College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JavaScript Variables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et example:</a:t>
            </a:r>
            <a:r>
              <a:rPr lang="en-US" sz="3600" dirty="0" smtClean="0"/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let </a:t>
            </a:r>
            <a:r>
              <a:rPr lang="en-US" sz="3600" dirty="0" smtClean="0">
                <a:latin typeface="Consolas" panose="020B0609020204030204" pitchFamily="49" charset="0"/>
              </a:rPr>
              <a:t>legalAge = </a:t>
            </a:r>
            <a:r>
              <a:rPr lang="en-US" sz="3600" dirty="0" smtClean="0">
                <a:latin typeface="Consolas" panose="020B0609020204030204" pitchFamily="49" charset="0"/>
              </a:rPr>
              <a:t>21;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let variable has block scope, i.e. it is available only throughout the block it is defined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statement both declares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(let legalA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and initializes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(= 21)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the variable is not initialized, its value is undefined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8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JavaScript Variables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onst example: </a:t>
            </a:r>
            <a:r>
              <a:rPr lang="en-US" sz="3600" dirty="0" smtClean="0">
                <a:latin typeface="Consolas" panose="020B0609020204030204" pitchFamily="49" charset="0"/>
                <a:cs typeface="Arial" panose="020B0604020202020204" pitchFamily="34" charset="0"/>
              </a:rPr>
              <a:t>const</a:t>
            </a:r>
            <a:r>
              <a:rPr lang="en-US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  <a:cs typeface="Arial" panose="020B0604020202020204" pitchFamily="34" charset="0"/>
              </a:rPr>
              <a:t>legalAge</a:t>
            </a:r>
            <a:r>
              <a:rPr lang="en-US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  <a:cs typeface="Arial" panose="020B0604020202020204" pitchFamily="34" charset="0"/>
              </a:rPr>
              <a:t>21;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const (constant) must be initialized when it 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declared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Constants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are normally declared at the top of the program, outside of any functions to give them program scope, i.e. make them available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program-wide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JavaScript Data Types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 has seven types of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primitive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(simple)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variables: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String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Number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BigInt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Boolean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84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JavaScript Data Types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 has seven types of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primitive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(simple)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variables: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Null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Undefined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Symbol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9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JavaScript Data Types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computer programming language, a string 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sequence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characters used to represent text. 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 String is one of the primitive values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String object is a wrapper around a String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primitive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08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JavaScript Data Types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JavaScript, Number is a numeric data type in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double-precision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64-bit floating point format (IEEE 754).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 programming languages different numeric types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for example, Integers, Floats, Doubles,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Bignums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8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JavaScript Data Types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BigInt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JavaScript, BigInt is a numeric data type that can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integers in the arbitrary precision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97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JavaScript Data Types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computer science, a Boolean is a logical data type that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have only the values true or false. In JavaScript,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Boolean conditionals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often used to decide which sections of code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execute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(e.g. if statements) or repeat (e.g. for loops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JavaScript Data Types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undefined is a primitive value automatically assigned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have just been declared, or to formal arguments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there are no actual arguments (i.e. have not yet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been initialized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2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JavaScript Data Types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value having the data type Symbol can be referred to as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value". In a JavaScript runtime environment, a symbol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value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created by invoking the function Symbol, which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dynamically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produces an anonymous, unique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3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Objectives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Determine where to add JavaScript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Discuss the 3 ways to create JavaScript variables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Review the primitive JavaScript datatypes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Review the non-primitive JavaScript datatypes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4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JavaScript Data Types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 also supports the following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non-primitive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structures: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Object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(type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object)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Array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(type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object)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8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JavaScript Data Types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 also supports the following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non-primitive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structures:</a:t>
            </a: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Sets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WeakSets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Maps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WeakMaps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JSON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2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JavaScript Data Types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JavaScript, objects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seen as a collection of properties. With the object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literal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syntax, a limited set of properties are initialized;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properties can be added and removed. Property values can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values of any type, including other objects. Properties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identified using key values. A key value is either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String 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Symbol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5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JavaScript Data Types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representing dates, the best choice is to use the built-in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utility in JavaScript</a:t>
            </a:r>
          </a:p>
        </p:txBody>
      </p:sp>
    </p:spTree>
    <p:extLst>
      <p:ext uri="{BB962C8B-B14F-4D97-AF65-F5344CB8AC3E}">
        <p14:creationId xmlns:p14="http://schemas.microsoft.com/office/powerpoint/2010/main" val="184384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JavaScript Data Types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Arrays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regular objects for which there is a particular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relationship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integer-keyed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properties and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length property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2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JavaScript Data Types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Set and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WeakSet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ECMAScript Edition 6, Set and WeakSet Edition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6, these data types take object references as keys.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Set 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WeakSet represent a set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4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JavaScript Data Types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Map and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WeakMap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Maps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WeakMaps were also introduced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ECMAScript Edition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like Set and Weakset take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 references as keys.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WeakMap associate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value to an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91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JavaScript Data Types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(JavaScript Object Notation) is a lightweight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data-interchange format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derived from JavaScript and used by many programming languages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JSON is used to build universal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59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if Control Structure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if </a:t>
            </a:r>
            <a:r>
              <a:rPr lang="en-US" sz="2800" dirty="0" smtClean="0">
                <a:latin typeface="Consolas" panose="020B0609020204030204" pitchFamily="49" charset="0"/>
              </a:rPr>
              <a:t>(number % 2 == 0)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console.log ("Number </a:t>
            </a:r>
            <a:r>
              <a:rPr lang="en-US" sz="2800" dirty="0">
                <a:latin typeface="Consolas" panose="020B0609020204030204" pitchFamily="49" charset="0"/>
              </a:rPr>
              <a:t>is even"); </a:t>
            </a:r>
            <a:r>
              <a:rPr lang="en-US" sz="2800" dirty="0" smtClean="0"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7514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f/else Control Structure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if/else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Arial" panose="020B0604020202020204" pitchFamily="34" charset="0"/>
              </a:rPr>
              <a:t>if </a:t>
            </a:r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(number % 2 </a:t>
            </a:r>
            <a:r>
              <a:rPr lang="en-US" sz="2800" dirty="0" smtClean="0">
                <a:latin typeface="Consolas" panose="020B0609020204030204" pitchFamily="49" charset="0"/>
                <a:cs typeface="Arial" panose="020B0604020202020204" pitchFamily="34" charset="0"/>
              </a:rPr>
              <a:t>=== </a:t>
            </a:r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0) </a:t>
            </a:r>
            <a:r>
              <a:rPr lang="en-US" sz="2800" dirty="0" smtClean="0"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  <a:endParaRPr lang="en-US" sz="2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Arial" panose="020B0604020202020204" pitchFamily="34" charset="0"/>
              </a:rPr>
              <a:t>  console.log </a:t>
            </a:r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("The number is even</a:t>
            </a:r>
            <a:r>
              <a:rPr lang="en-US" sz="2800" dirty="0" smtClean="0">
                <a:latin typeface="Consolas" panose="020B0609020204030204" pitchFamily="49" charset="0"/>
                <a:cs typeface="Arial" panose="020B0604020202020204" pitchFamily="34" charset="0"/>
              </a:rPr>
              <a:t>"); </a:t>
            </a:r>
            <a:r>
              <a:rPr lang="en-US" sz="2800" dirty="0" smtClean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marL="18288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Arial" panose="020B0604020202020204" pitchFamily="34" charset="0"/>
              </a:rPr>
              <a:t>else {</a:t>
            </a:r>
            <a:endParaRPr lang="en-US" sz="2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Arial" panose="020B0604020202020204" pitchFamily="34" charset="0"/>
              </a:rPr>
              <a:t>  console.log </a:t>
            </a:r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("The number is even"); </a:t>
            </a:r>
            <a:r>
              <a:rPr lang="en-US" sz="2800" dirty="0" smtClean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sz="2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917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Objectives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Discuss the major JavaScript control structures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Review JavaScript function basics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Discuss object-oriented JavaScript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if/else if/[else] Control Structure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if/else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if [else if …]/[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f (number === 0)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pPr marL="1828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console.log (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0 </a:t>
            </a:r>
            <a:r>
              <a:rPr lang="en-US" dirty="0" smtClean="0">
                <a:latin typeface="Consolas" panose="020B0609020204030204" pitchFamily="49" charset="0"/>
              </a:rPr>
              <a:t>is neither odd nor </a:t>
            </a:r>
            <a:r>
              <a:rPr lang="en-US" dirty="0" smtClean="0">
                <a:latin typeface="Consolas" panose="020B0609020204030204" pitchFamily="49" charset="0"/>
              </a:rPr>
              <a:t>even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);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marL="18288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else if </a:t>
            </a:r>
            <a:r>
              <a:rPr lang="en-US" dirty="0">
                <a:latin typeface="Consolas" panose="020B0609020204030204" pitchFamily="49" charset="0"/>
              </a:rPr>
              <a:t>(number % 2 </a:t>
            </a:r>
            <a:r>
              <a:rPr lang="en-US" dirty="0" smtClean="0">
                <a:latin typeface="Consolas" panose="020B0609020204030204" pitchFamily="49" charset="0"/>
              </a:rPr>
              <a:t>=== </a:t>
            </a:r>
            <a:r>
              <a:rPr lang="en-US" dirty="0">
                <a:latin typeface="Consolas" panose="020B0609020204030204" pitchFamily="49" charset="0"/>
              </a:rPr>
              <a:t>0)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pPr marL="1828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console.log (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The </a:t>
            </a:r>
            <a:r>
              <a:rPr lang="en-US" dirty="0">
                <a:latin typeface="Consolas" panose="020B0609020204030204" pitchFamily="49" charset="0"/>
              </a:rPr>
              <a:t>number is </a:t>
            </a:r>
            <a:r>
              <a:rPr lang="en-US" dirty="0" smtClean="0">
                <a:latin typeface="Consolas" panose="020B0609020204030204" pitchFamily="49" charset="0"/>
              </a:rPr>
              <a:t>even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);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18288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else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pPr marL="1828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console.log (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The </a:t>
            </a:r>
            <a:r>
              <a:rPr lang="en-US" dirty="0">
                <a:latin typeface="Consolas" panose="020B0609020204030204" pitchFamily="49" charset="0"/>
              </a:rPr>
              <a:t>number is </a:t>
            </a:r>
            <a:r>
              <a:rPr lang="en-US" dirty="0" smtClean="0">
                <a:latin typeface="Consolas" panose="020B0609020204030204" pitchFamily="49" charset="0"/>
              </a:rPr>
              <a:t>even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); 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026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for…in Control Structure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for...in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statement iterates over all enumerable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properties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of an object that are keyed by strings,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inherited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enumerable properties</a:t>
            </a:r>
          </a:p>
        </p:txBody>
      </p:sp>
    </p:spTree>
    <p:extLst>
      <p:ext uri="{BB962C8B-B14F-4D97-AF65-F5344CB8AC3E}">
        <p14:creationId xmlns:p14="http://schemas.microsoft.com/office/powerpoint/2010/main" val="266117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for…in Example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const object = { a: 1, b: 2, c: 3 };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(const property in </a:t>
            </a:r>
            <a:r>
              <a:rPr lang="en-US" sz="2800" dirty="0" smtClean="0">
                <a:latin typeface="Consolas" panose="020B0609020204030204" pitchFamily="49" charset="0"/>
              </a:rPr>
              <a:t>object) {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console.log</a:t>
            </a:r>
            <a:r>
              <a:rPr lang="en-US" sz="2800" dirty="0">
                <a:latin typeface="Consolas" panose="020B0609020204030204" pitchFamily="49" charset="0"/>
              </a:rPr>
              <a:t>(`${property}: ${object[property</a:t>
            </a:r>
            <a:r>
              <a:rPr lang="en-US" sz="2800" dirty="0" smtClean="0">
                <a:latin typeface="Consolas" panose="020B0609020204030204" pitchFamily="49" charset="0"/>
              </a:rPr>
              <a:t>]}`); }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// expected output: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// </a:t>
            </a:r>
            <a:r>
              <a:rPr lang="en-US" sz="2800" dirty="0" smtClean="0">
                <a:latin typeface="Consolas" panose="020B0609020204030204" pitchFamily="49" charset="0"/>
              </a:rPr>
              <a:t>a</a:t>
            </a:r>
            <a:r>
              <a:rPr lang="en-US" sz="2800" dirty="0">
                <a:latin typeface="Consolas" panose="020B0609020204030204" pitchFamily="49" charset="0"/>
              </a:rPr>
              <a:t>: </a:t>
            </a:r>
            <a:r>
              <a:rPr lang="en-US" sz="2800" dirty="0" smtClean="0">
                <a:latin typeface="Consolas" panose="020B0609020204030204" pitchFamily="49" charset="0"/>
              </a:rPr>
              <a:t>1&lt;</a:t>
            </a:r>
            <a:r>
              <a:rPr lang="en-US" sz="2800" dirty="0" smtClean="0">
                <a:latin typeface="Consolas" panose="020B0609020204030204" pitchFamily="49" charset="0"/>
              </a:rPr>
              <a:t>br&gt;b</a:t>
            </a:r>
            <a:r>
              <a:rPr lang="en-US" sz="2800" dirty="0">
                <a:latin typeface="Consolas" panose="020B0609020204030204" pitchFamily="49" charset="0"/>
              </a:rPr>
              <a:t>: </a:t>
            </a:r>
            <a:r>
              <a:rPr lang="en-US" sz="2800" dirty="0" smtClean="0">
                <a:latin typeface="Consolas" panose="020B0609020204030204" pitchFamily="49" charset="0"/>
              </a:rPr>
              <a:t>2&lt;</a:t>
            </a:r>
            <a:r>
              <a:rPr lang="en-US" sz="2800" dirty="0" smtClean="0">
                <a:latin typeface="Consolas" panose="020B0609020204030204" pitchFamily="49" charset="0"/>
              </a:rPr>
              <a:t>br&gt;c</a:t>
            </a:r>
            <a:r>
              <a:rPr lang="en-US" sz="2800" dirty="0">
                <a:latin typeface="Consolas" panose="020B0609020204030204" pitchFamily="49" charset="0"/>
              </a:rPr>
              <a:t>: </a:t>
            </a:r>
            <a:r>
              <a:rPr lang="en-US" sz="2800" dirty="0" smtClean="0">
                <a:latin typeface="Consolas" panose="020B0609020204030204" pitchFamily="49" charset="0"/>
              </a:rPr>
              <a:t>3</a:t>
            </a:r>
            <a:endParaRPr lang="en-US" sz="28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46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for…of Control Structure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for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...of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creates a loop iterating over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iterable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objects,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e.g.: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built-in String, Array,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array-like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objects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TypedArray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Map, Set, and user-defined iterables.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It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invokes a custom iteration hook with statements to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executed for the value of each distinct property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object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for…of Example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const array1 = ['a', 'b', 'c'];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(const element of array1) {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console.log(element);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// expected output: </a:t>
            </a:r>
            <a:r>
              <a:rPr lang="en-US" sz="2800" dirty="0" smtClean="0">
                <a:latin typeface="Consolas" panose="020B0609020204030204" pitchFamily="49" charset="0"/>
              </a:rPr>
              <a:t>a</a:t>
            </a:r>
            <a:r>
              <a:rPr lang="en-US" sz="2800" dirty="0" smtClean="0">
                <a:latin typeface="Consolas" panose="020B0609020204030204" pitchFamily="49" charset="0"/>
              </a:rPr>
              <a:t>&lt;br&gt;</a:t>
            </a:r>
            <a:r>
              <a:rPr lang="en-US" sz="2800" dirty="0" smtClean="0">
                <a:latin typeface="Consolas" panose="020B0609020204030204" pitchFamily="49" charset="0"/>
              </a:rPr>
              <a:t>b&lt;br&gt;c</a:t>
            </a:r>
            <a:endParaRPr lang="en-US" sz="28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56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for each…in Control Structure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The </a:t>
            </a:r>
            <a:r>
              <a:rPr lang="en-US" sz="3600" dirty="0">
                <a:hlinkClick r:id="rId2"/>
              </a:rPr>
              <a:t>for each...in</a:t>
            </a:r>
            <a:r>
              <a:rPr lang="en-US" sz="3600" dirty="0"/>
              <a:t> statement is deprecated as the part of ECMA-357 (E4X) standard. E4X support has been removed. Consider using for...of </a:t>
            </a:r>
            <a:r>
              <a:rPr lang="en-US" sz="3600" dirty="0" smtClean="0"/>
              <a:t>instead</a:t>
            </a:r>
          </a:p>
        </p:txBody>
      </p:sp>
    </p:spTree>
    <p:extLst>
      <p:ext uri="{BB962C8B-B14F-4D97-AF65-F5344CB8AC3E}">
        <p14:creationId xmlns:p14="http://schemas.microsoft.com/office/powerpoint/2010/main" val="283658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JavaScript Functions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 function is composed of a sequence of statements called the function body. Values can be passed to a function, and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function can return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JavaScript, functions are first-class objects, because they can have properties and methods just like any other object. What distinguishes them from other objects is that functions can be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</a:p>
        </p:txBody>
      </p:sp>
    </p:spTree>
    <p:extLst>
      <p:ext uri="{BB962C8B-B14F-4D97-AF65-F5344CB8AC3E}">
        <p14:creationId xmlns:p14="http://schemas.microsoft.com/office/powerpoint/2010/main" val="8120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JavaScript Functions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 supports several different kinds of functions,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including: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declarations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expressions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Arrow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121844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Function Declaration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 Function Declaration:</a:t>
            </a:r>
          </a:p>
          <a:p>
            <a:pPr marL="1828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function name([param[, param[, ... param]]]) {</a:t>
            </a:r>
          </a:p>
          <a:p>
            <a:pPr marL="1828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statements</a:t>
            </a:r>
          </a:p>
          <a:p>
            <a:pPr marL="1828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</a:endParaRPr>
          </a:p>
          <a:p>
            <a:pPr marL="182880" lvl="1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is the name of the function,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[param, …]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are optional function parameters and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comprise the body of the function</a:t>
            </a:r>
          </a:p>
        </p:txBody>
      </p:sp>
    </p:spTree>
    <p:extLst>
      <p:ext uri="{BB962C8B-B14F-4D97-AF65-F5344CB8AC3E}">
        <p14:creationId xmlns:p14="http://schemas.microsoft.com/office/powerpoint/2010/main" val="3958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Function Expression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 Function Expression:</a:t>
            </a:r>
          </a:p>
          <a:p>
            <a:pPr marL="1828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var myFunction = function() {</a:t>
            </a:r>
          </a:p>
          <a:p>
            <a:pPr marL="1828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statements</a:t>
            </a:r>
          </a:p>
          <a:p>
            <a:pPr marL="18288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	</a:t>
            </a:r>
          </a:p>
          <a:p>
            <a:pPr marL="182880" lvl="1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marL="1828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var myFunction = function namedFunction(){</a:t>
            </a:r>
          </a:p>
          <a:p>
            <a:pPr marL="1828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statements</a:t>
            </a:r>
          </a:p>
          <a:p>
            <a:pPr marL="1828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36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JavaScript Inline/Internal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Inline/Internal JavaScript is normally for very small, short bits of JavaScript</a:t>
            </a:r>
          </a:p>
          <a:p>
            <a:pPr marL="1828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 (normally in body section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pPr marL="18288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&lt;script&gt;</a:t>
            </a:r>
          </a:p>
          <a:p>
            <a:pPr marL="18288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  alert</a:t>
            </a:r>
            <a:r>
              <a:rPr lang="en-US" sz="2800" dirty="0">
                <a:latin typeface="Consolas" panose="020B0609020204030204" pitchFamily="49" charset="0"/>
                <a:cs typeface="Arial" pitchFamily="34" charset="0"/>
              </a:rPr>
              <a:t>("Hello</a:t>
            </a: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");</a:t>
            </a:r>
            <a:endParaRPr lang="en-US" sz="2800" dirty="0" smtClean="0">
              <a:latin typeface="Consolas" panose="020B0609020204030204" pitchFamily="49" charset="0"/>
              <a:cs typeface="Arial" pitchFamily="34" charset="0"/>
            </a:endParaRPr>
          </a:p>
          <a:p>
            <a:pPr marL="18288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&lt;/</a:t>
            </a: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script&gt;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0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Arrow Functions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arrow function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expression is a syntactically compact alternative to a regular function expression, although without its own bindings to the this, arguments, super, or new.target keywords. Arrow function expressions are ill suited as methods, and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cannot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be used as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56110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Arrow Function Example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const materials = </a:t>
            </a:r>
            <a:r>
              <a:rPr lang="en-US" sz="2800" dirty="0" smtClean="0">
                <a:latin typeface="Consolas" panose="020B0609020204030204" pitchFamily="49" charset="0"/>
              </a:rPr>
              <a:t>['Hydrogen</a:t>
            </a:r>
            <a:r>
              <a:rPr lang="en-US" sz="2800" dirty="0">
                <a:latin typeface="Consolas" panose="020B0609020204030204" pitchFamily="49" charset="0"/>
              </a:rPr>
              <a:t>',  'Helium',  </a:t>
            </a:r>
            <a:r>
              <a:rPr lang="en-US" sz="2800" dirty="0" smtClean="0">
                <a:latin typeface="Consolas" panose="020B0609020204030204" pitchFamily="49" charset="0"/>
              </a:rPr>
              <a:t>			</a:t>
            </a:r>
            <a:r>
              <a:rPr lang="en-US" sz="2800" dirty="0" smtClean="0">
                <a:latin typeface="Consolas" panose="020B0609020204030204" pitchFamily="49" charset="0"/>
              </a:rPr>
              <a:t>'Lithium</a:t>
            </a:r>
            <a:r>
              <a:rPr lang="en-US" sz="2800" dirty="0" smtClean="0">
                <a:latin typeface="Consolas" panose="020B0609020204030204" pitchFamily="49" charset="0"/>
              </a:rPr>
              <a:t>', </a:t>
            </a:r>
            <a:r>
              <a:rPr lang="en-US" sz="2800" dirty="0">
                <a:latin typeface="Consolas" panose="020B0609020204030204" pitchFamily="49" charset="0"/>
              </a:rPr>
              <a:t>'Beryllium</a:t>
            </a:r>
            <a:r>
              <a:rPr lang="en-US" sz="2800" dirty="0" smtClean="0">
                <a:latin typeface="Consolas" panose="020B0609020204030204" pitchFamily="49" charset="0"/>
              </a:rPr>
              <a:t>'];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console.log(materials.map(material </a:t>
            </a:r>
            <a:r>
              <a:rPr lang="en-US" sz="2800" dirty="0">
                <a:latin typeface="Consolas" panose="020B0609020204030204" pitchFamily="49" charset="0"/>
              </a:rPr>
              <a:t>=&gt; </a:t>
            </a:r>
            <a:r>
              <a:rPr lang="en-US" sz="2800" dirty="0" smtClean="0">
                <a:latin typeface="Consolas" panose="020B0609020204030204" pitchFamily="49" charset="0"/>
              </a:rPr>
              <a:t>				material.length));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// </a:t>
            </a:r>
            <a:r>
              <a:rPr lang="en-US" sz="2800" dirty="0">
                <a:latin typeface="Consolas" panose="020B0609020204030204" pitchFamily="49" charset="0"/>
              </a:rPr>
              <a:t>expected output: Array [8, 6, 7, 9]</a:t>
            </a:r>
            <a:endParaRPr lang="en-US" sz="28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48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JavaScript Classes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classes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introduced in ECMAScript 2015, are primarily syntactical sugar over JavaScript's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prototype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-based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inheritance. The class syntax does not introduce a new object-oriented inheritance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85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WE COVERED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Internal JavaScript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External JavaScript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 Variables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 Primitive Datatypes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 Non-Primitive Datatypes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0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WE COVERED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 if Control Structure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 for… Control Structure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 Functions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 Classes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JavaScript Links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https://developer.mozilla.org/en-US/docs/Web/CSS/Reference</a:t>
            </a:r>
            <a:endParaRPr lang="en-US" sz="3600" dirty="0" smtClean="0">
              <a:latin typeface="Arial" pitchFamily="34" charset="0"/>
              <a:cs typeface="Arial" pitchFamily="34" charset="0"/>
              <a:hlinkClick r:id="rId3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developer.mozilla.org/en-US/docs/Learn/JavaScript/First_steps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://www.w3schools.com/js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JavaScript External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External JavaScript is put in its own file</a:t>
            </a:r>
          </a:p>
          <a:p>
            <a:pPr marL="1828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 </a:t>
            </a:r>
            <a:r>
              <a:rPr lang="en-US" dirty="0">
                <a:latin typeface="Arial" pitchFamily="34" charset="0"/>
                <a:cs typeface="Arial" pitchFamily="34" charset="0"/>
              </a:rPr>
              <a:t>(in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file script.js, folder js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pPr marL="18288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var </a:t>
            </a: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name = </a:t>
            </a:r>
            <a:r>
              <a:rPr lang="en-US" sz="2800" dirty="0">
                <a:latin typeface="Consolas" panose="020B0609020204030204" pitchFamily="49" charset="0"/>
                <a:cs typeface="Arial" pitchFamily="34" charset="0"/>
              </a:rPr>
              <a:t>prompt("Enter your name</a:t>
            </a: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");</a:t>
            </a:r>
          </a:p>
          <a:p>
            <a:pPr marL="18288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alert</a:t>
            </a:r>
            <a:r>
              <a:rPr lang="en-US" sz="2800" dirty="0">
                <a:latin typeface="Consolas" panose="020B0609020204030204" pitchFamily="49" charset="0"/>
                <a:cs typeface="Arial" pitchFamily="34" charset="0"/>
              </a:rPr>
              <a:t>("Hello " </a:t>
            </a: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+ name);</a:t>
            </a:r>
          </a:p>
          <a:p>
            <a:pPr marL="457200" lvl="1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1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Put JavaScript in Head/Body?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The </a:t>
            </a:r>
            <a:r>
              <a:rPr lang="en-US" sz="3600" dirty="0" smtClean="0"/>
              <a:t>most preferred </a:t>
            </a:r>
            <a:r>
              <a:rPr lang="en-US" sz="3600" dirty="0"/>
              <a:t>ways </a:t>
            </a:r>
            <a:r>
              <a:rPr lang="en-US" sz="3600" dirty="0" smtClean="0"/>
              <a:t>to include JavaScript </a:t>
            </a:r>
            <a:r>
              <a:rPr lang="en-US" sz="3600" dirty="0"/>
              <a:t>in an HTML file </a:t>
            </a:r>
            <a:r>
              <a:rPr lang="en-US" sz="3600" dirty="0" smtClean="0"/>
              <a:t>are </a:t>
            </a:r>
            <a:r>
              <a:rPr lang="en-US" sz="3600" dirty="0" smtClean="0"/>
              <a:t>typically: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Script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an external file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included between &lt;script&gt; tags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&lt;head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...&lt;/head&gt;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Script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an external file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included between &lt;script&gt; tags 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&lt;body&gt;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...&lt;/body&gt;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Put JavaScript in Head/Body?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JavaScript now offers the Boolean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defer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, set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to indicate to a browser that the script is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meant to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be executed after the document has been parsed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, but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before firing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DOMContentLoaded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Scripts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the defer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attribute will prevent the DOMContentLoaded 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event from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firing until the script has loaded and 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finished 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evaluating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5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JavaScript Variables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JavaScript variables are typically created in one of three </a:t>
            </a:r>
            <a:r>
              <a:rPr lang="en-US" sz="3600" dirty="0" smtClean="0"/>
              <a:t>ways:</a:t>
            </a:r>
          </a:p>
          <a:p>
            <a:pPr marL="182880" indent="0">
              <a:buNone/>
            </a:pPr>
            <a:r>
              <a:rPr lang="en-US" dirty="0" smtClean="0">
                <a:hlinkClick r:id="rId2"/>
              </a:rPr>
              <a:t>var</a:t>
            </a:r>
            <a:endParaRPr lang="en-US" dirty="0" smtClean="0"/>
          </a:p>
          <a:p>
            <a:pPr marL="182880" indent="0">
              <a:buNone/>
            </a:pPr>
            <a:r>
              <a:rPr lang="en-US" dirty="0" smtClean="0">
                <a:hlinkClick r:id="rId3"/>
              </a:rPr>
              <a:t>l</a:t>
            </a:r>
            <a:r>
              <a:rPr lang="en-US" dirty="0" smtClean="0">
                <a:hlinkClick r:id="rId3"/>
              </a:rPr>
              <a:t>et</a:t>
            </a:r>
            <a:endParaRPr lang="en-US" dirty="0" smtClean="0"/>
          </a:p>
          <a:p>
            <a:pPr marL="182880" indent="0">
              <a:buNone/>
            </a:pPr>
            <a:r>
              <a:rPr lang="en-US" dirty="0" smtClean="0">
                <a:hlinkClick r:id="rId4"/>
              </a:rPr>
              <a:t>const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32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JavaScript Variables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var example: </a:t>
            </a:r>
            <a:r>
              <a:rPr lang="en-US" sz="3600" dirty="0" smtClean="0">
                <a:latin typeface="Consolas" panose="020B0609020204030204" pitchFamily="49" charset="0"/>
                <a:cs typeface="Arial" panose="020B0604020202020204" pitchFamily="34" charset="0"/>
              </a:rPr>
              <a:t>var </a:t>
            </a:r>
            <a:r>
              <a:rPr lang="en-US" sz="3600" dirty="0" smtClean="0">
                <a:latin typeface="Consolas" panose="020B0609020204030204" pitchFamily="49" charset="0"/>
                <a:cs typeface="Arial" panose="020B0604020202020204" pitchFamily="34" charset="0"/>
              </a:rPr>
              <a:t>legalAge = </a:t>
            </a:r>
            <a:r>
              <a:rPr lang="en-US" sz="3600" dirty="0" smtClean="0">
                <a:latin typeface="Consolas" panose="020B0609020204030204" pitchFamily="49" charset="0"/>
                <a:cs typeface="Arial" panose="020B0604020202020204" pitchFamily="34" charset="0"/>
              </a:rPr>
              <a:t>21;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 variable has function scope, i.e. it is available throughout the function it is defined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both declares (var legalAge) and initializes (= 21)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variable is not initialized, its value 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7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1569</Words>
  <Application>Microsoft Office PowerPoint</Application>
  <PresentationFormat>On-screen Show (4:3)</PresentationFormat>
  <Paragraphs>240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Consolas</vt:lpstr>
      <vt:lpstr>Office Theme</vt:lpstr>
      <vt:lpstr>REVIEW – PART III JavaScript</vt:lpstr>
      <vt:lpstr>Objectives</vt:lpstr>
      <vt:lpstr>Objectives</vt:lpstr>
      <vt:lpstr>JavaScript Inline/Internal</vt:lpstr>
      <vt:lpstr>JavaScript External</vt:lpstr>
      <vt:lpstr>Put JavaScript in Head/Body?</vt:lpstr>
      <vt:lpstr>Put JavaScript in Head/Body?</vt:lpstr>
      <vt:lpstr>JavaScript Variables</vt:lpstr>
      <vt:lpstr>JavaScript Variables</vt:lpstr>
      <vt:lpstr>JavaScript Variables</vt:lpstr>
      <vt:lpstr>JavaScript Variables</vt:lpstr>
      <vt:lpstr>JavaScript Data Types</vt:lpstr>
      <vt:lpstr>JavaScript Data Types</vt:lpstr>
      <vt:lpstr>JavaScript Data Types</vt:lpstr>
      <vt:lpstr>JavaScript Data Types</vt:lpstr>
      <vt:lpstr>JavaScript Data Types</vt:lpstr>
      <vt:lpstr>JavaScript Data Types</vt:lpstr>
      <vt:lpstr>JavaScript Data Types</vt:lpstr>
      <vt:lpstr>JavaScript Data Types</vt:lpstr>
      <vt:lpstr>JavaScript Data Types</vt:lpstr>
      <vt:lpstr>JavaScript Data Types</vt:lpstr>
      <vt:lpstr>JavaScript Data Types</vt:lpstr>
      <vt:lpstr>JavaScript Data Types</vt:lpstr>
      <vt:lpstr>JavaScript Data Types</vt:lpstr>
      <vt:lpstr>JavaScript Data Types</vt:lpstr>
      <vt:lpstr>JavaScript Data Types</vt:lpstr>
      <vt:lpstr>JavaScript Data Types</vt:lpstr>
      <vt:lpstr>if Control Structure</vt:lpstr>
      <vt:lpstr>if/else Control Structure</vt:lpstr>
      <vt:lpstr>if/else if/[else] Control Structure</vt:lpstr>
      <vt:lpstr>for…in Control Structure</vt:lpstr>
      <vt:lpstr>for…in Example</vt:lpstr>
      <vt:lpstr>for…of Control Structure</vt:lpstr>
      <vt:lpstr>for…of Example</vt:lpstr>
      <vt:lpstr>for each…in Control Structure</vt:lpstr>
      <vt:lpstr>JavaScript Functions</vt:lpstr>
      <vt:lpstr>JavaScript Functions</vt:lpstr>
      <vt:lpstr>Function Declaration</vt:lpstr>
      <vt:lpstr>Function Expression</vt:lpstr>
      <vt:lpstr>Arrow Functions</vt:lpstr>
      <vt:lpstr>Arrow Function Example</vt:lpstr>
      <vt:lpstr>JavaScript Classes</vt:lpstr>
      <vt:lpstr>WHAT WE COVERED</vt:lpstr>
      <vt:lpstr>WHAT WE COVERED</vt:lpstr>
      <vt:lpstr>Some JavaScript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152-167 AJAX &amp; JavaScript Website Development spring 2013</dc:title>
  <dc:creator>jeff</dc:creator>
  <cp:lastModifiedBy>Ranken User</cp:lastModifiedBy>
  <cp:revision>116</cp:revision>
  <dcterms:created xsi:type="dcterms:W3CDTF">2013-01-05T20:42:08Z</dcterms:created>
  <dcterms:modified xsi:type="dcterms:W3CDTF">2020-06-30T20:56:50Z</dcterms:modified>
</cp:coreProperties>
</file>