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53"/>
  </p:notesMasterIdLst>
  <p:sldIdLst>
    <p:sldId id="257" r:id="rId5"/>
    <p:sldId id="263" r:id="rId6"/>
    <p:sldId id="442" r:id="rId7"/>
    <p:sldId id="443" r:id="rId8"/>
    <p:sldId id="444" r:id="rId9"/>
    <p:sldId id="445" r:id="rId10"/>
    <p:sldId id="446" r:id="rId11"/>
    <p:sldId id="447" r:id="rId12"/>
    <p:sldId id="310" r:id="rId13"/>
    <p:sldId id="313" r:id="rId14"/>
    <p:sldId id="312" r:id="rId15"/>
    <p:sldId id="314" r:id="rId16"/>
    <p:sldId id="315" r:id="rId17"/>
    <p:sldId id="316" r:id="rId18"/>
    <p:sldId id="317" r:id="rId19"/>
    <p:sldId id="319" r:id="rId20"/>
    <p:sldId id="320" r:id="rId21"/>
    <p:sldId id="321" r:id="rId22"/>
    <p:sldId id="323" r:id="rId23"/>
    <p:sldId id="322" r:id="rId24"/>
    <p:sldId id="318" r:id="rId25"/>
    <p:sldId id="324" r:id="rId26"/>
    <p:sldId id="328" r:id="rId27"/>
    <p:sldId id="327" r:id="rId28"/>
    <p:sldId id="329" r:id="rId29"/>
    <p:sldId id="330" r:id="rId30"/>
    <p:sldId id="331" r:id="rId31"/>
    <p:sldId id="332" r:id="rId32"/>
    <p:sldId id="333" r:id="rId33"/>
    <p:sldId id="448" r:id="rId34"/>
    <p:sldId id="326" r:id="rId35"/>
    <p:sldId id="334" r:id="rId36"/>
    <p:sldId id="335" r:id="rId37"/>
    <p:sldId id="337" r:id="rId38"/>
    <p:sldId id="338" r:id="rId39"/>
    <p:sldId id="339" r:id="rId40"/>
    <p:sldId id="340" r:id="rId41"/>
    <p:sldId id="341" r:id="rId42"/>
    <p:sldId id="449" r:id="rId43"/>
    <p:sldId id="342" r:id="rId44"/>
    <p:sldId id="344" r:id="rId45"/>
    <p:sldId id="345" r:id="rId46"/>
    <p:sldId id="346" r:id="rId47"/>
    <p:sldId id="347" r:id="rId48"/>
    <p:sldId id="348" r:id="rId49"/>
    <p:sldId id="441" r:id="rId50"/>
    <p:sldId id="280" r:id="rId51"/>
    <p:sldId id="27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2009" autoAdjust="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9238-B565-4611-A910-43B731DECEC1}" type="datetimeFigureOut">
              <a:rPr lang="en-US" smtClean="0"/>
              <a:t>7/31/2020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AEB1-1BB9-43BA-8E44-621D6A53A2EE}" type="slidenum">
              <a:rPr lang="en-US" smtClean="0"/>
              <a:t>‹#›</a:t>
            </a:fld>
            <a:endParaRPr lang="en-US" dirty="0"/>
          </a:p>
        </p:txBody>
      </p:sp>
    </p:spTree>
    <p:extLst>
      <p:ext uri="{BB962C8B-B14F-4D97-AF65-F5344CB8AC3E}">
        <p14:creationId xmlns:p14="http://schemas.microsoft.com/office/powerpoint/2010/main" val="22203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mediacollege.com/internet/javascript/placement.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vascript.info/script-async-defer"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eveloper.mozilla.org/en-US/docs/Web/HTML/Preloading_content" TargetMode="External"/><Relationship Id="rId4" Type="http://schemas.openxmlformats.org/officeDocument/2006/relationships/hyperlink" Target="https://developer.mozilla.org/en-US/docs/Web/HTML/Element/scrip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https://developer.mozilla.org/en-US/docs/Web/HTML/Element/script</a:t>
            </a:r>
            <a:endParaRPr lang="en-US" dirty="0"/>
          </a:p>
        </p:txBody>
      </p:sp>
      <p:sp>
        <p:nvSpPr>
          <p:cNvPr id="4" name="Slide Number Placeholder 3"/>
          <p:cNvSpPr>
            <a:spLocks noGrp="1"/>
          </p:cNvSpPr>
          <p:nvPr>
            <p:ph type="sldNum" sz="quarter" idx="5"/>
          </p:nvPr>
        </p:nvSpPr>
        <p:spPr/>
        <p:txBody>
          <a:bodyPr/>
          <a:lstStyle/>
          <a:p>
            <a:fld id="{913AAEB1-1BB9-43BA-8E44-621D6A53A2EE}" type="slidenum">
              <a:rPr lang="en-US" smtClean="0"/>
              <a:t>4</a:t>
            </a:fld>
            <a:endParaRPr lang="en-US" dirty="0"/>
          </a:p>
        </p:txBody>
      </p:sp>
    </p:spTree>
    <p:extLst>
      <p:ext uri="{BB962C8B-B14F-4D97-AF65-F5344CB8AC3E}">
        <p14:creationId xmlns:p14="http://schemas.microsoft.com/office/powerpoint/2010/main" val="326283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https://developer.mozilla.org/en-US/docs/Web/HTML/Element/script</a:t>
            </a:r>
            <a:endParaRPr lang="en-US" dirty="0"/>
          </a:p>
        </p:txBody>
      </p:sp>
      <p:sp>
        <p:nvSpPr>
          <p:cNvPr id="4" name="Slide Number Placeholder 3"/>
          <p:cNvSpPr>
            <a:spLocks noGrp="1"/>
          </p:cNvSpPr>
          <p:nvPr>
            <p:ph type="sldNum" sz="quarter" idx="5"/>
          </p:nvPr>
        </p:nvSpPr>
        <p:spPr/>
        <p:txBody>
          <a:bodyPr/>
          <a:lstStyle/>
          <a:p>
            <a:fld id="{913AAEB1-1BB9-43BA-8E44-621D6A53A2EE}" type="slidenum">
              <a:rPr lang="en-US" smtClean="0"/>
              <a:t>5</a:t>
            </a:fld>
            <a:endParaRPr lang="en-US" dirty="0"/>
          </a:p>
        </p:txBody>
      </p:sp>
    </p:spTree>
    <p:extLst>
      <p:ext uri="{BB962C8B-B14F-4D97-AF65-F5344CB8AC3E}">
        <p14:creationId xmlns:p14="http://schemas.microsoft.com/office/powerpoint/2010/main" val="164299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https://developer.mozilla.org/en-US/docs/Web/HTML/Element</a:t>
            </a:r>
            <a:r>
              <a:rPr lang="en-US">
                <a:hlinkClick r:id="rId3"/>
              </a:rPr>
              <a:t>/script</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https://www.mediacollege.com/internet/javascript/placement.html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F0"/>
              </a:solidFill>
            </a:endParaRPr>
          </a:p>
        </p:txBody>
      </p:sp>
      <p:sp>
        <p:nvSpPr>
          <p:cNvPr id="4" name="Slide Number Placeholder 3"/>
          <p:cNvSpPr>
            <a:spLocks noGrp="1"/>
          </p:cNvSpPr>
          <p:nvPr>
            <p:ph type="sldNum" sz="quarter" idx="5"/>
          </p:nvPr>
        </p:nvSpPr>
        <p:spPr/>
        <p:txBody>
          <a:bodyPr/>
          <a:lstStyle/>
          <a:p>
            <a:fld id="{913AAEB1-1BB9-43BA-8E44-621D6A53A2EE}" type="slidenum">
              <a:rPr lang="en-US" smtClean="0"/>
              <a:t>6</a:t>
            </a:fld>
            <a:endParaRPr lang="en-US" dirty="0"/>
          </a:p>
        </p:txBody>
      </p:sp>
    </p:spTree>
    <p:extLst>
      <p:ext uri="{BB962C8B-B14F-4D97-AF65-F5344CB8AC3E}">
        <p14:creationId xmlns:p14="http://schemas.microsoft.com/office/powerpoint/2010/main" val="272800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https://javascript.info/script-async-defer</a:t>
            </a:r>
            <a:endParaRPr lang="en-US"/>
          </a:p>
          <a:p>
            <a:r>
              <a:rPr lang="en-US">
                <a:hlinkClick r:id="rId4"/>
              </a:rPr>
              <a:t>https://</a:t>
            </a:r>
            <a:r>
              <a:rPr lang="en-US" dirty="0">
                <a:hlinkClick r:id="rId4"/>
              </a:rPr>
              <a:t>developer.mozilla.org/en-US/docs/Web/HTML/Element</a:t>
            </a:r>
            <a:r>
              <a:rPr lang="en-US">
                <a:hlinkClick r:id="rId4"/>
              </a:rPr>
              <a:t>/script</a:t>
            </a:r>
            <a:endParaRPr lang="en-US"/>
          </a:p>
          <a:p>
            <a:r>
              <a:rPr lang="en-US">
                <a:hlinkClick r:id="rId5"/>
              </a:rPr>
              <a:t>https://developer.mozilla.org/en-US/docs/Web/HTML/Preloading_content</a:t>
            </a:r>
            <a:endParaRPr lang="en-US"/>
          </a:p>
          <a:p>
            <a:endParaRPr lang="en-US"/>
          </a:p>
          <a:p>
            <a:endParaRPr lang="en-US" dirty="0"/>
          </a:p>
        </p:txBody>
      </p:sp>
      <p:sp>
        <p:nvSpPr>
          <p:cNvPr id="4" name="Slide Number Placeholder 3"/>
          <p:cNvSpPr>
            <a:spLocks noGrp="1"/>
          </p:cNvSpPr>
          <p:nvPr>
            <p:ph type="sldNum" sz="quarter" idx="5"/>
          </p:nvPr>
        </p:nvSpPr>
        <p:spPr/>
        <p:txBody>
          <a:bodyPr/>
          <a:lstStyle/>
          <a:p>
            <a:fld id="{913AAEB1-1BB9-43BA-8E44-621D6A53A2EE}" type="slidenum">
              <a:rPr lang="en-US" smtClean="0"/>
              <a:t>7</a:t>
            </a:fld>
            <a:endParaRPr lang="en-US" dirty="0"/>
          </a:p>
        </p:txBody>
      </p:sp>
    </p:spTree>
    <p:extLst>
      <p:ext uri="{BB962C8B-B14F-4D97-AF65-F5344CB8AC3E}">
        <p14:creationId xmlns:p14="http://schemas.microsoft.com/office/powerpoint/2010/main" val="14775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AAEB1-1BB9-43BA-8E44-621D6A53A2EE}" type="slidenum">
              <a:rPr lang="en-US" smtClean="0"/>
              <a:t>48</a:t>
            </a:fld>
            <a:endParaRPr lang="en-US" dirty="0"/>
          </a:p>
        </p:txBody>
      </p:sp>
    </p:spTree>
    <p:extLst>
      <p:ext uri="{BB962C8B-B14F-4D97-AF65-F5344CB8AC3E}">
        <p14:creationId xmlns:p14="http://schemas.microsoft.com/office/powerpoint/2010/main" val="23099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9F25E47-8026-47FD-8FD6-2C7B55A6BE4F}" type="datetime1">
              <a:rPr lang="en-US" smtClean="0"/>
              <a:t>7/31/2020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0A7AA-AB30-4D36-B646-A02FA5DCCA55}" type="datetime1">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FA4D178-B71E-4B10-AF0F-C5E0B7294A7C}" type="datetime1">
              <a:rPr lang="en-US" smtClean="0"/>
              <a:t>7/31/2020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6D853-85C2-4120-A6B2-2EAC4467BF8B}"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AECF5-4644-4878-B4B4-3AC946C4B252}" type="datetime1">
              <a:rPr lang="en-US" smtClean="0"/>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389F8-4EAE-4B22-8731-40270585493B}" type="datetime1">
              <a:rPr lang="en-US" smtClean="0"/>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F4F3F-699B-4D10-AAB9-00C2579C25F8}" type="datetime1">
              <a:rPr lang="en-US" smtClean="0"/>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51BA90F-EE6C-42F5-8961-2F52EE18037D}" type="datetime1">
              <a:rPr lang="en-US" smtClean="0"/>
              <a:t>7/31/2020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6292F5-AD2B-47F4-B460-BF55BF34C27D}" type="datetime1">
              <a:rPr lang="en-US" smtClean="0"/>
              <a:t>7/31/2020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8B88B800-945A-43B0-8EA5-8657D67FD7E1}" type="datetime1">
              <a:rPr lang="en-US" smtClean="0"/>
              <a:t>7/31/2020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Glossary/St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Glossary/Nu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dat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s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js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i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o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mozilla.org/en-US/docs/Archive/Web/JavaScript/for_each...i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javascript/Refer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w3schools.com/js/" TargetMode="External"/><Relationship Id="rId4" Type="http://schemas.openxmlformats.org/officeDocument/2006/relationships/hyperlink" Target="https://developer.mozilla.org/en-US/docs/Learn/JavaScript/First_step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995" y="41998"/>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b="1" cap="none" dirty="0">
                <a:latin typeface="Arial" pitchFamily="34" charset="0"/>
                <a:cs typeface="Arial" pitchFamily="34" charset="0"/>
              </a:rPr>
              <a:t>JavaScript</a:t>
            </a:r>
            <a:endParaRPr lang="en-US" sz="4400" cap="none"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Arial" panose="020B0604020202020204" pitchFamily="34" charset="0"/>
              </a:rPr>
              <a:t>var example: var legalAge = 21;</a:t>
            </a:r>
          </a:p>
          <a:p>
            <a:pPr indent="0">
              <a:buNone/>
            </a:pPr>
            <a:r>
              <a:rPr lang="en-US" sz="1800" dirty="0">
                <a:cs typeface="Arial" panose="020B0604020202020204" pitchFamily="34" charset="0"/>
              </a:rPr>
              <a:t>A var variable has function scope, i.e. is available throughout the function defined in</a:t>
            </a:r>
          </a:p>
          <a:p>
            <a:pPr indent="0">
              <a:buNone/>
            </a:pPr>
            <a:r>
              <a:rPr lang="en-US" sz="1800" dirty="0">
                <a:cs typeface="Arial" panose="020B0604020202020204" pitchFamily="34" charset="0"/>
              </a:rPr>
              <a:t>This statement both declares (var legalAge) and initializes (= 21) the variable</a:t>
            </a:r>
          </a:p>
          <a:p>
            <a:pPr indent="0">
              <a:buNone/>
            </a:pPr>
            <a:r>
              <a:rPr lang="en-US" sz="1800" dirty="0">
                <a:cs typeface="Arial" panose="020B0604020202020204" pitchFamily="34" charset="0"/>
              </a:rPr>
              <a:t>If the variable is not initialized, its value is undefined</a:t>
            </a:r>
          </a:p>
        </p:txBody>
      </p:sp>
      <p:sp>
        <p:nvSpPr>
          <p:cNvPr id="6" name="Slide Number Placeholder 5"/>
          <p:cNvSpPr>
            <a:spLocks noGrp="1"/>
          </p:cNvSpPr>
          <p:nvPr>
            <p:ph type="sldNum" sz="quarter" idx="12"/>
          </p:nvPr>
        </p:nvSpPr>
        <p:spPr/>
        <p:txBody>
          <a:bodyPr/>
          <a:lstStyle/>
          <a:p>
            <a:fld id="{34B7E4EF-A1BD-40F4-AB7B-04F084DD991D}" type="slidenum">
              <a:rPr lang="en-US" smtClean="0"/>
              <a:t>10</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https://www.w3schools.com/jsref/jsref_var.asp</a:t>
            </a:r>
          </a:p>
        </p:txBody>
      </p:sp>
    </p:spTree>
    <p:extLst>
      <p:ext uri="{BB962C8B-B14F-4D97-AF65-F5344CB8AC3E}">
        <p14:creationId xmlns:p14="http://schemas.microsoft.com/office/powerpoint/2010/main" val="280979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Arial" panose="020B0604020202020204" pitchFamily="34" charset="0"/>
              </a:rPr>
              <a:t>let example:</a:t>
            </a:r>
            <a:r>
              <a:rPr lang="en-US" sz="1800" dirty="0">
                <a:latin typeface="Consolas" panose="020B0609020204030204" pitchFamily="49" charset="0"/>
              </a:rPr>
              <a:t> let legalAge = 21;</a:t>
            </a:r>
          </a:p>
          <a:p>
            <a:pPr indent="0">
              <a:buNone/>
            </a:pPr>
            <a:r>
              <a:rPr lang="en-US" sz="1800" dirty="0">
                <a:cs typeface="Arial" panose="020B0604020202020204" pitchFamily="34" charset="0"/>
              </a:rPr>
              <a:t>A let variable has block scope, i.e. it is available only throughout the block it is defined in</a:t>
            </a:r>
          </a:p>
          <a:p>
            <a:pPr indent="0">
              <a:buNone/>
            </a:pPr>
            <a:r>
              <a:rPr lang="en-US" sz="1800" dirty="0">
                <a:cs typeface="Arial" panose="020B0604020202020204" pitchFamily="34" charset="0"/>
              </a:rPr>
              <a:t>This statement both declares (let legalAge) and initializes (= 21) the variable</a:t>
            </a:r>
          </a:p>
          <a:p>
            <a:pPr indent="0">
              <a:buNone/>
            </a:pPr>
            <a:r>
              <a:rPr lang="en-US" sz="1800" dirty="0">
                <a:cs typeface="Arial" panose="020B0604020202020204" pitchFamily="34" charset="0"/>
              </a:rPr>
              <a:t>If the variable is not initialized, its value is undefined</a:t>
            </a:r>
          </a:p>
        </p:txBody>
      </p:sp>
      <p:sp>
        <p:nvSpPr>
          <p:cNvPr id="6" name="Slide Number Placeholder 5"/>
          <p:cNvSpPr>
            <a:spLocks noGrp="1"/>
          </p:cNvSpPr>
          <p:nvPr>
            <p:ph type="sldNum" sz="quarter" idx="12"/>
          </p:nvPr>
        </p:nvSpPr>
        <p:spPr/>
        <p:txBody>
          <a:bodyPr/>
          <a:lstStyle/>
          <a:p>
            <a:fld id="{34B7E4EF-A1BD-40F4-AB7B-04F084DD991D}" type="slidenum">
              <a:rPr lang="en-US" smtClean="0"/>
              <a:t>11</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https://www.w3schools.com/jsref/jsref_let.asp</a:t>
            </a:r>
          </a:p>
        </p:txBody>
      </p:sp>
    </p:spTree>
    <p:extLst>
      <p:ext uri="{BB962C8B-B14F-4D97-AF65-F5344CB8AC3E}">
        <p14:creationId xmlns:p14="http://schemas.microsoft.com/office/powerpoint/2010/main" val="404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Arial" panose="020B0604020202020204" pitchFamily="34" charset="0"/>
              </a:rPr>
              <a:t>const example: const legalAge = 21;</a:t>
            </a:r>
          </a:p>
          <a:p>
            <a:pPr indent="0">
              <a:buNone/>
            </a:pPr>
            <a:r>
              <a:rPr lang="en-US" sz="1800" dirty="0">
                <a:cs typeface="Arial" panose="020B0604020202020204" pitchFamily="34" charset="0"/>
              </a:rPr>
              <a:t>A const (constant) must be initialized when it is declared</a:t>
            </a:r>
          </a:p>
          <a:p>
            <a:pPr indent="0">
              <a:buNone/>
            </a:pPr>
            <a:r>
              <a:rPr lang="en-US" sz="1800" dirty="0">
                <a:cs typeface="Arial" panose="020B0604020202020204" pitchFamily="34" charset="0"/>
              </a:rPr>
              <a:t>Constants are normally declared at the top of the program, outside of any functions to give them program scope, i.e. make them available program-wide</a:t>
            </a:r>
          </a:p>
        </p:txBody>
      </p:sp>
      <p:sp>
        <p:nvSpPr>
          <p:cNvPr id="6" name="Slide Number Placeholder 5"/>
          <p:cNvSpPr>
            <a:spLocks noGrp="1"/>
          </p:cNvSpPr>
          <p:nvPr>
            <p:ph type="sldNum" sz="quarter" idx="12"/>
          </p:nvPr>
        </p:nvSpPr>
        <p:spPr/>
        <p:txBody>
          <a:bodyPr/>
          <a:lstStyle/>
          <a:p>
            <a:fld id="{34B7E4EF-A1BD-40F4-AB7B-04F084DD991D}" type="slidenum">
              <a:rPr lang="en-US" smtClean="0"/>
              <a:t>12</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https://www.w3schools.com/jsref/jsref_const.asp</a:t>
            </a:r>
          </a:p>
        </p:txBody>
      </p:sp>
    </p:spTree>
    <p:extLst>
      <p:ext uri="{BB962C8B-B14F-4D97-AF65-F5344CB8AC3E}">
        <p14:creationId xmlns:p14="http://schemas.microsoft.com/office/powerpoint/2010/main" val="260167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has seven types of primitive (simple) variables:</a:t>
            </a:r>
          </a:p>
          <a:p>
            <a:pPr indent="0">
              <a:buNone/>
            </a:pPr>
            <a:r>
              <a:rPr lang="en-US" sz="1800" dirty="0">
                <a:cs typeface="Arial" panose="020B0604020202020204" pitchFamily="34" charset="0"/>
              </a:rPr>
              <a:t>String</a:t>
            </a:r>
          </a:p>
          <a:p>
            <a:pPr indent="0">
              <a:buNone/>
            </a:pPr>
            <a:r>
              <a:rPr lang="en-US" sz="1800" dirty="0">
                <a:cs typeface="Arial" panose="020B0604020202020204" pitchFamily="34" charset="0"/>
              </a:rPr>
              <a:t>Number</a:t>
            </a:r>
          </a:p>
          <a:p>
            <a:pPr indent="0">
              <a:buNone/>
            </a:pPr>
            <a:r>
              <a:rPr lang="en-US" sz="1800" dirty="0">
                <a:cs typeface="Arial" panose="020B0604020202020204" pitchFamily="34" charset="0"/>
              </a:rPr>
              <a:t>BigInt</a:t>
            </a:r>
          </a:p>
          <a:p>
            <a:pPr indent="0">
              <a:buNone/>
            </a:pPr>
            <a:r>
              <a:rPr lang="en-US" sz="1800" dirty="0">
                <a:cs typeface="Arial" panose="020B0604020202020204" pitchFamily="34" charset="0"/>
              </a:rPr>
              <a:t>Boolean</a:t>
            </a:r>
          </a:p>
        </p:txBody>
      </p:sp>
      <p:sp>
        <p:nvSpPr>
          <p:cNvPr id="6" name="Slide Number Placeholder 5"/>
          <p:cNvSpPr>
            <a:spLocks noGrp="1"/>
          </p:cNvSpPr>
          <p:nvPr>
            <p:ph type="sldNum" sz="quarter" idx="12"/>
          </p:nvPr>
        </p:nvSpPr>
        <p:spPr/>
        <p:txBody>
          <a:bodyPr/>
          <a:lstStyle/>
          <a:p>
            <a:fld id="{34B7E4EF-A1BD-40F4-AB7B-04F084DD991D}" type="slidenum">
              <a:rPr lang="en-US" smtClean="0"/>
              <a:t>13</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https://developer.mozilla.org/en-US/docs/Glossary/Primitive</a:t>
            </a:r>
          </a:p>
        </p:txBody>
      </p:sp>
    </p:spTree>
    <p:extLst>
      <p:ext uri="{BB962C8B-B14F-4D97-AF65-F5344CB8AC3E}">
        <p14:creationId xmlns:p14="http://schemas.microsoft.com/office/powerpoint/2010/main" val="115842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has seven types of primitive (simple) variables:</a:t>
            </a:r>
          </a:p>
          <a:p>
            <a:pPr indent="0">
              <a:buNone/>
            </a:pPr>
            <a:r>
              <a:rPr lang="en-US" sz="1800" dirty="0">
                <a:cs typeface="Arial" panose="020B0604020202020204" pitchFamily="34" charset="0"/>
              </a:rPr>
              <a:t>Null</a:t>
            </a:r>
          </a:p>
          <a:p>
            <a:pPr indent="0">
              <a:buNone/>
            </a:pPr>
            <a:r>
              <a:rPr lang="en-US" sz="1800" dirty="0">
                <a:cs typeface="Arial" panose="020B0604020202020204" pitchFamily="34" charset="0"/>
              </a:rPr>
              <a:t>Undefined</a:t>
            </a:r>
          </a:p>
          <a:p>
            <a:pPr indent="0">
              <a:buNone/>
            </a:pPr>
            <a:r>
              <a:rPr lang="en-US" sz="1800" dirty="0">
                <a:cs typeface="Arial" panose="020B0604020202020204" pitchFamily="34" charset="0"/>
              </a:rPr>
              <a:t>Symbol</a:t>
            </a:r>
          </a:p>
        </p:txBody>
      </p:sp>
      <p:sp>
        <p:nvSpPr>
          <p:cNvPr id="6" name="Slide Number Placeholder 5"/>
          <p:cNvSpPr>
            <a:spLocks noGrp="1"/>
          </p:cNvSpPr>
          <p:nvPr>
            <p:ph type="sldNum" sz="quarter" idx="12"/>
          </p:nvPr>
        </p:nvSpPr>
        <p:spPr/>
        <p:txBody>
          <a:bodyPr/>
          <a:lstStyle/>
          <a:p>
            <a:fld id="{34B7E4EF-A1BD-40F4-AB7B-04F084DD991D}" type="slidenum">
              <a:rPr lang="en-US" smtClean="0"/>
              <a:t>14</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https://developer.mozilla.org/en-US/docs/Glossary/Primitive</a:t>
            </a:r>
          </a:p>
        </p:txBody>
      </p:sp>
    </p:spTree>
    <p:extLst>
      <p:ext uri="{BB962C8B-B14F-4D97-AF65-F5344CB8AC3E}">
        <p14:creationId xmlns:p14="http://schemas.microsoft.com/office/powerpoint/2010/main" val="11395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2000" dirty="0">
                <a:cs typeface="Arial" panose="020B0604020202020204" pitchFamily="34" charset="0"/>
              </a:rPr>
              <a:t>String</a:t>
            </a:r>
          </a:p>
          <a:p>
            <a:pPr indent="0">
              <a:buNone/>
            </a:pPr>
            <a:r>
              <a:rPr lang="en-US" sz="1800" dirty="0">
                <a:cs typeface="Arial" panose="020B0604020202020204" pitchFamily="34" charset="0"/>
              </a:rPr>
              <a:t>In any computer programming language, a string is a sequence of characters used to represent text.  In JavaScript, a String is one of the primitive values and the String object is a wrapper around a String primitive</a:t>
            </a:r>
          </a:p>
        </p:txBody>
      </p:sp>
      <p:sp>
        <p:nvSpPr>
          <p:cNvPr id="6" name="Slide Number Placeholder 5"/>
          <p:cNvSpPr>
            <a:spLocks noGrp="1"/>
          </p:cNvSpPr>
          <p:nvPr>
            <p:ph type="sldNum" sz="quarter" idx="12"/>
          </p:nvPr>
        </p:nvSpPr>
        <p:spPr/>
        <p:txBody>
          <a:bodyPr/>
          <a:lstStyle/>
          <a:p>
            <a:fld id="{34B7E4EF-A1BD-40F4-AB7B-04F084DD991D}" type="slidenum">
              <a:rPr lang="en-US" smtClean="0"/>
              <a:t>15</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https://developer.mozilla.org/en-US/docs/Glossary/String</a:t>
            </a:r>
            <a:endParaRPr lang="en-US" dirty="0">
              <a:solidFill>
                <a:srgbClr val="00B0F0"/>
              </a:solidFill>
            </a:endParaRPr>
          </a:p>
        </p:txBody>
      </p:sp>
    </p:spTree>
    <p:extLst>
      <p:ext uri="{BB962C8B-B14F-4D97-AF65-F5344CB8AC3E}">
        <p14:creationId xmlns:p14="http://schemas.microsoft.com/office/powerpoint/2010/main" val="321264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Number</a:t>
            </a:r>
          </a:p>
          <a:p>
            <a:pPr indent="0">
              <a:buNone/>
            </a:pPr>
            <a:r>
              <a:rPr lang="en-US" sz="1800" dirty="0">
                <a:cs typeface="Arial" panose="020B0604020202020204" pitchFamily="34" charset="0"/>
              </a:rPr>
              <a:t>In JavaScript, Number is a numeric data type in the double-precision 64-bit floating point format (IEEE 754).  In other programming languages different numeric types exist; for example, Integers, Floats, Doubles, and Bignums</a:t>
            </a:r>
            <a:endParaRPr lang="en-US" sz="1800" dirty="0"/>
          </a:p>
        </p:txBody>
      </p:sp>
      <p:sp>
        <p:nvSpPr>
          <p:cNvPr id="6" name="Slide Number Placeholder 5"/>
          <p:cNvSpPr>
            <a:spLocks noGrp="1"/>
          </p:cNvSpPr>
          <p:nvPr>
            <p:ph type="sldNum" sz="quarter" idx="12"/>
          </p:nvPr>
        </p:nvSpPr>
        <p:spPr/>
        <p:txBody>
          <a:bodyPr/>
          <a:lstStyle/>
          <a:p>
            <a:fld id="{34B7E4EF-A1BD-40F4-AB7B-04F084DD991D}" type="slidenum">
              <a:rPr lang="en-US" smtClean="0"/>
              <a:t>16</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https://developer.mozilla.org/en-US/docs/Glossary/Number</a:t>
            </a:r>
            <a:r>
              <a:rPr lang="en-US" dirty="0"/>
              <a:t> </a:t>
            </a:r>
            <a:endParaRPr lang="en-US" dirty="0">
              <a:solidFill>
                <a:srgbClr val="00B0F0"/>
              </a:solidFill>
            </a:endParaRPr>
          </a:p>
        </p:txBody>
      </p:sp>
    </p:spTree>
    <p:extLst>
      <p:ext uri="{BB962C8B-B14F-4D97-AF65-F5344CB8AC3E}">
        <p14:creationId xmlns:p14="http://schemas.microsoft.com/office/powerpoint/2010/main" val="7479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BigInt</a:t>
            </a:r>
          </a:p>
          <a:p>
            <a:pPr indent="0">
              <a:buNone/>
            </a:pPr>
            <a:r>
              <a:rPr lang="en-US" sz="1800" dirty="0">
                <a:cs typeface="Arial" panose="020B0604020202020204" pitchFamily="34" charset="0"/>
              </a:rPr>
              <a:t>In JavaScript, BigInt is a numeric data type that can represent integers in the arbitrary precision format</a:t>
            </a:r>
          </a:p>
        </p:txBody>
      </p:sp>
      <p:sp>
        <p:nvSpPr>
          <p:cNvPr id="6" name="Slide Number Placeholder 5"/>
          <p:cNvSpPr>
            <a:spLocks noGrp="1"/>
          </p:cNvSpPr>
          <p:nvPr>
            <p:ph type="sldNum" sz="quarter" idx="12"/>
          </p:nvPr>
        </p:nvSpPr>
        <p:spPr/>
        <p:txBody>
          <a:bodyPr/>
          <a:lstStyle/>
          <a:p>
            <a:fld id="{34B7E4EF-A1BD-40F4-AB7B-04F084DD991D}" type="slidenum">
              <a:rPr lang="en-US" smtClean="0"/>
              <a:t>17</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https://developer.mozilla.org/en-US/docs/Glossary/BigInt</a:t>
            </a:r>
            <a:r>
              <a:rPr lang="en-US" dirty="0"/>
              <a:t> </a:t>
            </a:r>
            <a:endParaRPr lang="en-US" dirty="0">
              <a:solidFill>
                <a:srgbClr val="00B0F0"/>
              </a:solidFill>
            </a:endParaRPr>
          </a:p>
        </p:txBody>
      </p:sp>
    </p:spTree>
    <p:extLst>
      <p:ext uri="{BB962C8B-B14F-4D97-AF65-F5344CB8AC3E}">
        <p14:creationId xmlns:p14="http://schemas.microsoft.com/office/powerpoint/2010/main" val="221050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Boolean</a:t>
            </a:r>
          </a:p>
          <a:p>
            <a:pPr indent="0">
              <a:buNone/>
            </a:pPr>
            <a:r>
              <a:rPr lang="en-US" sz="1800" dirty="0">
                <a:cs typeface="Arial" panose="020B0604020202020204" pitchFamily="34" charset="0"/>
              </a:rPr>
              <a:t>In computer science, a Boolean is a logical data type that can have only the values true or false. In JavaScript, Boolean conditionals are often used to decide which sections of code to execute (e.g. if statements) or repeat (e.g. for loops)</a:t>
            </a:r>
          </a:p>
        </p:txBody>
      </p:sp>
      <p:sp>
        <p:nvSpPr>
          <p:cNvPr id="6" name="Slide Number Placeholder 5"/>
          <p:cNvSpPr>
            <a:spLocks noGrp="1"/>
          </p:cNvSpPr>
          <p:nvPr>
            <p:ph type="sldNum" sz="quarter" idx="12"/>
          </p:nvPr>
        </p:nvSpPr>
        <p:spPr/>
        <p:txBody>
          <a:bodyPr/>
          <a:lstStyle/>
          <a:p>
            <a:fld id="{34B7E4EF-A1BD-40F4-AB7B-04F084DD991D}" type="slidenum">
              <a:rPr lang="en-US" smtClean="0"/>
              <a:t>18</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https://developer.mozilla.org/en-US/docs/Glossary/Boolean</a:t>
            </a:r>
            <a:r>
              <a:rPr lang="en-US" dirty="0"/>
              <a:t> </a:t>
            </a:r>
            <a:endParaRPr lang="en-US" dirty="0">
              <a:solidFill>
                <a:srgbClr val="00B0F0"/>
              </a:solidFill>
            </a:endParaRPr>
          </a:p>
        </p:txBody>
      </p:sp>
    </p:spTree>
    <p:extLst>
      <p:ext uri="{BB962C8B-B14F-4D97-AF65-F5344CB8AC3E}">
        <p14:creationId xmlns:p14="http://schemas.microsoft.com/office/powerpoint/2010/main" val="266408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Null</a:t>
            </a:r>
          </a:p>
          <a:p>
            <a:pPr marL="0" indent="0">
              <a:buNone/>
            </a:pPr>
            <a:r>
              <a:rPr lang="en-US" sz="1800" dirty="0">
                <a:cs typeface="Arial" panose="020B0604020202020204" pitchFamily="34" charset="0"/>
              </a:rPr>
              <a:t>In computer science, a null value represents a reference that points, generally intentionally, to a nonexistent or invalid object or address. The meaning of a null reference varies among language implementations</a:t>
            </a:r>
          </a:p>
        </p:txBody>
      </p:sp>
      <p:sp>
        <p:nvSpPr>
          <p:cNvPr id="6" name="Slide Number Placeholder 5"/>
          <p:cNvSpPr>
            <a:spLocks noGrp="1"/>
          </p:cNvSpPr>
          <p:nvPr>
            <p:ph type="sldNum" sz="quarter" idx="12"/>
          </p:nvPr>
        </p:nvSpPr>
        <p:spPr/>
        <p:txBody>
          <a:bodyPr/>
          <a:lstStyle/>
          <a:p>
            <a:fld id="{34B7E4EF-A1BD-40F4-AB7B-04F084DD991D}" type="slidenum">
              <a:rPr lang="en-US" smtClean="0"/>
              <a:t>19</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https://developer.mozilla.org/en-US/docs/Glossary/Null</a:t>
            </a:r>
            <a:r>
              <a:rPr lang="en-US" dirty="0"/>
              <a:t> </a:t>
            </a:r>
            <a:endParaRPr lang="en-US" dirty="0">
              <a:solidFill>
                <a:srgbClr val="00B0F0"/>
              </a:solidFill>
            </a:endParaRPr>
          </a:p>
        </p:txBody>
      </p:sp>
    </p:spTree>
    <p:extLst>
      <p:ext uri="{BB962C8B-B14F-4D97-AF65-F5344CB8AC3E}">
        <p14:creationId xmlns:p14="http://schemas.microsoft.com/office/powerpoint/2010/main" val="247812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Autofit/>
          </a:bodyPr>
          <a:lstStyle/>
          <a:p>
            <a:pPr>
              <a:lnSpc>
                <a:spcPct val="100000"/>
              </a:lnSpc>
              <a:spcBef>
                <a:spcPts val="0"/>
              </a:spcBef>
              <a:spcAft>
                <a:spcPts val="600"/>
              </a:spcAft>
            </a:pPr>
            <a:r>
              <a:rPr lang="en-US" sz="1800">
                <a:cs typeface="Arial" pitchFamily="34" charset="0"/>
              </a:rPr>
              <a:t>Discuss techniques for loading JavaScript files efficiently.</a:t>
            </a:r>
          </a:p>
          <a:p>
            <a:pPr>
              <a:lnSpc>
                <a:spcPct val="100000"/>
              </a:lnSpc>
              <a:spcBef>
                <a:spcPts val="0"/>
              </a:spcBef>
              <a:spcAft>
                <a:spcPts val="600"/>
              </a:spcAft>
            </a:pPr>
            <a:r>
              <a:rPr lang="en-US" sz="1800">
                <a:cs typeface="Arial" pitchFamily="34" charset="0"/>
              </a:rPr>
              <a:t>Understand the differences between const/let/var.</a:t>
            </a:r>
          </a:p>
          <a:p>
            <a:pPr>
              <a:lnSpc>
                <a:spcPct val="100000"/>
              </a:lnSpc>
              <a:spcBef>
                <a:spcPts val="0"/>
              </a:spcBef>
              <a:spcAft>
                <a:spcPts val="600"/>
              </a:spcAft>
            </a:pPr>
            <a:r>
              <a:rPr lang="en-US" sz="1800">
                <a:cs typeface="Arial" pitchFamily="34" charset="0"/>
              </a:rPr>
              <a:t>Declare variables with const/let.</a:t>
            </a:r>
          </a:p>
          <a:p>
            <a:pPr>
              <a:lnSpc>
                <a:spcPct val="100000"/>
              </a:lnSpc>
              <a:spcBef>
                <a:spcPts val="0"/>
              </a:spcBef>
              <a:spcAft>
                <a:spcPts val="600"/>
              </a:spcAft>
            </a:pPr>
            <a:r>
              <a:rPr lang="en-US" sz="1800">
                <a:cs typeface="Arial" pitchFamily="34" charset="0"/>
              </a:rPr>
              <a:t>Use primitive datatypes: string, number, boolean, array, object, undefined</a:t>
            </a:r>
          </a:p>
          <a:p>
            <a:pPr>
              <a:lnSpc>
                <a:spcPct val="100000"/>
              </a:lnSpc>
              <a:spcBef>
                <a:spcPts val="0"/>
              </a:spcBef>
              <a:spcAft>
                <a:spcPts val="600"/>
              </a:spcAft>
            </a:pPr>
            <a:r>
              <a:rPr lang="en-US" sz="1800">
                <a:cs typeface="Arial" pitchFamily="34" charset="0"/>
              </a:rPr>
              <a:t>Implement branching with if, else, else-if, or ternaries.</a:t>
            </a:r>
          </a:p>
          <a:p>
            <a:pPr>
              <a:lnSpc>
                <a:spcPct val="100000"/>
              </a:lnSpc>
              <a:spcBef>
                <a:spcPts val="0"/>
              </a:spcBef>
              <a:spcAft>
                <a:spcPts val="600"/>
              </a:spcAft>
            </a:pPr>
            <a:r>
              <a:rPr lang="en-US" sz="1800">
                <a:cs typeface="Arial" pitchFamily="34" charset="0"/>
              </a:rPr>
              <a:t>Implement loops with for, for-of, and for-in.</a:t>
            </a:r>
          </a:p>
          <a:p>
            <a:pPr>
              <a:lnSpc>
                <a:spcPct val="100000"/>
              </a:lnSpc>
              <a:spcBef>
                <a:spcPts val="0"/>
              </a:spcBef>
              <a:spcAft>
                <a:spcPts val="600"/>
              </a:spcAft>
            </a:pPr>
            <a:r>
              <a:rPr lang="en-US" sz="1800">
                <a:cs typeface="Arial" pitchFamily="34" charset="0"/>
              </a:rPr>
              <a:t>Use falsely and thruthy to improve branching.</a:t>
            </a:r>
          </a:p>
          <a:p>
            <a:pPr>
              <a:lnSpc>
                <a:spcPct val="100000"/>
              </a:lnSpc>
              <a:spcBef>
                <a:spcPts val="0"/>
              </a:spcBef>
              <a:spcAft>
                <a:spcPts val="600"/>
              </a:spcAft>
            </a:pPr>
            <a:r>
              <a:rPr lang="en-US" sz="1800">
                <a:cs typeface="Arial" pitchFamily="34" charset="0"/>
              </a:rPr>
              <a:t>Understand the differences between the function syntax and arrow syntax.</a:t>
            </a:r>
          </a:p>
          <a:p>
            <a:pPr>
              <a:lnSpc>
                <a:spcPct val="100000"/>
              </a:lnSpc>
              <a:spcBef>
                <a:spcPts val="0"/>
              </a:spcBef>
              <a:spcAft>
                <a:spcPts val="600"/>
              </a:spcAft>
            </a:pPr>
            <a:r>
              <a:rPr lang="en-US" sz="1800">
                <a:cs typeface="Arial" pitchFamily="34" charset="0"/>
              </a:rPr>
              <a:t>Write functions with the function syntax or arrow syntax.</a:t>
            </a:r>
          </a:p>
          <a:p>
            <a:pPr>
              <a:lnSpc>
                <a:spcPct val="100000"/>
              </a:lnSpc>
              <a:spcBef>
                <a:spcPts val="0"/>
              </a:spcBef>
              <a:spcAft>
                <a:spcPts val="600"/>
              </a:spcAft>
            </a:pPr>
            <a:r>
              <a:rPr lang="en-US" sz="1800">
                <a:cs typeface="Arial" pitchFamily="34" charset="0"/>
              </a:rPr>
              <a:t>Use map(), filter(), and reduce() to implement efficient data processing.</a:t>
            </a:r>
          </a:p>
          <a:p>
            <a:pPr>
              <a:lnSpc>
                <a:spcPct val="100000"/>
              </a:lnSpc>
              <a:spcBef>
                <a:spcPts val="0"/>
              </a:spcBef>
              <a:spcAft>
                <a:spcPts val="600"/>
              </a:spcAft>
            </a:pPr>
            <a:r>
              <a:rPr lang="en-US" sz="1800">
                <a:cs typeface="Arial" pitchFamily="34" charset="0"/>
              </a:rPr>
              <a:t>Use try-catch to handle errors.</a:t>
            </a: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Undefined</a:t>
            </a:r>
          </a:p>
          <a:p>
            <a:pPr marL="0" indent="0">
              <a:buNone/>
            </a:pPr>
            <a:r>
              <a:rPr lang="en-US" sz="1800" dirty="0">
                <a:cs typeface="Arial" panose="020B0604020202020204" pitchFamily="34" charset="0"/>
              </a:rPr>
              <a:t>An undefined is a primitive value automatically assigned to variables that have just been declared, or to formal arguments for which there are no actual arguments (i.e. have not yet been initialized)</a:t>
            </a:r>
          </a:p>
        </p:txBody>
      </p:sp>
      <p:sp>
        <p:nvSpPr>
          <p:cNvPr id="6" name="Slide Number Placeholder 5"/>
          <p:cNvSpPr>
            <a:spLocks noGrp="1"/>
          </p:cNvSpPr>
          <p:nvPr>
            <p:ph type="sldNum" sz="quarter" idx="12"/>
          </p:nvPr>
        </p:nvSpPr>
        <p:spPr/>
        <p:txBody>
          <a:bodyPr/>
          <a:lstStyle/>
          <a:p>
            <a:fld id="{34B7E4EF-A1BD-40F4-AB7B-04F084DD991D}" type="slidenum">
              <a:rPr lang="en-US" smtClean="0"/>
              <a:t>20</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https://developer.mozilla.org/en-US/docs/Glossary/Undefined</a:t>
            </a:r>
            <a:endParaRPr lang="en-US" dirty="0">
              <a:solidFill>
                <a:srgbClr val="00B0F0"/>
              </a:solidFill>
            </a:endParaRPr>
          </a:p>
        </p:txBody>
      </p:sp>
    </p:spTree>
    <p:extLst>
      <p:ext uri="{BB962C8B-B14F-4D97-AF65-F5344CB8AC3E}">
        <p14:creationId xmlns:p14="http://schemas.microsoft.com/office/powerpoint/2010/main" val="363362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Symbol</a:t>
            </a:r>
          </a:p>
          <a:p>
            <a:pPr marL="0" indent="0">
              <a:buNone/>
            </a:pPr>
            <a:r>
              <a:rPr lang="en-US" sz="1800" dirty="0">
                <a:cs typeface="Arial" panose="020B0604020202020204" pitchFamily="34" charset="0"/>
              </a:rPr>
              <a:t>A value having the data type Symbol can be referred to as a "Symbol value". In a JavaScript runtime environment, a symbol  value is created by invoking the function Symbol, which dynamically produces an anonymous, unique value</a:t>
            </a:r>
          </a:p>
        </p:txBody>
      </p:sp>
      <p:sp>
        <p:nvSpPr>
          <p:cNvPr id="6" name="Slide Number Placeholder 5"/>
          <p:cNvSpPr>
            <a:spLocks noGrp="1"/>
          </p:cNvSpPr>
          <p:nvPr>
            <p:ph type="sldNum" sz="quarter" idx="12"/>
          </p:nvPr>
        </p:nvSpPr>
        <p:spPr/>
        <p:txBody>
          <a:bodyPr/>
          <a:lstStyle/>
          <a:p>
            <a:fld id="{34B7E4EF-A1BD-40F4-AB7B-04F084DD991D}" type="slidenum">
              <a:rPr lang="en-US" smtClean="0"/>
              <a:t>21</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https://developer.mozilla.org/en-US/docs/Glossary/Symbol</a:t>
            </a:r>
          </a:p>
        </p:txBody>
      </p:sp>
    </p:spTree>
    <p:extLst>
      <p:ext uri="{BB962C8B-B14F-4D97-AF65-F5344CB8AC3E}">
        <p14:creationId xmlns:p14="http://schemas.microsoft.com/office/powerpoint/2010/main" val="329524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also supports the following non-primitive data structures:</a:t>
            </a:r>
          </a:p>
          <a:p>
            <a:pPr indent="0">
              <a:buNone/>
            </a:pPr>
            <a:r>
              <a:rPr lang="en-US" sz="1800" dirty="0">
                <a:cs typeface="Arial" panose="020B0604020202020204" pitchFamily="34" charset="0"/>
              </a:rPr>
              <a:t>Object</a:t>
            </a:r>
          </a:p>
          <a:p>
            <a:pPr indent="0">
              <a:buNone/>
            </a:pPr>
            <a:r>
              <a:rPr lang="en-US" sz="1800" dirty="0">
                <a:cs typeface="Arial" panose="020B0604020202020204" pitchFamily="34" charset="0"/>
              </a:rPr>
              <a:t>Date (type of object)</a:t>
            </a:r>
          </a:p>
          <a:p>
            <a:pPr indent="0">
              <a:buNone/>
            </a:pPr>
            <a:r>
              <a:rPr lang="en-US" sz="1800" dirty="0">
                <a:cs typeface="Arial" panose="020B0604020202020204" pitchFamily="34" charset="0"/>
              </a:rPr>
              <a:t>Array (type of object)</a:t>
            </a:r>
          </a:p>
        </p:txBody>
      </p:sp>
      <p:sp>
        <p:nvSpPr>
          <p:cNvPr id="6" name="Slide Number Placeholder 5"/>
          <p:cNvSpPr>
            <a:spLocks noGrp="1"/>
          </p:cNvSpPr>
          <p:nvPr>
            <p:ph type="sldNum" sz="quarter" idx="12"/>
          </p:nvPr>
        </p:nvSpPr>
        <p:spPr/>
        <p:txBody>
          <a:bodyPr/>
          <a:lstStyle/>
          <a:p>
            <a:fld id="{34B7E4EF-A1BD-40F4-AB7B-04F084DD991D}" type="slidenum">
              <a:rPr lang="en-US" smtClean="0"/>
              <a:t>22</a:t>
            </a:fld>
            <a:endParaRPr lang="en-US" dirty="0"/>
          </a:p>
        </p:txBody>
      </p:sp>
      <p:sp>
        <p:nvSpPr>
          <p:cNvPr id="5" name="Rectangle 4"/>
          <p:cNvSpPr/>
          <p:nvPr/>
        </p:nvSpPr>
        <p:spPr>
          <a:xfrm>
            <a:off x="983809" y="5420825"/>
            <a:ext cx="9057658"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https://developer.mozilla.org/en-US/docs/Web/JavaScript/Data_structures</a:t>
            </a:r>
          </a:p>
        </p:txBody>
      </p:sp>
    </p:spTree>
    <p:extLst>
      <p:ext uri="{BB962C8B-B14F-4D97-AF65-F5344CB8AC3E}">
        <p14:creationId xmlns:p14="http://schemas.microsoft.com/office/powerpoint/2010/main" val="417615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also supports the following non-primitive data structures:</a:t>
            </a:r>
          </a:p>
          <a:p>
            <a:pPr indent="0">
              <a:buNone/>
            </a:pPr>
            <a:r>
              <a:rPr lang="en-US" sz="1800" dirty="0">
                <a:cs typeface="Arial" panose="020B0604020202020204" pitchFamily="34" charset="0"/>
              </a:rPr>
              <a:t>Sets and WeakSets</a:t>
            </a:r>
          </a:p>
          <a:p>
            <a:pPr indent="0">
              <a:buNone/>
            </a:pPr>
            <a:r>
              <a:rPr lang="en-US" sz="1800" dirty="0">
                <a:cs typeface="Arial" panose="020B0604020202020204" pitchFamily="34" charset="0"/>
              </a:rPr>
              <a:t>Maps and WeakMaps</a:t>
            </a:r>
          </a:p>
          <a:p>
            <a:pPr indent="0">
              <a:buNone/>
            </a:pPr>
            <a:r>
              <a:rPr lang="en-US" sz="1800" dirty="0">
                <a:cs typeface="Arial" panose="020B0604020202020204" pitchFamily="34" charset="0"/>
              </a:rPr>
              <a:t>JSON</a:t>
            </a:r>
          </a:p>
        </p:txBody>
      </p:sp>
      <p:sp>
        <p:nvSpPr>
          <p:cNvPr id="6" name="Slide Number Placeholder 5"/>
          <p:cNvSpPr>
            <a:spLocks noGrp="1"/>
          </p:cNvSpPr>
          <p:nvPr>
            <p:ph type="sldNum" sz="quarter" idx="12"/>
          </p:nvPr>
        </p:nvSpPr>
        <p:spPr/>
        <p:txBody>
          <a:bodyPr/>
          <a:lstStyle/>
          <a:p>
            <a:fld id="{34B7E4EF-A1BD-40F4-AB7B-04F084DD991D}" type="slidenum">
              <a:rPr lang="en-US" smtClean="0"/>
              <a:t>23</a:t>
            </a:fld>
            <a:endParaRPr lang="en-US" dirty="0"/>
          </a:p>
        </p:txBody>
      </p:sp>
      <p:sp>
        <p:nvSpPr>
          <p:cNvPr id="5" name="Rectangle 4"/>
          <p:cNvSpPr/>
          <p:nvPr/>
        </p:nvSpPr>
        <p:spPr>
          <a:xfrm>
            <a:off x="983809" y="5420825"/>
            <a:ext cx="9057658"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https://developer.mozilla.org/en-US/docs/Web/JavaScript/Data_structures</a:t>
            </a:r>
          </a:p>
        </p:txBody>
      </p:sp>
    </p:spTree>
    <p:extLst>
      <p:ext uri="{BB962C8B-B14F-4D97-AF65-F5344CB8AC3E}">
        <p14:creationId xmlns:p14="http://schemas.microsoft.com/office/powerpoint/2010/main" val="121284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169863" indent="12700">
              <a:buNone/>
            </a:pPr>
            <a:r>
              <a:rPr lang="en-US" sz="1800" dirty="0">
                <a:cs typeface="Arial" panose="020B0604020202020204" pitchFamily="34" charset="0"/>
              </a:rPr>
              <a:t>Object</a:t>
            </a:r>
          </a:p>
          <a:p>
            <a:pPr indent="0">
              <a:buNone/>
            </a:pPr>
            <a:r>
              <a:rPr lang="en-US" sz="1800" dirty="0">
                <a:cs typeface="Arial" panose="020B0604020202020204" pitchFamily="34" charset="0"/>
              </a:rPr>
              <a:t>In JavaScript, objects can be seen as a collection of properties. With the object literal syntax, a limited set of properties are initialized; then properties can be added and removed. Property values can be values of any type, including other objects. Properties are identified using key values. A key value is either a String or a Symbol value</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24</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https://developer.mozilla.org/en-US/docs/Web/JavaScript/Reference/Global_Objects/object</a:t>
            </a:r>
          </a:p>
        </p:txBody>
      </p:sp>
    </p:spTree>
    <p:extLst>
      <p:ext uri="{BB962C8B-B14F-4D97-AF65-F5344CB8AC3E}">
        <p14:creationId xmlns:p14="http://schemas.microsoft.com/office/powerpoint/2010/main" val="2185199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2000" dirty="0">
                <a:cs typeface="Arial" panose="020B0604020202020204" pitchFamily="34" charset="0"/>
              </a:rPr>
              <a:t>Date</a:t>
            </a:r>
          </a:p>
          <a:p>
            <a:pPr indent="0">
              <a:buNone/>
            </a:pPr>
            <a:r>
              <a:rPr lang="en-US" sz="1800" dirty="0">
                <a:cs typeface="Arial" panose="020B0604020202020204" pitchFamily="34" charset="0"/>
              </a:rPr>
              <a:t>When representing dates, the best choice is to use the built-in Date utility in JavaScript</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25</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https://developer.mozilla.org/en-US/docs/Web/JavaScript/Reference/Global_Objects/date</a:t>
            </a:r>
            <a:endParaRPr lang="en-US" dirty="0">
              <a:solidFill>
                <a:srgbClr val="00B0F0"/>
              </a:solidFill>
            </a:endParaRPr>
          </a:p>
        </p:txBody>
      </p:sp>
    </p:spTree>
    <p:extLst>
      <p:ext uri="{BB962C8B-B14F-4D97-AF65-F5344CB8AC3E}">
        <p14:creationId xmlns:p14="http://schemas.microsoft.com/office/powerpoint/2010/main" val="144398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Array</a:t>
            </a:r>
          </a:p>
          <a:p>
            <a:pPr indent="0">
              <a:buNone/>
            </a:pPr>
            <a:r>
              <a:rPr lang="en-US" sz="1800" dirty="0">
                <a:cs typeface="Arial" panose="020B0604020202020204" pitchFamily="34" charset="0"/>
              </a:rPr>
              <a:t>Arrays are regular objects for which there is a particular relationship between integer-keyed properties and the length property</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26</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https://developer.mozilla.org/en-US/docs/Web/JavaScript/Reference/Global_Objects/array</a:t>
            </a:r>
            <a:r>
              <a:rPr lang="en-US" dirty="0"/>
              <a:t> </a:t>
            </a:r>
            <a:endParaRPr lang="en-US" dirty="0">
              <a:solidFill>
                <a:srgbClr val="00B0F0"/>
              </a:solidFill>
            </a:endParaRPr>
          </a:p>
        </p:txBody>
      </p:sp>
    </p:spTree>
    <p:extLst>
      <p:ext uri="{BB962C8B-B14F-4D97-AF65-F5344CB8AC3E}">
        <p14:creationId xmlns:p14="http://schemas.microsoft.com/office/powerpoint/2010/main" val="369723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Set and WeakSet</a:t>
            </a:r>
          </a:p>
          <a:p>
            <a:pPr indent="0">
              <a:buNone/>
            </a:pPr>
            <a:r>
              <a:rPr lang="en-US" sz="1800" dirty="0">
                <a:cs typeface="Arial" panose="020B0604020202020204" pitchFamily="34" charset="0"/>
              </a:rPr>
              <a:t>Introduced in ECMAScript Edition 6, Set and WeakSet Edition 6, these data types take object references as keys. Set and WeakSet represent a set of objects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27</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https://developer.mozilla.org/en-US/docs/Web/JavaScript/Reference/Global_Objects/set</a:t>
            </a:r>
            <a:r>
              <a:rPr lang="en-US" dirty="0"/>
              <a:t>  </a:t>
            </a:r>
            <a:endParaRPr lang="en-US" dirty="0">
              <a:solidFill>
                <a:srgbClr val="00B0F0"/>
              </a:solidFill>
            </a:endParaRPr>
          </a:p>
        </p:txBody>
      </p:sp>
    </p:spTree>
    <p:extLst>
      <p:ext uri="{BB962C8B-B14F-4D97-AF65-F5344CB8AC3E}">
        <p14:creationId xmlns:p14="http://schemas.microsoft.com/office/powerpoint/2010/main" val="2486336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Map and WeakMap</a:t>
            </a:r>
          </a:p>
          <a:p>
            <a:pPr indent="0">
              <a:buNone/>
            </a:pPr>
            <a:r>
              <a:rPr lang="en-US" sz="1800" dirty="0">
                <a:cs typeface="Arial" panose="020B0604020202020204" pitchFamily="34" charset="0"/>
              </a:rPr>
              <a:t>Maps and WeakMaps were also introduced in ECMAScript Edition 6, and like Set and Weakset take object references as keys. Map and WeakMap associate a value to an object</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28</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https://developer.mozilla.org/en-US/docs/Web/JavaScript/Reference/Global_Objects/map</a:t>
            </a:r>
            <a:r>
              <a:rPr lang="en-US" dirty="0"/>
              <a:t>   </a:t>
            </a:r>
            <a:endParaRPr lang="en-US" dirty="0">
              <a:solidFill>
                <a:srgbClr val="00B0F0"/>
              </a:solidFill>
            </a:endParaRPr>
          </a:p>
        </p:txBody>
      </p:sp>
    </p:spTree>
    <p:extLst>
      <p:ext uri="{BB962C8B-B14F-4D97-AF65-F5344CB8AC3E}">
        <p14:creationId xmlns:p14="http://schemas.microsoft.com/office/powerpoint/2010/main" val="192947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Datatypes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JSON</a:t>
            </a:r>
          </a:p>
          <a:p>
            <a:pPr indent="0">
              <a:buNone/>
            </a:pPr>
            <a:r>
              <a:rPr lang="en-US" sz="1800" dirty="0">
                <a:cs typeface="Arial" panose="020B0604020202020204" pitchFamily="34" charset="0"/>
              </a:rPr>
              <a:t>JSON (JavaScript Object Notation) is a lightweight data-interchange format, derived from JavaScript and used by many programming languages. JSON is used to build universal data structures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29</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https://developer.mozilla.org/en-US/docs/Web/JavaScript/Reference/Global_Objects/json</a:t>
            </a:r>
            <a:r>
              <a:rPr lang="en-US" dirty="0"/>
              <a:t>  </a:t>
            </a:r>
            <a:endParaRPr lang="en-US" dirty="0">
              <a:solidFill>
                <a:srgbClr val="00B0F0"/>
              </a:solidFill>
            </a:endParaRPr>
          </a:p>
        </p:txBody>
      </p:sp>
    </p:spTree>
    <p:extLst>
      <p:ext uri="{BB962C8B-B14F-4D97-AF65-F5344CB8AC3E}">
        <p14:creationId xmlns:p14="http://schemas.microsoft.com/office/powerpoint/2010/main" val="355839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dirty="0"/>
              <a:t>Scripts</a:t>
            </a:r>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dirty="0"/>
              <a:t>External and Inline Scripts</a:t>
            </a:r>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107972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Control Structures</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branching and looping</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1297088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if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if</a:t>
            </a:r>
          </a:p>
          <a:p>
            <a:pPr marL="0" indent="0">
              <a:buNone/>
            </a:pPr>
            <a:r>
              <a:rPr lang="en-US" sz="1800" dirty="0">
                <a:cs typeface="Arial" panose="020B0604020202020204" pitchFamily="34" charset="0"/>
              </a:rPr>
              <a:t>Example:</a:t>
            </a:r>
          </a:p>
          <a:p>
            <a:pPr marL="228600" indent="0">
              <a:buNone/>
            </a:pPr>
            <a:r>
              <a:rPr lang="en-US" sz="1800" dirty="0">
                <a:latin typeface="Consolas" panose="020B0609020204030204" pitchFamily="49" charset="0"/>
              </a:rPr>
              <a:t>if (number % 2 === 0) {</a:t>
            </a:r>
          </a:p>
          <a:p>
            <a:pPr marL="228600" indent="0">
              <a:buNone/>
            </a:pPr>
            <a:r>
              <a:rPr lang="en-US" sz="1800" dirty="0">
                <a:latin typeface="Consolas" panose="020B0609020204030204" pitchFamily="49" charset="0"/>
              </a:rPr>
              <a:t>  console.log ("Number is even");  }</a:t>
            </a:r>
          </a:p>
        </p:txBody>
      </p:sp>
      <p:sp>
        <p:nvSpPr>
          <p:cNvPr id="6" name="Slide Number Placeholder 5"/>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154081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if/else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if/else </a:t>
            </a:r>
          </a:p>
          <a:p>
            <a:pPr marL="0"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if (number % 2 === 0) {</a:t>
            </a:r>
          </a:p>
          <a:p>
            <a:pPr indent="0">
              <a:buNone/>
            </a:pPr>
            <a:r>
              <a:rPr lang="en-US" sz="1800" dirty="0">
                <a:latin typeface="Consolas" panose="020B0609020204030204" pitchFamily="49" charset="0"/>
                <a:cs typeface="Arial" panose="020B0604020202020204" pitchFamily="34" charset="0"/>
              </a:rPr>
              <a:t>  console.log ("The number is even"); }</a:t>
            </a:r>
          </a:p>
          <a:p>
            <a:pPr indent="0">
              <a:buNone/>
            </a:pPr>
            <a:r>
              <a:rPr lang="en-US" sz="1800" dirty="0">
                <a:latin typeface="Consolas" panose="020B0609020204030204" pitchFamily="49" charset="0"/>
                <a:cs typeface="Arial" panose="020B0604020202020204" pitchFamily="34" charset="0"/>
              </a:rPr>
              <a:t>else {</a:t>
            </a:r>
          </a:p>
          <a:p>
            <a:pPr indent="0">
              <a:buNone/>
            </a:pPr>
            <a:r>
              <a:rPr lang="en-US" sz="1800" dirty="0">
                <a:latin typeface="Consolas" panose="020B0609020204030204" pitchFamily="49" charset="0"/>
                <a:cs typeface="Arial" panose="020B0604020202020204" pitchFamily="34" charset="0"/>
              </a:rPr>
              <a:t>  console.log ("The number is even"); }</a:t>
            </a:r>
          </a:p>
        </p:txBody>
      </p:sp>
      <p:sp>
        <p:nvSpPr>
          <p:cNvPr id="6" name="Slide Number Placeholder 5"/>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1231386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if/else if/[else]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if/else if [else if …]/[else] </a:t>
            </a:r>
          </a:p>
          <a:p>
            <a:pPr indent="0">
              <a:buNone/>
            </a:pPr>
            <a:r>
              <a:rPr lang="en-US" sz="1800" dirty="0">
                <a:cs typeface="Arial" panose="020B0604020202020204" pitchFamily="34" charset="0"/>
              </a:rPr>
              <a:t>Example:</a:t>
            </a:r>
          </a:p>
          <a:p>
            <a:pPr marL="182880" lvl="1" indent="0">
              <a:buNone/>
            </a:pPr>
            <a:r>
              <a:rPr lang="en-US" sz="1800" dirty="0">
                <a:latin typeface="Consolas" panose="020B0609020204030204" pitchFamily="49" charset="0"/>
              </a:rPr>
              <a:t>if (number === 0)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0 is neither odd nor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a:p>
            <a:pPr marL="182880" lvl="1" indent="0">
              <a:buNone/>
            </a:pPr>
            <a:r>
              <a:rPr lang="en-US" sz="1800" dirty="0">
                <a:latin typeface="Consolas" panose="020B0609020204030204" pitchFamily="49" charset="0"/>
              </a:rPr>
              <a:t>else if (number % 2 === 0)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The number is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a:p>
            <a:pPr marL="182880" lvl="1" indent="0">
              <a:buNone/>
            </a:pPr>
            <a:r>
              <a:rPr lang="en-US" sz="1800" dirty="0">
                <a:latin typeface="Consolas" panose="020B0609020204030204" pitchFamily="49" charset="0"/>
              </a:rPr>
              <a:t>else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The number is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p:txBody>
      </p:sp>
      <p:sp>
        <p:nvSpPr>
          <p:cNvPr id="6" name="Slide Number Placeholder 5"/>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1744761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for…in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The for...in statement iterates over all enumerable properties of an object that are keyed by strings, including inherited enumerable properties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34</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https://developer.mozilla.org/en-US/docs/Web/JavaScript/Reference/Statements/for...in</a:t>
            </a:r>
            <a:r>
              <a:rPr lang="en-US" dirty="0"/>
              <a:t> </a:t>
            </a:r>
            <a:endParaRPr lang="en-US" dirty="0">
              <a:solidFill>
                <a:srgbClr val="00B0F0"/>
              </a:solidFill>
            </a:endParaRPr>
          </a:p>
        </p:txBody>
      </p:sp>
    </p:spTree>
    <p:extLst>
      <p:ext uri="{BB962C8B-B14F-4D97-AF65-F5344CB8AC3E}">
        <p14:creationId xmlns:p14="http://schemas.microsoft.com/office/powerpoint/2010/main" val="316411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for…in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object = { a: 1, b: 2, c: 3 };</a:t>
            </a:r>
          </a:p>
          <a:p>
            <a:endParaRPr lang="en-US" sz="1800" dirty="0">
              <a:latin typeface="Consolas" panose="020B0609020204030204" pitchFamily="49" charset="0"/>
            </a:endParaRPr>
          </a:p>
          <a:p>
            <a:pPr marL="0" indent="0">
              <a:buNone/>
            </a:pPr>
            <a:r>
              <a:rPr lang="en-US" sz="1800" dirty="0">
                <a:latin typeface="Consolas" panose="020B0609020204030204" pitchFamily="49" charset="0"/>
              </a:rPr>
              <a:t>for (const property in object) {</a:t>
            </a:r>
          </a:p>
          <a:p>
            <a:pPr marL="0" indent="0">
              <a:buNone/>
            </a:pPr>
            <a:r>
              <a:rPr lang="en-US" sz="1800" dirty="0">
                <a:latin typeface="Consolas" panose="020B0609020204030204" pitchFamily="49" charset="0"/>
              </a:rPr>
              <a:t>	console.log(`${property}: ${object[property]}`); }</a:t>
            </a:r>
          </a:p>
          <a:p>
            <a:pPr marL="0" indent="0">
              <a:buNone/>
            </a:pPr>
            <a:r>
              <a:rPr lang="en-US" sz="1800" dirty="0">
                <a:latin typeface="Consolas" panose="020B0609020204030204" pitchFamily="49" charset="0"/>
              </a:rPr>
              <a:t>}</a:t>
            </a:r>
          </a:p>
          <a:p>
            <a:endParaRPr lang="en-US" sz="1800" dirty="0">
              <a:latin typeface="Consolas" panose="020B0609020204030204" pitchFamily="49" charset="0"/>
            </a:endParaRPr>
          </a:p>
          <a:p>
            <a:pPr marL="0" indent="0">
              <a:buNone/>
            </a:pPr>
            <a:r>
              <a:rPr lang="en-US" sz="1800" dirty="0">
                <a:latin typeface="Consolas" panose="020B0609020204030204" pitchFamily="49" charset="0"/>
              </a:rPr>
              <a:t>// expected output:</a:t>
            </a:r>
          </a:p>
          <a:p>
            <a:pPr marL="0" indent="0">
              <a:buNone/>
            </a:pPr>
            <a:r>
              <a:rPr lang="en-US" sz="1800" dirty="0">
                <a:latin typeface="Consolas" panose="020B0609020204030204" pitchFamily="49" charset="0"/>
              </a:rPr>
              <a:t>// a: 1&lt;br&gt;b: 2&lt;br&gt;c: 3</a:t>
            </a:r>
          </a:p>
        </p:txBody>
      </p:sp>
      <p:sp>
        <p:nvSpPr>
          <p:cNvPr id="6" name="Slide Number Placeholder 5"/>
          <p:cNvSpPr>
            <a:spLocks noGrp="1"/>
          </p:cNvSpPr>
          <p:nvPr>
            <p:ph type="sldNum" sz="quarter" idx="12"/>
          </p:nvPr>
        </p:nvSpPr>
        <p:spPr/>
        <p:txBody>
          <a:bodyPr/>
          <a:lstStyle/>
          <a:p>
            <a:fld id="{34B7E4EF-A1BD-40F4-AB7B-04F084DD991D}" type="slidenum">
              <a:rPr lang="en-US" smtClean="0"/>
              <a:t>35</a:t>
            </a:fld>
            <a:endParaRPr lang="en-US" dirty="0"/>
          </a:p>
        </p:txBody>
      </p:sp>
    </p:spTree>
    <p:extLst>
      <p:ext uri="{BB962C8B-B14F-4D97-AF65-F5344CB8AC3E}">
        <p14:creationId xmlns:p14="http://schemas.microsoft.com/office/powerpoint/2010/main" val="357163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for…of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The for...of statement creates a loop iterating over iterable objects, e.g.: built-in String, Array, array-like objects TypedArray, Map, Set, and user-defined iterables.  It invokes a custom iteration hook with statements to be executed for the value of each distinct property of the object</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36</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https://developer.mozilla.org/en-US/docs/Web/JavaScript/Reference/Statements/for...of</a:t>
            </a:r>
            <a:r>
              <a:rPr lang="en-US" dirty="0"/>
              <a:t>   </a:t>
            </a:r>
            <a:endParaRPr lang="en-US" dirty="0">
              <a:solidFill>
                <a:srgbClr val="00B0F0"/>
              </a:solidFill>
            </a:endParaRPr>
          </a:p>
        </p:txBody>
      </p:sp>
    </p:spTree>
    <p:extLst>
      <p:ext uri="{BB962C8B-B14F-4D97-AF65-F5344CB8AC3E}">
        <p14:creationId xmlns:p14="http://schemas.microsoft.com/office/powerpoint/2010/main" val="4218484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for…of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array1 = ['a', 'b', 'c'];</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for (const element of array1) {</a:t>
            </a:r>
          </a:p>
          <a:p>
            <a:pPr marL="0" indent="0">
              <a:buNone/>
            </a:pPr>
            <a:r>
              <a:rPr lang="en-US" sz="1800" dirty="0">
                <a:latin typeface="Consolas" panose="020B0609020204030204" pitchFamily="49" charset="0"/>
              </a:rPr>
              <a:t>  console.log(element);</a:t>
            </a:r>
          </a:p>
          <a:p>
            <a:pPr marL="0" indent="0">
              <a:buNone/>
            </a:pP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expected output: a&lt;br&gt;b&lt;br&gt;c</a:t>
            </a:r>
          </a:p>
        </p:txBody>
      </p:sp>
      <p:sp>
        <p:nvSpPr>
          <p:cNvPr id="6" name="Slide Number Placeholder 5"/>
          <p:cNvSpPr>
            <a:spLocks noGrp="1"/>
          </p:cNvSpPr>
          <p:nvPr>
            <p:ph type="sldNum" sz="quarter" idx="12"/>
          </p:nvPr>
        </p:nvSpPr>
        <p:spPr/>
        <p:txBody>
          <a:bodyPr/>
          <a:lstStyle/>
          <a:p>
            <a:fld id="{34B7E4EF-A1BD-40F4-AB7B-04F084DD991D}" type="slidenum">
              <a:rPr lang="en-US" smtClean="0"/>
              <a:t>37</a:t>
            </a:fld>
            <a:endParaRPr lang="en-US" dirty="0"/>
          </a:p>
        </p:txBody>
      </p:sp>
    </p:spTree>
    <p:extLst>
      <p:ext uri="{BB962C8B-B14F-4D97-AF65-F5344CB8AC3E}">
        <p14:creationId xmlns:p14="http://schemas.microsoft.com/office/powerpoint/2010/main" val="2043820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For each …in Control Structure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t>The for each...in statement is deprecated as the part of ECMA-357 (E4X) standard. E4X support has been removed. Use for...of instead</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38</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https://developer.mozilla.org/en-US/docs/Archive/Web/JavaScript/for_each...in</a:t>
            </a:r>
            <a:r>
              <a:rPr lang="en-US" dirty="0"/>
              <a:t> </a:t>
            </a:r>
            <a:endParaRPr lang="en-US" dirty="0">
              <a:solidFill>
                <a:srgbClr val="00B0F0"/>
              </a:solidFill>
            </a:endParaRPr>
          </a:p>
        </p:txBody>
      </p:sp>
    </p:spTree>
    <p:extLst>
      <p:ext uri="{BB962C8B-B14F-4D97-AF65-F5344CB8AC3E}">
        <p14:creationId xmlns:p14="http://schemas.microsoft.com/office/powerpoint/2010/main" val="160178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Functions</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named, anonymous, lambda syntax</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39</a:t>
            </a:fld>
            <a:endParaRPr lang="en-US" dirty="0"/>
          </a:p>
        </p:txBody>
      </p:sp>
    </p:spTree>
    <p:extLst>
      <p:ext uri="{BB962C8B-B14F-4D97-AF65-F5344CB8AC3E}">
        <p14:creationId xmlns:p14="http://schemas.microsoft.com/office/powerpoint/2010/main" val="259842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28D-FC67-441D-97C3-EA6E5A9BE111}"/>
              </a:ext>
            </a:extLst>
          </p:cNvPr>
          <p:cNvSpPr>
            <a:spLocks noGrp="1"/>
          </p:cNvSpPr>
          <p:nvPr>
            <p:ph type="title"/>
          </p:nvPr>
        </p:nvSpPr>
        <p:spPr/>
        <p:txBody>
          <a:bodyPr/>
          <a:lstStyle/>
          <a:p>
            <a:r>
              <a:rPr lang="en-US" u="sng" dirty="0"/>
              <a:t>External Scripts</a:t>
            </a:r>
          </a:p>
        </p:txBody>
      </p:sp>
      <p:sp>
        <p:nvSpPr>
          <p:cNvPr id="3" name="Content Placeholder 2">
            <a:extLst>
              <a:ext uri="{FF2B5EF4-FFF2-40B4-BE49-F238E27FC236}">
                <a16:creationId xmlns:a16="http://schemas.microsoft.com/office/drawing/2014/main" id="{A7AF8C90-791F-4028-B7D3-AFDC8718019C}"/>
              </a:ext>
            </a:extLst>
          </p:cNvPr>
          <p:cNvSpPr>
            <a:spLocks noGrp="1"/>
          </p:cNvSpPr>
          <p:nvPr>
            <p:ph idx="1"/>
          </p:nvPr>
        </p:nvSpPr>
        <p:spPr/>
        <p:txBody>
          <a:bodyPr/>
          <a:lstStyle/>
          <a:p>
            <a:r>
              <a:rPr lang="en-US" sz="1600" dirty="0">
                <a:cs typeface="Arial" pitchFamily="34" charset="0"/>
              </a:rPr>
              <a:t>External scripts are generally placed in a folder named </a:t>
            </a:r>
            <a:r>
              <a:rPr lang="en-US" sz="1600" b="1" dirty="0">
                <a:latin typeface="Consolas" panose="020B0609020204030204" pitchFamily="49" charset="0"/>
                <a:cs typeface="Arial" pitchFamily="34" charset="0"/>
              </a:rPr>
              <a:t>js.</a:t>
            </a:r>
          </a:p>
          <a:p>
            <a:r>
              <a:rPr lang="en-US" sz="1600" dirty="0">
                <a:cs typeface="Arial" pitchFamily="34" charset="0"/>
              </a:rPr>
              <a:t>They are generally used to provide common functionality/logic for the entire website.</a:t>
            </a:r>
          </a:p>
          <a:p>
            <a:r>
              <a:rPr lang="en-US" sz="1600" dirty="0">
                <a:cs typeface="Arial" pitchFamily="34" charset="0"/>
              </a:rPr>
              <a:t>They are linked with a </a:t>
            </a:r>
            <a:r>
              <a:rPr lang="en-US" sz="1600" b="1" dirty="0">
                <a:latin typeface="Consolas" panose="020B0609020204030204" pitchFamily="49" charset="0"/>
                <a:cs typeface="Arial" pitchFamily="34" charset="0"/>
                <a:hlinkClick r:id="rId3"/>
              </a:rPr>
              <a:t>&lt;script&gt;</a:t>
            </a:r>
            <a:r>
              <a:rPr lang="en-US" sz="1600" dirty="0">
                <a:cs typeface="Arial" pitchFamily="34" charset="0"/>
              </a:rPr>
              <a:t> tag.</a:t>
            </a:r>
          </a:p>
          <a:p>
            <a:r>
              <a:rPr lang="en-US" sz="1600" dirty="0">
                <a:cs typeface="Arial" pitchFamily="34" charset="0"/>
              </a:rPr>
              <a:t>The order of the scripts matters in that the scripts will generally execute in the specified order.</a:t>
            </a:r>
          </a:p>
          <a:p>
            <a:pPr marL="0" indent="0">
              <a:buNone/>
            </a:pPr>
            <a:endParaRPr lang="en-US" sz="1600" dirty="0">
              <a:cs typeface="Arial" pitchFamily="34" charset="0"/>
            </a:endParaRPr>
          </a:p>
          <a:p>
            <a:pPr marL="0" indent="0">
              <a:buNone/>
            </a:pPr>
            <a:r>
              <a:rPr lang="en-US" sz="1600" b="1" u="sng" dirty="0">
                <a:cs typeface="Arial" pitchFamily="34" charset="0"/>
              </a:rPr>
              <a:t>Example</a:t>
            </a:r>
          </a:p>
          <a:p>
            <a:pPr marL="0" indent="0">
              <a:buNone/>
            </a:pPr>
            <a:r>
              <a:rPr lang="en-US" sz="1600" dirty="0">
                <a:latin typeface="Consolas" panose="020B0609020204030204" pitchFamily="49" charset="0"/>
                <a:cs typeface="Arial" pitchFamily="34" charset="0"/>
              </a:rPr>
              <a:t>&lt;script src="/js/main.js"&gt;&lt;/script&gt;</a:t>
            </a:r>
          </a:p>
        </p:txBody>
      </p:sp>
      <p:sp>
        <p:nvSpPr>
          <p:cNvPr id="4" name="Slide Number Placeholder 3">
            <a:extLst>
              <a:ext uri="{FF2B5EF4-FFF2-40B4-BE49-F238E27FC236}">
                <a16:creationId xmlns:a16="http://schemas.microsoft.com/office/drawing/2014/main" id="{E0BCB815-EF27-4D9D-B600-5BD6B56AF71E}"/>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3566889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Functions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A function is composed of a sequence of statements called the function body. Values can be passed to a function, and a function can return a value</a:t>
            </a:r>
          </a:p>
          <a:p>
            <a:pPr indent="0">
              <a:buNone/>
            </a:pPr>
            <a:r>
              <a:rPr lang="en-US" sz="1800" dirty="0">
                <a:cs typeface="Arial" panose="020B0604020202020204" pitchFamily="34" charset="0"/>
              </a:rPr>
              <a:t>In JavaScript, functions are first-class objects, because they can have properties and methods just like any other object. What distinguishes them from other objects is that functions can be called</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40</a:t>
            </a:fld>
            <a:endParaRPr lang="en-US" dirty="0"/>
          </a:p>
        </p:txBody>
      </p:sp>
    </p:spTree>
    <p:extLst>
      <p:ext uri="{BB962C8B-B14F-4D97-AF65-F5344CB8AC3E}">
        <p14:creationId xmlns:p14="http://schemas.microsoft.com/office/powerpoint/2010/main" val="3868773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Functions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supports several different kinds of functions, including:</a:t>
            </a:r>
          </a:p>
          <a:p>
            <a:pPr indent="0">
              <a:buNone/>
            </a:pPr>
            <a:r>
              <a:rPr lang="en-US" sz="1800" dirty="0">
                <a:cs typeface="Arial" panose="020B0604020202020204" pitchFamily="34" charset="0"/>
              </a:rPr>
              <a:t>Function declarations</a:t>
            </a:r>
          </a:p>
          <a:p>
            <a:pPr indent="0">
              <a:buNone/>
            </a:pPr>
            <a:r>
              <a:rPr lang="en-US" sz="1800" dirty="0">
                <a:cs typeface="Arial" panose="020B0604020202020204" pitchFamily="34" charset="0"/>
              </a:rPr>
              <a:t>Function expressions</a:t>
            </a:r>
          </a:p>
          <a:p>
            <a:pPr indent="0">
              <a:buNone/>
            </a:pPr>
            <a:r>
              <a:rPr lang="en-US" sz="1800" dirty="0">
                <a:cs typeface="Arial" panose="020B0604020202020204" pitchFamily="34" charset="0"/>
              </a:rPr>
              <a:t>Arrow functions</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41</a:t>
            </a:fld>
            <a:endParaRPr lang="en-US" dirty="0"/>
          </a:p>
        </p:txBody>
      </p:sp>
    </p:spTree>
    <p:extLst>
      <p:ext uri="{BB962C8B-B14F-4D97-AF65-F5344CB8AC3E}">
        <p14:creationId xmlns:p14="http://schemas.microsoft.com/office/powerpoint/2010/main" val="1340083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Function Declarations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Function Declaration:</a:t>
            </a:r>
          </a:p>
          <a:p>
            <a:pPr marL="182880" lvl="1" indent="0">
              <a:buNone/>
            </a:pPr>
            <a:r>
              <a:rPr lang="en-US" sz="1800" dirty="0">
                <a:latin typeface="Consolas" panose="020B0609020204030204" pitchFamily="49" charset="0"/>
              </a:rPr>
              <a:t>function name([param[, param[, ... param]]]) {</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a:t>
            </a:r>
          </a:p>
          <a:p>
            <a:pPr marL="182880" lvl="1" indent="0">
              <a:buNone/>
            </a:pPr>
            <a:r>
              <a:rPr lang="en-US" sz="1800" dirty="0">
                <a:cs typeface="Arial" panose="020B0604020202020204" pitchFamily="34" charset="0"/>
              </a:rPr>
              <a:t>Where </a:t>
            </a:r>
            <a:r>
              <a:rPr lang="en-US" sz="1800" i="1" dirty="0">
                <a:cs typeface="Arial" panose="020B0604020202020204" pitchFamily="34" charset="0"/>
              </a:rPr>
              <a:t>name</a:t>
            </a:r>
            <a:r>
              <a:rPr lang="en-US" sz="1800" dirty="0">
                <a:cs typeface="Arial" panose="020B0604020202020204" pitchFamily="34" charset="0"/>
              </a:rPr>
              <a:t> is the name of the function, </a:t>
            </a:r>
            <a:r>
              <a:rPr lang="en-US" sz="1800" i="1" dirty="0">
                <a:cs typeface="Arial" panose="020B0604020202020204" pitchFamily="34" charset="0"/>
              </a:rPr>
              <a:t>[param, …]</a:t>
            </a:r>
            <a:r>
              <a:rPr lang="en-US" sz="1800" dirty="0">
                <a:cs typeface="Arial" panose="020B0604020202020204" pitchFamily="34" charset="0"/>
              </a:rPr>
              <a:t> are optional function parameters and </a:t>
            </a:r>
            <a:r>
              <a:rPr lang="en-US" sz="1800" i="1" dirty="0">
                <a:cs typeface="Arial" panose="020B0604020202020204" pitchFamily="34" charset="0"/>
              </a:rPr>
              <a:t>statements</a:t>
            </a:r>
            <a:r>
              <a:rPr lang="en-US" sz="1800" dirty="0">
                <a:cs typeface="Arial" panose="020B0604020202020204" pitchFamily="34" charset="0"/>
              </a:rPr>
              <a:t> comprise the body of the function</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42</a:t>
            </a:fld>
            <a:endParaRPr lang="en-US" dirty="0"/>
          </a:p>
        </p:txBody>
      </p:sp>
    </p:spTree>
    <p:extLst>
      <p:ext uri="{BB962C8B-B14F-4D97-AF65-F5344CB8AC3E}">
        <p14:creationId xmlns:p14="http://schemas.microsoft.com/office/powerpoint/2010/main" val="48217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Function Expressions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JavaScript Function Expression:</a:t>
            </a:r>
          </a:p>
          <a:p>
            <a:pPr marL="182880" lvl="1" indent="0">
              <a:buNone/>
            </a:pPr>
            <a:r>
              <a:rPr lang="en-US" sz="1800" dirty="0">
                <a:latin typeface="Consolas" panose="020B0609020204030204" pitchFamily="49" charset="0"/>
              </a:rPr>
              <a:t>var myFunction = function() {</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	</a:t>
            </a:r>
          </a:p>
          <a:p>
            <a:pPr marL="182880" lvl="1" indent="0">
              <a:buNone/>
            </a:pPr>
            <a:r>
              <a:rPr lang="en-US" sz="1800" dirty="0">
                <a:latin typeface="Consolas" panose="020B0609020204030204" pitchFamily="49" charset="0"/>
                <a:cs typeface="Arial" panose="020B0604020202020204" pitchFamily="34" charset="0"/>
              </a:rPr>
              <a:t>OR</a:t>
            </a:r>
          </a:p>
          <a:p>
            <a:pPr marL="182880" lvl="1" indent="0">
              <a:buNone/>
            </a:pPr>
            <a:r>
              <a:rPr lang="en-US" sz="1800" dirty="0">
                <a:latin typeface="Consolas" panose="020B0609020204030204" pitchFamily="49" charset="0"/>
              </a:rPr>
              <a:t>var myFunction = function namedFunction(){</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43</a:t>
            </a:fld>
            <a:endParaRPr lang="en-US" dirty="0"/>
          </a:p>
        </p:txBody>
      </p:sp>
    </p:spTree>
    <p:extLst>
      <p:ext uri="{BB962C8B-B14F-4D97-AF65-F5344CB8AC3E}">
        <p14:creationId xmlns:p14="http://schemas.microsoft.com/office/powerpoint/2010/main" val="3447525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Arrow Functions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cs typeface="Arial" panose="020B0604020202020204" pitchFamily="34" charset="0"/>
              </a:rPr>
              <a:t>An arrow function expression is a syntactically compact alternative to a regular function expression, although without its own bindings to the this, arguments, super, or new.target keywords. Arrow function expressions are ill suited as methods, and cannot be used as constructors</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44</a:t>
            </a:fld>
            <a:endParaRPr lang="en-US" dirty="0"/>
          </a:p>
        </p:txBody>
      </p:sp>
      <p:sp>
        <p:nvSpPr>
          <p:cNvPr id="4" name="Rectangle 3"/>
          <p:cNvSpPr/>
          <p:nvPr/>
        </p:nvSpPr>
        <p:spPr>
          <a:xfrm>
            <a:off x="812800" y="5248424"/>
            <a:ext cx="10905067" cy="646331"/>
          </a:xfrm>
          <a:prstGeom prst="rect">
            <a:avLst/>
          </a:prstGeom>
        </p:spPr>
        <p:txBody>
          <a:bodyPr wrap="square">
            <a:spAutoFit/>
          </a:bodyPr>
          <a:lstStyle/>
          <a:p>
            <a:r>
              <a:rPr lang="en-US" b="1" dirty="0"/>
              <a:t>Source</a:t>
            </a:r>
          </a:p>
          <a:p>
            <a:r>
              <a:rPr lang="en-US" dirty="0">
                <a:hlinkClick r:id="rId2"/>
              </a:rPr>
              <a:t>https://developer.mozilla.org/en-US/docs/Web/JavaScript/Reference/Functions/Arrow_functions</a:t>
            </a:r>
            <a:r>
              <a:rPr lang="en-US" dirty="0"/>
              <a:t>  </a:t>
            </a:r>
            <a:endParaRPr lang="en-US" dirty="0">
              <a:solidFill>
                <a:srgbClr val="00B0F0"/>
              </a:solidFill>
            </a:endParaRPr>
          </a:p>
        </p:txBody>
      </p:sp>
    </p:spTree>
    <p:extLst>
      <p:ext uri="{BB962C8B-B14F-4D97-AF65-F5344CB8AC3E}">
        <p14:creationId xmlns:p14="http://schemas.microsoft.com/office/powerpoint/2010/main" val="3662737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Arrow Functions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const materials = ['Hydrogen',  'Helium', 'Lithium', 'Beryllium'];</a:t>
            </a:r>
          </a:p>
          <a:p>
            <a:pPr marL="0" indent="0">
              <a:buNone/>
            </a:pPr>
            <a:r>
              <a:rPr lang="en-US" sz="1800" dirty="0">
                <a:latin typeface="Consolas" panose="020B0609020204030204" pitchFamily="49" charset="0"/>
              </a:rPr>
              <a:t>console.log(materials.map(material =&gt; material.length));</a:t>
            </a:r>
          </a:p>
          <a:p>
            <a:pPr marL="0" indent="0">
              <a:buNone/>
            </a:pPr>
            <a:r>
              <a:rPr lang="en-US" sz="1800" dirty="0">
                <a:latin typeface="Consolas" panose="020B0609020204030204" pitchFamily="49" charset="0"/>
              </a:rPr>
              <a:t>// expected output: Array [8, 6, 7, 9]</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45</a:t>
            </a:fld>
            <a:endParaRPr lang="en-US" dirty="0"/>
          </a:p>
        </p:txBody>
      </p:sp>
    </p:spTree>
    <p:extLst>
      <p:ext uri="{BB962C8B-B14F-4D97-AF65-F5344CB8AC3E}">
        <p14:creationId xmlns:p14="http://schemas.microsoft.com/office/powerpoint/2010/main" val="2903802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dirty="0"/>
              <a:t>Conclusion</a:t>
            </a:r>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dirty="0"/>
              <a:t>What did we learn today?</a:t>
            </a:r>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46</a:t>
            </a:fld>
            <a:endParaRPr lang="en-US" dirty="0"/>
          </a:p>
        </p:txBody>
      </p:sp>
    </p:spTree>
    <p:extLst>
      <p:ext uri="{BB962C8B-B14F-4D97-AF65-F5344CB8AC3E}">
        <p14:creationId xmlns:p14="http://schemas.microsoft.com/office/powerpoint/2010/main" val="2001641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What We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a:lnSpc>
                <a:spcPct val="100000"/>
              </a:lnSpc>
              <a:spcBef>
                <a:spcPts val="0"/>
              </a:spcBef>
              <a:spcAft>
                <a:spcPts val="600"/>
              </a:spcAft>
            </a:pPr>
            <a:r>
              <a:rPr lang="en-US" sz="1800">
                <a:cs typeface="Arial" pitchFamily="34" charset="0"/>
              </a:rPr>
              <a:t>Discuss techniques for loading JavaScript files efficiently.</a:t>
            </a:r>
          </a:p>
          <a:p>
            <a:pPr>
              <a:lnSpc>
                <a:spcPct val="100000"/>
              </a:lnSpc>
              <a:spcBef>
                <a:spcPts val="0"/>
              </a:spcBef>
              <a:spcAft>
                <a:spcPts val="600"/>
              </a:spcAft>
            </a:pPr>
            <a:r>
              <a:rPr lang="en-US" sz="1800">
                <a:cs typeface="Arial" pitchFamily="34" charset="0"/>
              </a:rPr>
              <a:t>Understand the differences between const/let/var.</a:t>
            </a:r>
          </a:p>
          <a:p>
            <a:pPr>
              <a:lnSpc>
                <a:spcPct val="100000"/>
              </a:lnSpc>
              <a:spcBef>
                <a:spcPts val="0"/>
              </a:spcBef>
              <a:spcAft>
                <a:spcPts val="600"/>
              </a:spcAft>
            </a:pPr>
            <a:r>
              <a:rPr lang="en-US" sz="1800">
                <a:cs typeface="Arial" pitchFamily="34" charset="0"/>
              </a:rPr>
              <a:t>Declare variables with const/let.</a:t>
            </a:r>
          </a:p>
          <a:p>
            <a:pPr>
              <a:lnSpc>
                <a:spcPct val="100000"/>
              </a:lnSpc>
              <a:spcBef>
                <a:spcPts val="0"/>
              </a:spcBef>
              <a:spcAft>
                <a:spcPts val="600"/>
              </a:spcAft>
            </a:pPr>
            <a:r>
              <a:rPr lang="en-US" sz="1800">
                <a:cs typeface="Arial" pitchFamily="34" charset="0"/>
              </a:rPr>
              <a:t>Use primitive datatypes: string, number, boolean, array, object, undefined</a:t>
            </a:r>
          </a:p>
          <a:p>
            <a:pPr>
              <a:lnSpc>
                <a:spcPct val="100000"/>
              </a:lnSpc>
              <a:spcBef>
                <a:spcPts val="0"/>
              </a:spcBef>
              <a:spcAft>
                <a:spcPts val="600"/>
              </a:spcAft>
            </a:pPr>
            <a:r>
              <a:rPr lang="en-US" sz="1800">
                <a:cs typeface="Arial" pitchFamily="34" charset="0"/>
              </a:rPr>
              <a:t>Implement branching with if, else, else-if, or ternaries.</a:t>
            </a:r>
          </a:p>
          <a:p>
            <a:pPr>
              <a:lnSpc>
                <a:spcPct val="100000"/>
              </a:lnSpc>
              <a:spcBef>
                <a:spcPts val="0"/>
              </a:spcBef>
              <a:spcAft>
                <a:spcPts val="600"/>
              </a:spcAft>
            </a:pPr>
            <a:r>
              <a:rPr lang="en-US" sz="1800">
                <a:cs typeface="Arial" pitchFamily="34" charset="0"/>
              </a:rPr>
              <a:t>Implement loops with for, for-of, and for-in.</a:t>
            </a:r>
          </a:p>
          <a:p>
            <a:pPr>
              <a:lnSpc>
                <a:spcPct val="100000"/>
              </a:lnSpc>
              <a:spcBef>
                <a:spcPts val="0"/>
              </a:spcBef>
              <a:spcAft>
                <a:spcPts val="600"/>
              </a:spcAft>
            </a:pPr>
            <a:r>
              <a:rPr lang="en-US" sz="1800">
                <a:cs typeface="Arial" pitchFamily="34" charset="0"/>
              </a:rPr>
              <a:t>Use falsely and thruthy to improve branching.</a:t>
            </a:r>
          </a:p>
          <a:p>
            <a:pPr>
              <a:lnSpc>
                <a:spcPct val="100000"/>
              </a:lnSpc>
              <a:spcBef>
                <a:spcPts val="0"/>
              </a:spcBef>
              <a:spcAft>
                <a:spcPts val="600"/>
              </a:spcAft>
            </a:pPr>
            <a:r>
              <a:rPr lang="en-US" sz="1800">
                <a:cs typeface="Arial" pitchFamily="34" charset="0"/>
              </a:rPr>
              <a:t>Understand the differences between the function syntax and arrow syntax.</a:t>
            </a:r>
          </a:p>
          <a:p>
            <a:pPr>
              <a:lnSpc>
                <a:spcPct val="100000"/>
              </a:lnSpc>
              <a:spcBef>
                <a:spcPts val="0"/>
              </a:spcBef>
              <a:spcAft>
                <a:spcPts val="600"/>
              </a:spcAft>
            </a:pPr>
            <a:r>
              <a:rPr lang="en-US" sz="1800">
                <a:cs typeface="Arial" pitchFamily="34" charset="0"/>
              </a:rPr>
              <a:t>Write functions with the function syntax or arrow syntax.</a:t>
            </a:r>
          </a:p>
          <a:p>
            <a:pPr>
              <a:lnSpc>
                <a:spcPct val="100000"/>
              </a:lnSpc>
              <a:spcBef>
                <a:spcPts val="0"/>
              </a:spcBef>
              <a:spcAft>
                <a:spcPts val="600"/>
              </a:spcAft>
            </a:pPr>
            <a:r>
              <a:rPr lang="en-US" sz="1800">
                <a:cs typeface="Arial" pitchFamily="34" charset="0"/>
              </a:rPr>
              <a:t>Use map(), filter(), and reduce() to implement efficient data processing.</a:t>
            </a:r>
          </a:p>
          <a:p>
            <a:pPr>
              <a:lnSpc>
                <a:spcPct val="100000"/>
              </a:lnSpc>
              <a:spcBef>
                <a:spcPts val="0"/>
              </a:spcBef>
              <a:spcAft>
                <a:spcPts val="600"/>
              </a:spcAft>
            </a:pPr>
            <a:r>
              <a:rPr lang="en-US" sz="1800">
                <a:cs typeface="Arial" pitchFamily="34" charset="0"/>
              </a:rPr>
              <a:t>Use try-catch to handle errors.</a:t>
            </a:r>
          </a:p>
        </p:txBody>
      </p:sp>
      <p:sp>
        <p:nvSpPr>
          <p:cNvPr id="5" name="Slide Number Placeholder 4"/>
          <p:cNvSpPr>
            <a:spLocks noGrp="1"/>
          </p:cNvSpPr>
          <p:nvPr>
            <p:ph type="sldNum" sz="quarter" idx="12"/>
          </p:nvPr>
        </p:nvSpPr>
        <p:spPr/>
        <p:txBody>
          <a:bodyPr/>
          <a:lstStyle/>
          <a:p>
            <a:fld id="{34B7E4EF-A1BD-40F4-AB7B-04F084DD991D}" type="slidenum">
              <a:rPr lang="en-US" smtClean="0"/>
              <a:t>47</a:t>
            </a:fld>
            <a:endParaRPr lang="en-US" dirty="0"/>
          </a:p>
        </p:txBody>
      </p:sp>
    </p:spTree>
    <p:extLst>
      <p:ext uri="{BB962C8B-B14F-4D97-AF65-F5344CB8AC3E}">
        <p14:creationId xmlns:p14="http://schemas.microsoft.com/office/powerpoint/2010/main" val="2820098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Some Useful URLs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r>
              <a:rPr lang="en-US" sz="1800" dirty="0">
                <a:hlinkClick r:id="rId3"/>
              </a:rPr>
              <a:t>https://developer.mozilla.org/en-US/docs/Web/javascript/Reference</a:t>
            </a:r>
            <a:endParaRPr lang="en-US" sz="1800" dirty="0"/>
          </a:p>
          <a:p>
            <a:r>
              <a:rPr lang="en-US" sz="1800" dirty="0">
                <a:cs typeface="Arial" panose="020B0604020202020204" pitchFamily="34" charset="0"/>
                <a:hlinkClick r:id="rId4"/>
              </a:rPr>
              <a:t>https://developer.mozilla.org/en-US/docs/Learn/JavaScript/First_steps</a:t>
            </a:r>
            <a:endParaRPr lang="en-US" sz="1800" dirty="0">
              <a:cs typeface="Arial" panose="020B0604020202020204" pitchFamily="34" charset="0"/>
            </a:endParaRPr>
          </a:p>
          <a:p>
            <a:r>
              <a:rPr lang="en-US" sz="1800" dirty="0">
                <a:cs typeface="Arial" panose="020B0604020202020204" pitchFamily="34" charset="0"/>
                <a:hlinkClick r:id="rId5"/>
              </a:rPr>
              <a:t>https://www.w3schools.com/js/</a:t>
            </a:r>
            <a:r>
              <a:rPr lang="en-US" sz="1800" dirty="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34B7E4EF-A1BD-40F4-AB7B-04F084DD991D}" type="slidenum">
              <a:rPr lang="en-US" smtClean="0"/>
              <a:t>48</a:t>
            </a:fld>
            <a:endParaRPr lang="en-US" dirty="0"/>
          </a:p>
        </p:txBody>
      </p:sp>
    </p:spTree>
    <p:extLst>
      <p:ext uri="{BB962C8B-B14F-4D97-AF65-F5344CB8AC3E}">
        <p14:creationId xmlns:p14="http://schemas.microsoft.com/office/powerpoint/2010/main" val="180552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28D-FC67-441D-97C3-EA6E5A9BE111}"/>
              </a:ext>
            </a:extLst>
          </p:cNvPr>
          <p:cNvSpPr>
            <a:spLocks noGrp="1"/>
          </p:cNvSpPr>
          <p:nvPr>
            <p:ph type="title"/>
          </p:nvPr>
        </p:nvSpPr>
        <p:spPr/>
        <p:txBody>
          <a:bodyPr/>
          <a:lstStyle/>
          <a:p>
            <a:r>
              <a:rPr lang="en-US" u="sng" dirty="0"/>
              <a:t>Inline Scripts</a:t>
            </a:r>
          </a:p>
        </p:txBody>
      </p:sp>
      <p:sp>
        <p:nvSpPr>
          <p:cNvPr id="3" name="Content Placeholder 2">
            <a:extLst>
              <a:ext uri="{FF2B5EF4-FFF2-40B4-BE49-F238E27FC236}">
                <a16:creationId xmlns:a16="http://schemas.microsoft.com/office/drawing/2014/main" id="{A7AF8C90-791F-4028-B7D3-AFDC8718019C}"/>
              </a:ext>
            </a:extLst>
          </p:cNvPr>
          <p:cNvSpPr>
            <a:spLocks noGrp="1"/>
          </p:cNvSpPr>
          <p:nvPr>
            <p:ph idx="1"/>
          </p:nvPr>
        </p:nvSpPr>
        <p:spPr/>
        <p:txBody>
          <a:bodyPr/>
          <a:lstStyle/>
          <a:p>
            <a:r>
              <a:rPr lang="en-US" sz="1600" dirty="0">
                <a:cs typeface="Arial" pitchFamily="34" charset="0"/>
              </a:rPr>
              <a:t>Inline scripts are directly included in an HTML document.</a:t>
            </a:r>
          </a:p>
          <a:p>
            <a:r>
              <a:rPr lang="en-US" sz="1600" dirty="0">
                <a:cs typeface="Arial" pitchFamily="34" charset="0"/>
              </a:rPr>
              <a:t>They may be used for logic which is only used on one page.</a:t>
            </a:r>
          </a:p>
          <a:p>
            <a:r>
              <a:rPr lang="en-US" sz="1600" dirty="0">
                <a:cs typeface="Arial" pitchFamily="34" charset="0"/>
              </a:rPr>
              <a:t>They are also written with a </a:t>
            </a:r>
            <a:r>
              <a:rPr lang="en-US" sz="1600" b="1" dirty="0">
                <a:latin typeface="Consolas" panose="020B0609020204030204" pitchFamily="49" charset="0"/>
                <a:cs typeface="Arial" pitchFamily="34" charset="0"/>
                <a:hlinkClick r:id="rId3"/>
              </a:rPr>
              <a:t>&lt;script&gt;</a:t>
            </a:r>
            <a:r>
              <a:rPr lang="en-US" sz="1600" dirty="0">
                <a:cs typeface="Arial" pitchFamily="34" charset="0"/>
              </a:rPr>
              <a:t> tag.</a:t>
            </a:r>
          </a:p>
          <a:p>
            <a:pPr marL="0" indent="0">
              <a:buNone/>
            </a:pPr>
            <a:endParaRPr lang="en-US" sz="1600" dirty="0">
              <a:cs typeface="Arial" pitchFamily="34" charset="0"/>
            </a:endParaRPr>
          </a:p>
          <a:p>
            <a:pPr marL="0" indent="0">
              <a:buNone/>
            </a:pPr>
            <a:r>
              <a:rPr lang="en-US" sz="1600" b="1" u="sng" dirty="0">
                <a:cs typeface="Arial" pitchFamily="34" charset="0"/>
              </a:rPr>
              <a:t>Example</a:t>
            </a:r>
          </a:p>
          <a:p>
            <a:pPr marL="0" indent="0">
              <a:buNone/>
            </a:pPr>
            <a:r>
              <a:rPr lang="en-US" sz="1600" dirty="0">
                <a:latin typeface="Consolas" panose="020B0609020204030204" pitchFamily="49" charset="0"/>
                <a:cs typeface="Arial" pitchFamily="34" charset="0"/>
              </a:rPr>
              <a:t>&lt;script&gt;</a:t>
            </a:r>
          </a:p>
          <a:p>
            <a:pPr marL="0" indent="0">
              <a:buNone/>
            </a:pPr>
            <a:r>
              <a:rPr lang="en-US" sz="1600" dirty="0">
                <a:latin typeface="Consolas" panose="020B0609020204030204" pitchFamily="49" charset="0"/>
                <a:cs typeface="Arial" pitchFamily="34" charset="0"/>
              </a:rPr>
              <a:t>  alert('Hello World!');</a:t>
            </a:r>
          </a:p>
          <a:p>
            <a:pPr marL="0" indent="0">
              <a:buNone/>
            </a:pPr>
            <a:r>
              <a:rPr lang="en-US" sz="1600" dirty="0">
                <a:latin typeface="Consolas" panose="020B0609020204030204" pitchFamily="49" charset="0"/>
                <a:cs typeface="Arial" pitchFamily="34" charset="0"/>
              </a:rPr>
              <a:t>&lt;/script&gt;</a:t>
            </a:r>
          </a:p>
        </p:txBody>
      </p:sp>
      <p:sp>
        <p:nvSpPr>
          <p:cNvPr id="4" name="Slide Number Placeholder 3">
            <a:extLst>
              <a:ext uri="{FF2B5EF4-FFF2-40B4-BE49-F238E27FC236}">
                <a16:creationId xmlns:a16="http://schemas.microsoft.com/office/drawing/2014/main" id="{E0BCB815-EF27-4D9D-B600-5BD6B56AF71E}"/>
              </a:ext>
            </a:extLst>
          </p:cNvPr>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233275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C329-74AA-47E9-8058-47A80B40599E}"/>
              </a:ext>
            </a:extLst>
          </p:cNvPr>
          <p:cNvSpPr>
            <a:spLocks noGrp="1"/>
          </p:cNvSpPr>
          <p:nvPr>
            <p:ph type="title"/>
          </p:nvPr>
        </p:nvSpPr>
        <p:spPr>
          <a:xfrm>
            <a:off x="1066800" y="390088"/>
            <a:ext cx="10058400" cy="1371600"/>
          </a:xfrm>
        </p:spPr>
        <p:txBody>
          <a:bodyPr/>
          <a:lstStyle/>
          <a:p>
            <a:r>
              <a:rPr lang="en-US" u="sng"/>
              <a:t>&lt;head&gt; vs. &lt;body&gt;</a:t>
            </a:r>
            <a:endParaRPr lang="en-US" u="sng" dirty="0"/>
          </a:p>
        </p:txBody>
      </p:sp>
      <p:sp>
        <p:nvSpPr>
          <p:cNvPr id="3" name="Content Placeholder 2">
            <a:extLst>
              <a:ext uri="{FF2B5EF4-FFF2-40B4-BE49-F238E27FC236}">
                <a16:creationId xmlns:a16="http://schemas.microsoft.com/office/drawing/2014/main" id="{5385B086-B4EE-4204-8852-E09CE6804DF6}"/>
              </a:ext>
            </a:extLst>
          </p:cNvPr>
          <p:cNvSpPr>
            <a:spLocks noGrp="1"/>
          </p:cNvSpPr>
          <p:nvPr>
            <p:ph idx="1"/>
          </p:nvPr>
        </p:nvSpPr>
        <p:spPr>
          <a:xfrm>
            <a:off x="1066800" y="1437453"/>
            <a:ext cx="10058400" cy="648469"/>
          </a:xfrm>
        </p:spPr>
        <p:txBody>
          <a:bodyPr>
            <a:normAutofit/>
          </a:bodyPr>
          <a:lstStyle/>
          <a:p>
            <a:pPr marL="0" indent="0">
              <a:buNone/>
            </a:pPr>
            <a:r>
              <a:rPr lang="en-US" sz="1600" dirty="0"/>
              <a:t>Scripts can be placed anywhere in an HTML document, but the exact placement comes with some pros and cons.</a:t>
            </a:r>
          </a:p>
        </p:txBody>
      </p:sp>
      <p:sp>
        <p:nvSpPr>
          <p:cNvPr id="4" name="Slide Number Placeholder 3">
            <a:extLst>
              <a:ext uri="{FF2B5EF4-FFF2-40B4-BE49-F238E27FC236}">
                <a16:creationId xmlns:a16="http://schemas.microsoft.com/office/drawing/2014/main" id="{A4B9A812-824D-4F51-9DBD-29BD7498B7C7}"/>
              </a:ext>
            </a:extLst>
          </p:cNvPr>
          <p:cNvSpPr>
            <a:spLocks noGrp="1"/>
          </p:cNvSpPr>
          <p:nvPr>
            <p:ph type="sldNum" sz="quarter" idx="12"/>
          </p:nvPr>
        </p:nvSpPr>
        <p:spPr/>
        <p:txBody>
          <a:bodyPr/>
          <a:lstStyle/>
          <a:p>
            <a:fld id="{34B7E4EF-A1BD-40F4-AB7B-04F084DD991D}" type="slidenum">
              <a:rPr lang="en-US" smtClean="0"/>
              <a:t>6</a:t>
            </a:fld>
            <a:endParaRPr lang="en-US" dirty="0"/>
          </a:p>
        </p:txBody>
      </p:sp>
      <p:graphicFrame>
        <p:nvGraphicFramePr>
          <p:cNvPr id="5" name="Table 5">
            <a:extLst>
              <a:ext uri="{FF2B5EF4-FFF2-40B4-BE49-F238E27FC236}">
                <a16:creationId xmlns:a16="http://schemas.microsoft.com/office/drawing/2014/main" id="{EC7D0547-4A42-4FD3-8E02-C2815F18B809}"/>
              </a:ext>
            </a:extLst>
          </p:cNvPr>
          <p:cNvGraphicFramePr>
            <a:graphicFrameLocks noGrp="1"/>
          </p:cNvGraphicFramePr>
          <p:nvPr>
            <p:extLst>
              <p:ext uri="{D42A27DB-BD31-4B8C-83A1-F6EECF244321}">
                <p14:modId xmlns:p14="http://schemas.microsoft.com/office/powerpoint/2010/main" val="4288169991"/>
              </p:ext>
            </p:extLst>
          </p:nvPr>
        </p:nvGraphicFramePr>
        <p:xfrm>
          <a:off x="2032000" y="2244381"/>
          <a:ext cx="8128000" cy="3876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810936875"/>
                    </a:ext>
                  </a:extLst>
                </a:gridCol>
                <a:gridCol w="4064000">
                  <a:extLst>
                    <a:ext uri="{9D8B030D-6E8A-4147-A177-3AD203B41FA5}">
                      <a16:colId xmlns:a16="http://schemas.microsoft.com/office/drawing/2014/main" val="362936334"/>
                    </a:ext>
                  </a:extLst>
                </a:gridCol>
              </a:tblGrid>
              <a:tr h="370840">
                <a:tc>
                  <a:txBody>
                    <a:bodyPr/>
                    <a:lstStyle/>
                    <a:p>
                      <a:pPr algn="ctr"/>
                      <a:r>
                        <a:rPr lang="en-US" sz="1600" dirty="0"/>
                        <a:t>&lt;script&gt; inside &lt;head&gt;</a:t>
                      </a:r>
                    </a:p>
                  </a:txBody>
                  <a:tcPr/>
                </a:tc>
                <a:tc>
                  <a:txBody>
                    <a:bodyPr/>
                    <a:lstStyle/>
                    <a:p>
                      <a:pPr algn="ctr"/>
                      <a:r>
                        <a:rPr lang="en-US" sz="1600" dirty="0"/>
                        <a:t>&lt;script&gt; at end of &lt;body&gt;</a:t>
                      </a:r>
                    </a:p>
                  </a:txBody>
                  <a:tcPr/>
                </a:tc>
                <a:extLst>
                  <a:ext uri="{0D108BD9-81ED-4DB2-BD59-A6C34878D82A}">
                    <a16:rowId xmlns:a16="http://schemas.microsoft.com/office/drawing/2014/main" val="3108223718"/>
                  </a:ext>
                </a:extLst>
              </a:tr>
              <a:tr h="370840">
                <a:tc>
                  <a:txBody>
                    <a:bodyPr/>
                    <a:lstStyle/>
                    <a:p>
                      <a:pPr algn="l"/>
                      <a:r>
                        <a:rPr lang="en-US" sz="1600" b="1" dirty="0"/>
                        <a:t>Pros</a:t>
                      </a:r>
                    </a:p>
                    <a:p>
                      <a:pPr marL="285750" indent="-285750" algn="l">
                        <a:buFont typeface="Arial" panose="020B0604020202020204" pitchFamily="34" charset="0"/>
                        <a:buChar char="•"/>
                      </a:pPr>
                      <a:r>
                        <a:rPr lang="en-US" sz="1600" dirty="0"/>
                        <a:t>Script is downloaded and executed before page loads.</a:t>
                      </a:r>
                    </a:p>
                    <a:p>
                      <a:pPr marL="285750" indent="-285750" algn="l">
                        <a:buFont typeface="Arial" panose="020B0604020202020204" pitchFamily="34" charset="0"/>
                        <a:buChar char="•"/>
                      </a:pPr>
                      <a:r>
                        <a:rPr lang="en-US" sz="1600" dirty="0">
                          <a:highlight>
                            <a:srgbClr val="FCF7F1"/>
                          </a:highlight>
                        </a:rPr>
                        <a:t>Good for tracking page views.</a:t>
                      </a:r>
                    </a:p>
                    <a:p>
                      <a:pPr marL="0" indent="0" algn="l">
                        <a:buFont typeface="Arial" panose="020B0604020202020204" pitchFamily="34" charset="0"/>
                        <a:buNone/>
                      </a:pPr>
                      <a:endParaRPr lang="en-US" sz="1600" dirty="0"/>
                    </a:p>
                    <a:p>
                      <a:pPr marL="0" indent="0" algn="l">
                        <a:buFont typeface="Arial" panose="020B0604020202020204" pitchFamily="34" charset="0"/>
                        <a:buNone/>
                      </a:pPr>
                      <a:r>
                        <a:rPr lang="en-US" sz="1600"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Slows down page load times.</a:t>
                      </a:r>
                    </a:p>
                    <a:p>
                      <a:pPr marL="285750" indent="-285750" algn="l">
                        <a:buFont typeface="Arial" panose="020B0604020202020204" pitchFamily="34" charset="0"/>
                        <a:buChar char="•"/>
                      </a:pPr>
                      <a:r>
                        <a:rPr lang="en-US" sz="1600" dirty="0"/>
                        <a:t>Downloading, parsing, and executing the script must all complete before any content is rendered to the user.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Most scripts need to wait until the document is fully loaded.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algn="l"/>
                      <a:r>
                        <a:rPr lang="en-US" sz="1600" b="1" dirty="0"/>
                        <a:t>Pros</a:t>
                      </a:r>
                    </a:p>
                    <a:p>
                      <a:pPr marL="285750" indent="-285750" algn="l">
                        <a:buFont typeface="Arial" panose="020B0604020202020204" pitchFamily="34" charset="0"/>
                        <a:buChar char="•"/>
                      </a:pPr>
                      <a:r>
                        <a:rPr lang="en-US" sz="1600" dirty="0"/>
                        <a:t>Speeds up page load times.</a:t>
                      </a:r>
                    </a:p>
                    <a:p>
                      <a:pPr marL="285750" indent="-285750" algn="l">
                        <a:buFont typeface="Arial" panose="020B0604020202020204" pitchFamily="34" charset="0"/>
                        <a:buChar char="•"/>
                      </a:pPr>
                      <a:r>
                        <a:rPr lang="en-US" sz="1600" dirty="0"/>
                        <a:t>Scripts usually do not start executing until the page is fully loaded.</a:t>
                      </a:r>
                    </a:p>
                    <a:p>
                      <a:pPr marL="285750" indent="-285750" algn="l">
                        <a:buFont typeface="Arial" panose="020B0604020202020204" pitchFamily="34" charset="0"/>
                        <a:buChar char="•"/>
                      </a:pPr>
                      <a:r>
                        <a:rPr lang="en-US" sz="1600" dirty="0"/>
                        <a:t>The user does not see a blank white page while the script is loading.</a:t>
                      </a:r>
                    </a:p>
                    <a:p>
                      <a:pPr marL="285750" indent="-285750" algn="l">
                        <a:buFont typeface="Arial" panose="020B0604020202020204" pitchFamily="34" charset="0"/>
                        <a:buChar char="•"/>
                      </a:pPr>
                      <a:r>
                        <a:rPr lang="en-US" sz="1600">
                          <a:highlight>
                            <a:srgbClr val="FCF7F1"/>
                          </a:highlight>
                        </a:rPr>
                        <a:t>Better </a:t>
                      </a:r>
                      <a:r>
                        <a:rPr lang="en-US" sz="1600" dirty="0">
                          <a:highlight>
                            <a:srgbClr val="FCF7F1"/>
                          </a:highlight>
                        </a:rPr>
                        <a:t>for most scripts.</a:t>
                      </a:r>
                    </a:p>
                    <a:p>
                      <a:pPr marL="0" indent="0" algn="l">
                        <a:buFont typeface="Arial" panose="020B0604020202020204" pitchFamily="34" charset="0"/>
                        <a:buNone/>
                      </a:pPr>
                      <a:endParaRPr lang="en-US" sz="1600" dirty="0"/>
                    </a:p>
                    <a:p>
                      <a:pPr marL="0" indent="0" algn="l">
                        <a:buFont typeface="Arial" panose="020B0604020202020204" pitchFamily="34" charset="0"/>
                        <a:buNone/>
                      </a:pPr>
                      <a:r>
                        <a:rPr lang="en-US" sz="1600" b="1" dirty="0"/>
                        <a:t>Cons</a:t>
                      </a:r>
                    </a:p>
                    <a:p>
                      <a:pPr marL="285750" indent="-285750" algn="l">
                        <a:buFont typeface="Arial" panose="020B0604020202020204" pitchFamily="34" charset="0"/>
                        <a:buChar char="•"/>
                      </a:pPr>
                      <a:r>
                        <a:rPr lang="en-US" sz="1600" dirty="0"/>
                        <a:t>The scripts don't start downloading until after the entire page is loaded.</a:t>
                      </a:r>
                    </a:p>
                    <a:p>
                      <a:pPr marL="285750" indent="-285750" algn="l">
                        <a:buFont typeface="Arial" panose="020B0604020202020204" pitchFamily="34" charset="0"/>
                        <a:buChar char="•"/>
                      </a:pPr>
                      <a:r>
                        <a:rPr lang="en-US" sz="1600" dirty="0"/>
                        <a:t>May still result in a long wait until the page is interactive on pages with lots of content.</a:t>
                      </a:r>
                    </a:p>
                  </a:txBody>
                  <a:tcPr/>
                </a:tc>
                <a:extLst>
                  <a:ext uri="{0D108BD9-81ED-4DB2-BD59-A6C34878D82A}">
                    <a16:rowId xmlns:a16="http://schemas.microsoft.com/office/drawing/2014/main" val="396533275"/>
                  </a:ext>
                </a:extLst>
              </a:tr>
            </a:tbl>
          </a:graphicData>
        </a:graphic>
      </p:graphicFrame>
    </p:spTree>
    <p:extLst>
      <p:ext uri="{BB962C8B-B14F-4D97-AF65-F5344CB8AC3E}">
        <p14:creationId xmlns:p14="http://schemas.microsoft.com/office/powerpoint/2010/main" val="230863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C329-74AA-47E9-8058-47A80B40599E}"/>
              </a:ext>
            </a:extLst>
          </p:cNvPr>
          <p:cNvSpPr>
            <a:spLocks noGrp="1"/>
          </p:cNvSpPr>
          <p:nvPr>
            <p:ph type="title"/>
          </p:nvPr>
        </p:nvSpPr>
        <p:spPr>
          <a:xfrm>
            <a:off x="1066800" y="139542"/>
            <a:ext cx="10058400" cy="1371600"/>
          </a:xfrm>
        </p:spPr>
        <p:txBody>
          <a:bodyPr/>
          <a:lstStyle/>
          <a:p>
            <a:r>
              <a:rPr lang="en-US" u="sng" dirty="0"/>
              <a:t>Asynchronous Loading</a:t>
            </a:r>
          </a:p>
        </p:txBody>
      </p:sp>
      <p:sp>
        <p:nvSpPr>
          <p:cNvPr id="3" name="Content Placeholder 2">
            <a:extLst>
              <a:ext uri="{FF2B5EF4-FFF2-40B4-BE49-F238E27FC236}">
                <a16:creationId xmlns:a16="http://schemas.microsoft.com/office/drawing/2014/main" id="{5385B086-B4EE-4204-8852-E09CE6804DF6}"/>
              </a:ext>
            </a:extLst>
          </p:cNvPr>
          <p:cNvSpPr>
            <a:spLocks noGrp="1"/>
          </p:cNvSpPr>
          <p:nvPr>
            <p:ph idx="1"/>
          </p:nvPr>
        </p:nvSpPr>
        <p:spPr>
          <a:xfrm>
            <a:off x="1066800" y="1116651"/>
            <a:ext cx="10058400" cy="648469"/>
          </a:xfrm>
        </p:spPr>
        <p:txBody>
          <a:bodyPr>
            <a:normAutofit/>
          </a:bodyPr>
          <a:lstStyle/>
          <a:p>
            <a:pPr marL="0" indent="0">
              <a:buNone/>
            </a:pPr>
            <a:r>
              <a:rPr lang="en-US" sz="1600" dirty="0"/>
              <a:t>Thanks to changes in the HTML specification, there are some additional options in modern browsers.</a:t>
            </a:r>
          </a:p>
        </p:txBody>
      </p:sp>
      <p:sp>
        <p:nvSpPr>
          <p:cNvPr id="4" name="Slide Number Placeholder 3">
            <a:extLst>
              <a:ext uri="{FF2B5EF4-FFF2-40B4-BE49-F238E27FC236}">
                <a16:creationId xmlns:a16="http://schemas.microsoft.com/office/drawing/2014/main" id="{A4B9A812-824D-4F51-9DBD-29BD7498B7C7}"/>
              </a:ext>
            </a:extLst>
          </p:cNvPr>
          <p:cNvSpPr>
            <a:spLocks noGrp="1"/>
          </p:cNvSpPr>
          <p:nvPr>
            <p:ph type="sldNum" sz="quarter" idx="12"/>
          </p:nvPr>
        </p:nvSpPr>
        <p:spPr/>
        <p:txBody>
          <a:bodyPr/>
          <a:lstStyle/>
          <a:p>
            <a:fld id="{34B7E4EF-A1BD-40F4-AB7B-04F084DD991D}" type="slidenum">
              <a:rPr lang="en-US" smtClean="0"/>
              <a:t>7</a:t>
            </a:fld>
            <a:endParaRPr lang="en-US" dirty="0"/>
          </a:p>
        </p:txBody>
      </p:sp>
      <p:graphicFrame>
        <p:nvGraphicFramePr>
          <p:cNvPr id="6" name="Table 6">
            <a:extLst>
              <a:ext uri="{FF2B5EF4-FFF2-40B4-BE49-F238E27FC236}">
                <a16:creationId xmlns:a16="http://schemas.microsoft.com/office/drawing/2014/main" id="{7FE9F924-B0B5-4818-B263-E7104C9BEF14}"/>
              </a:ext>
            </a:extLst>
          </p:cNvPr>
          <p:cNvGraphicFramePr>
            <a:graphicFrameLocks noGrp="1"/>
          </p:cNvGraphicFramePr>
          <p:nvPr>
            <p:extLst>
              <p:ext uri="{D42A27DB-BD31-4B8C-83A1-F6EECF244321}">
                <p14:modId xmlns:p14="http://schemas.microsoft.com/office/powerpoint/2010/main" val="3666196341"/>
              </p:ext>
            </p:extLst>
          </p:nvPr>
        </p:nvGraphicFramePr>
        <p:xfrm>
          <a:off x="1066800" y="1455251"/>
          <a:ext cx="10058400" cy="4981098"/>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466059861"/>
                    </a:ext>
                  </a:extLst>
                </a:gridCol>
                <a:gridCol w="2514600">
                  <a:extLst>
                    <a:ext uri="{9D8B030D-6E8A-4147-A177-3AD203B41FA5}">
                      <a16:colId xmlns:a16="http://schemas.microsoft.com/office/drawing/2014/main" val="3899917032"/>
                    </a:ext>
                  </a:extLst>
                </a:gridCol>
                <a:gridCol w="2514600">
                  <a:extLst>
                    <a:ext uri="{9D8B030D-6E8A-4147-A177-3AD203B41FA5}">
                      <a16:colId xmlns:a16="http://schemas.microsoft.com/office/drawing/2014/main" val="1834020263"/>
                    </a:ext>
                  </a:extLst>
                </a:gridCol>
                <a:gridCol w="2514600">
                  <a:extLst>
                    <a:ext uri="{9D8B030D-6E8A-4147-A177-3AD203B41FA5}">
                      <a16:colId xmlns:a16="http://schemas.microsoft.com/office/drawing/2014/main" val="3603864082"/>
                    </a:ext>
                  </a:extLst>
                </a:gridCol>
              </a:tblGrid>
              <a:tr h="514350">
                <a:tc>
                  <a:txBody>
                    <a:bodyPr/>
                    <a:lstStyle/>
                    <a:p>
                      <a:r>
                        <a:rPr lang="en-US" sz="1400" dirty="0"/>
                        <a:t>Default</a:t>
                      </a:r>
                    </a:p>
                  </a:txBody>
                  <a:tcPr/>
                </a:tc>
                <a:tc>
                  <a:txBody>
                    <a:bodyPr/>
                    <a:lstStyle/>
                    <a:p>
                      <a:r>
                        <a:rPr lang="en-US" sz="1400" dirty="0"/>
                        <a:t>async</a:t>
                      </a:r>
                    </a:p>
                  </a:txBody>
                  <a:tcPr/>
                </a:tc>
                <a:tc>
                  <a:txBody>
                    <a:bodyPr/>
                    <a:lstStyle/>
                    <a:p>
                      <a:r>
                        <a:rPr lang="en-US" sz="1400" dirty="0"/>
                        <a:t>defer</a:t>
                      </a:r>
                    </a:p>
                  </a:txBody>
                  <a:tcPr/>
                </a:tc>
                <a:tc>
                  <a:txBody>
                    <a:bodyPr/>
                    <a:lstStyle/>
                    <a:p>
                      <a:r>
                        <a:rPr lang="en-US" sz="1400" dirty="0"/>
                        <a:t>&lt;link rel="preload"&gt;</a:t>
                      </a:r>
                    </a:p>
                  </a:txBody>
                  <a:tcPr/>
                </a:tc>
                <a:extLst>
                  <a:ext uri="{0D108BD9-81ED-4DB2-BD59-A6C34878D82A}">
                    <a16:rowId xmlns:a16="http://schemas.microsoft.com/office/drawing/2014/main" val="1212790001"/>
                  </a:ext>
                </a:extLst>
              </a:tr>
              <a:tr h="1083468">
                <a:tc>
                  <a:txBody>
                    <a:bodyPr/>
                    <a:lstStyle/>
                    <a:p>
                      <a:r>
                        <a:rPr lang="fr-FR" sz="1200" dirty="0">
                          <a:latin typeface="Consolas" panose="020B0609020204030204" pitchFamily="49" charset="0"/>
                        </a:rPr>
                        <a:t>&lt;script src="/js/main.js"&gt;</a:t>
                      </a:r>
                    </a:p>
                    <a:p>
                      <a:r>
                        <a:rPr lang="fr-FR" sz="1200" dirty="0">
                          <a:latin typeface="Consolas" panose="020B0609020204030204" pitchFamily="49" charset="0"/>
                        </a:rPr>
                        <a:t>&lt;/script&gt;</a:t>
                      </a:r>
                      <a:endParaRPr lang="en-US" sz="1200" dirty="0">
                        <a:latin typeface="Consolas" panose="020B0609020204030204" pitchFamily="49" charset="0"/>
                      </a:endParaRPr>
                    </a:p>
                  </a:txBody>
                  <a:tcPr/>
                </a:tc>
                <a:tc>
                  <a:txBody>
                    <a:bodyPr/>
                    <a:lstStyle/>
                    <a:p>
                      <a:r>
                        <a:rPr lang="fr-FR" sz="1200" dirty="0">
                          <a:latin typeface="Consolas" panose="020B0609020204030204" pitchFamily="49" charset="0"/>
                        </a:rPr>
                        <a:t>&lt;script </a:t>
                      </a:r>
                      <a:r>
                        <a:rPr lang="fr-FR" sz="1200" dirty="0">
                          <a:highlight>
                            <a:srgbClr val="FCF7F1"/>
                          </a:highlight>
                          <a:latin typeface="Consolas" panose="020B0609020204030204" pitchFamily="49" charset="0"/>
                        </a:rPr>
                        <a:t>async</a:t>
                      </a:r>
                      <a:r>
                        <a:rPr lang="fr-FR" sz="1200" dirty="0">
                          <a:latin typeface="Consolas" panose="020B0609020204030204" pitchFamily="49" charset="0"/>
                        </a:rPr>
                        <a:t> </a:t>
                      </a:r>
                    </a:p>
                    <a:p>
                      <a:r>
                        <a:rPr lang="fr-FR" sz="1200" dirty="0">
                          <a:latin typeface="Consolas" panose="020B0609020204030204" pitchFamily="49" charset="0"/>
                        </a:rPr>
                        <a:t>        src="/js/main.js"&gt;</a:t>
                      </a:r>
                    </a:p>
                    <a:p>
                      <a:r>
                        <a:rPr lang="fr-FR" sz="1200" dirty="0">
                          <a:latin typeface="Consolas" panose="020B0609020204030204" pitchFamily="49" charset="0"/>
                        </a:rPr>
                        <a:t>&lt;/script&gt;</a:t>
                      </a:r>
                      <a:endParaRPr lang="en-US" sz="1200" dirty="0">
                        <a:latin typeface="Consolas" panose="020B0609020204030204" pitchFamily="49" charset="0"/>
                      </a:endParaRPr>
                    </a:p>
                    <a:p>
                      <a:endParaRPr lang="en-US" sz="1200" dirty="0">
                        <a:latin typeface="Consolas" panose="020B0609020204030204" pitchFamily="49" charset="0"/>
                      </a:endParaRPr>
                    </a:p>
                  </a:txBody>
                  <a:tcPr/>
                </a:tc>
                <a:tc>
                  <a:txBody>
                    <a:bodyPr/>
                    <a:lstStyle/>
                    <a:p>
                      <a:r>
                        <a:rPr lang="fr-FR" sz="1200" dirty="0">
                          <a:latin typeface="Consolas" panose="020B0609020204030204" pitchFamily="49" charset="0"/>
                        </a:rPr>
                        <a:t>&lt;script </a:t>
                      </a:r>
                      <a:r>
                        <a:rPr lang="fr-FR" sz="1200" dirty="0">
                          <a:highlight>
                            <a:srgbClr val="FCF7F1"/>
                          </a:highlight>
                          <a:latin typeface="Consolas" panose="020B0609020204030204" pitchFamily="49" charset="0"/>
                        </a:rPr>
                        <a:t>defer</a:t>
                      </a:r>
                      <a:r>
                        <a:rPr lang="fr-FR" sz="1200" dirty="0">
                          <a:latin typeface="Consolas" panose="020B0609020204030204" pitchFamily="49" charset="0"/>
                        </a:rPr>
                        <a:t>  </a:t>
                      </a:r>
                    </a:p>
                    <a:p>
                      <a:r>
                        <a:rPr lang="fr-FR" sz="1200" dirty="0">
                          <a:latin typeface="Consolas" panose="020B0609020204030204" pitchFamily="49" charset="0"/>
                        </a:rPr>
                        <a:t>        src="/js/main.js"&gt;</a:t>
                      </a:r>
                    </a:p>
                    <a:p>
                      <a:r>
                        <a:rPr lang="fr-FR" sz="1200" dirty="0">
                          <a:latin typeface="Consolas" panose="020B0609020204030204" pitchFamily="49" charset="0"/>
                        </a:rPr>
                        <a:t>&lt;/script&gt;</a:t>
                      </a:r>
                      <a:endParaRPr lang="en-US" sz="1200" dirty="0">
                        <a:latin typeface="Consolas" panose="020B0609020204030204" pitchFamily="49" charset="0"/>
                      </a:endParaRPr>
                    </a:p>
                    <a:p>
                      <a:endParaRPr lang="en-US" sz="1200" dirty="0">
                        <a:latin typeface="Consolas" panose="020B0609020204030204" pitchFamily="49" charset="0"/>
                      </a:endParaRPr>
                    </a:p>
                  </a:txBody>
                  <a:tcPr/>
                </a:tc>
                <a:tc>
                  <a:txBody>
                    <a:bodyPr/>
                    <a:lstStyle/>
                    <a:p>
                      <a:r>
                        <a:rPr lang="en-US" sz="1200" dirty="0">
                          <a:highlight>
                            <a:srgbClr val="FCF7F1"/>
                          </a:highlight>
                          <a:latin typeface="Consolas" panose="020B0609020204030204" pitchFamily="49" charset="0"/>
                        </a:rPr>
                        <a:t>&lt;link </a:t>
                      </a:r>
                    </a:p>
                    <a:p>
                      <a:r>
                        <a:rPr lang="en-US" sz="1200" dirty="0">
                          <a:highlight>
                            <a:srgbClr val="FCF7F1"/>
                          </a:highlight>
                          <a:latin typeface="Consolas" panose="020B0609020204030204" pitchFamily="49" charset="0"/>
                        </a:rPr>
                        <a:t>  rel="preload" </a:t>
                      </a:r>
                    </a:p>
                    <a:p>
                      <a:r>
                        <a:rPr lang="en-US" sz="1200" dirty="0">
                          <a:highlight>
                            <a:srgbClr val="FCF7F1"/>
                          </a:highlight>
                          <a:latin typeface="Consolas" panose="020B0609020204030204" pitchFamily="49" charset="0"/>
                        </a:rPr>
                        <a:t>  as="script"</a:t>
                      </a:r>
                    </a:p>
                    <a:p>
                      <a:r>
                        <a:rPr lang="en-US" sz="1200" dirty="0">
                          <a:highlight>
                            <a:srgbClr val="FCF7F1"/>
                          </a:highlight>
                          <a:latin typeface="Consolas" panose="020B0609020204030204" pitchFamily="49" charset="0"/>
                        </a:rPr>
                        <a:t>  crossorigin="anonymous"</a:t>
                      </a:r>
                    </a:p>
                    <a:p>
                      <a:r>
                        <a:rPr lang="en-US" sz="1200" dirty="0">
                          <a:highlight>
                            <a:srgbClr val="FCF7F1"/>
                          </a:highlight>
                          <a:latin typeface="Consolas" panose="020B0609020204030204" pitchFamily="49" charset="0"/>
                        </a:rPr>
                        <a:t>  href="</a:t>
                      </a:r>
                      <a:r>
                        <a:rPr lang="fr-FR" sz="1200" dirty="0">
                          <a:highlight>
                            <a:srgbClr val="FCF7F1"/>
                          </a:highlight>
                          <a:latin typeface="Consolas" panose="020B0609020204030204" pitchFamily="49" charset="0"/>
                        </a:rPr>
                        <a:t>/js/main.js</a:t>
                      </a:r>
                      <a:r>
                        <a:rPr lang="en-US" sz="1200" dirty="0">
                          <a:highlight>
                            <a:srgbClr val="FCF7F1"/>
                          </a:highlight>
                          <a:latin typeface="Consolas" panose="020B0609020204030204" pitchFamily="49" charset="0"/>
                        </a:rPr>
                        <a:t>" /&gt;</a:t>
                      </a:r>
                    </a:p>
                  </a:txBody>
                  <a:tcPr/>
                </a:tc>
                <a:extLst>
                  <a:ext uri="{0D108BD9-81ED-4DB2-BD59-A6C34878D82A}">
                    <a16:rowId xmlns:a16="http://schemas.microsoft.com/office/drawing/2014/main" val="2783500487"/>
                  </a:ext>
                </a:extLst>
              </a:tr>
              <a:tr h="1083468">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parsed, and executed when script tag is encountered.</a:t>
                      </a:r>
                    </a:p>
                    <a:p>
                      <a:pPr marL="171450" indent="-171450">
                        <a:spcAft>
                          <a:spcPts val="600"/>
                        </a:spcAft>
                        <a:buFont typeface="Arial" panose="020B0604020202020204" pitchFamily="34" charset="0"/>
                        <a:buChar char="•"/>
                      </a:pPr>
                      <a:r>
                        <a:rPr lang="en-US" sz="1200" dirty="0"/>
                        <a:t>Rendering is blocked until complete.</a:t>
                      </a:r>
                    </a:p>
                  </a:txBody>
                  <a:tcPr/>
                </a:tc>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when script tag is encountered.</a:t>
                      </a:r>
                    </a:p>
                    <a:p>
                      <a:pPr marL="171450" indent="-171450">
                        <a:spcAft>
                          <a:spcPts val="600"/>
                        </a:spcAft>
                        <a:buFont typeface="Arial" panose="020B0604020202020204" pitchFamily="34" charset="0"/>
                        <a:buChar char="•"/>
                      </a:pPr>
                      <a:r>
                        <a:rPr lang="en-US" sz="1200" dirty="0"/>
                        <a:t>Rendering is not blocked while the script is downloaded.</a:t>
                      </a:r>
                    </a:p>
                    <a:p>
                      <a:pPr marL="171450" indent="-171450">
                        <a:spcAft>
                          <a:spcPts val="600"/>
                        </a:spcAft>
                        <a:buFont typeface="Arial" panose="020B0604020202020204" pitchFamily="34" charset="0"/>
                        <a:buChar char="•"/>
                      </a:pPr>
                      <a:r>
                        <a:rPr lang="en-US" sz="1200" dirty="0"/>
                        <a:t>Script executes as soon as it is downloaded.</a:t>
                      </a:r>
                    </a:p>
                    <a:p>
                      <a:pPr marL="171450" indent="-171450">
                        <a:spcAft>
                          <a:spcPts val="600"/>
                        </a:spcAft>
                        <a:buFont typeface="Arial" panose="020B0604020202020204" pitchFamily="34" charset="0"/>
                        <a:buChar char="•"/>
                      </a:pPr>
                      <a:endParaRPr lang="en-US" sz="1200" dirty="0"/>
                    </a:p>
                  </a:txBody>
                  <a:tcPr/>
                </a:tc>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when script tag is encountered.</a:t>
                      </a:r>
                    </a:p>
                    <a:p>
                      <a:pPr marL="171450" indent="-171450">
                        <a:spcAft>
                          <a:spcPts val="600"/>
                        </a:spcAft>
                        <a:buFont typeface="Arial" panose="020B0604020202020204" pitchFamily="34" charset="0"/>
                        <a:buChar char="•"/>
                      </a:pPr>
                      <a:r>
                        <a:rPr lang="en-US" sz="1200" dirty="0"/>
                        <a:t>Rendering is not blocked while the script is downloaded.</a:t>
                      </a:r>
                    </a:p>
                    <a:p>
                      <a:pPr marL="171450" indent="-171450">
                        <a:spcAft>
                          <a:spcPts val="600"/>
                        </a:spcAft>
                        <a:buFont typeface="Arial" panose="020B0604020202020204" pitchFamily="34" charset="0"/>
                        <a:buChar char="•"/>
                      </a:pPr>
                      <a:r>
                        <a:rPr lang="en-US" sz="1200"/>
                        <a:t>Script executes when the full page is ready.</a:t>
                      </a:r>
                      <a:endParaRPr lang="en-US" sz="1200" dirty="0"/>
                    </a:p>
                    <a:p>
                      <a:pPr>
                        <a:spcAft>
                          <a:spcPts val="600"/>
                        </a:spcAft>
                      </a:pPr>
                      <a:endParaRPr lang="en-US" sz="1200" dirty="0"/>
                    </a:p>
                  </a:txBody>
                  <a:tcPr/>
                </a:tc>
                <a:tc>
                  <a:txBody>
                    <a:bodyPr/>
                    <a:lstStyle/>
                    <a:p>
                      <a:pPr marL="0" indent="0">
                        <a:spcAft>
                          <a:spcPts val="600"/>
                        </a:spcAft>
                        <a:buFont typeface="Arial" panose="020B0604020202020204" pitchFamily="34" charset="0"/>
                        <a:buNone/>
                      </a:pPr>
                      <a:r>
                        <a:rPr lang="en-US" sz="1200" b="1" dirty="0"/>
                        <a:t>Description</a:t>
                      </a:r>
                    </a:p>
                    <a:p>
                      <a:pPr marL="171450" indent="-171450">
                        <a:spcAft>
                          <a:spcPts val="600"/>
                        </a:spcAft>
                        <a:buFont typeface="Arial" panose="020B0604020202020204" pitchFamily="34" charset="0"/>
                        <a:buChar char="•"/>
                      </a:pPr>
                      <a:r>
                        <a:rPr lang="en-US" sz="1200" dirty="0"/>
                        <a:t>Script is downloaded when link tag is encountered.</a:t>
                      </a:r>
                    </a:p>
                    <a:p>
                      <a:pPr marL="171450" indent="-171450">
                        <a:spcAft>
                          <a:spcPts val="600"/>
                        </a:spcAft>
                        <a:buFont typeface="Arial" panose="020B0604020202020204" pitchFamily="34" charset="0"/>
                        <a:buChar char="•"/>
                      </a:pPr>
                      <a:r>
                        <a:rPr lang="en-US" sz="1200" dirty="0"/>
                        <a:t>Script tag must be included to execute it.</a:t>
                      </a:r>
                    </a:p>
                    <a:p>
                      <a:pPr>
                        <a:spcAft>
                          <a:spcPts val="600"/>
                        </a:spcAft>
                      </a:pPr>
                      <a:endParaRPr lang="en-US" sz="1200" dirty="0"/>
                    </a:p>
                  </a:txBody>
                  <a:tcPr/>
                </a:tc>
                <a:extLst>
                  <a:ext uri="{0D108BD9-81ED-4DB2-BD59-A6C34878D82A}">
                    <a16:rowId xmlns:a16="http://schemas.microsoft.com/office/drawing/2014/main" val="636266612"/>
                  </a:ext>
                </a:extLst>
              </a:tr>
              <a:tr h="1083468">
                <a:tc>
                  <a:txBody>
                    <a:bodyPr/>
                    <a:lstStyle/>
                    <a:p>
                      <a:pPr marL="171450" indent="-171450">
                        <a:lnSpc>
                          <a:spcPct val="100000"/>
                        </a:lnSpc>
                        <a:spcBef>
                          <a:spcPts val="600"/>
                        </a:spcBef>
                        <a:spcAft>
                          <a:spcPts val="0"/>
                        </a:spcAft>
                        <a:buFont typeface="Arial" panose="020B0604020202020204" pitchFamily="34" charset="0"/>
                        <a:buChar char="•"/>
                      </a:pPr>
                      <a:r>
                        <a:rPr lang="en-US" sz="1200" b="0">
                          <a:solidFill>
                            <a:srgbClr val="FF0000"/>
                          </a:solidFill>
                          <a:highlight>
                            <a:srgbClr val="FCF7F1"/>
                          </a:highlight>
                        </a:rPr>
                        <a:t>Slowest page </a:t>
                      </a:r>
                      <a:r>
                        <a:rPr lang="en-US" sz="1200" b="0" dirty="0">
                          <a:solidFill>
                            <a:srgbClr val="FF0000"/>
                          </a:solidFill>
                          <a:highlight>
                            <a:srgbClr val="FCF7F1"/>
                          </a:highlight>
                        </a:rPr>
                        <a:t>load times.</a:t>
                      </a:r>
                    </a:p>
                  </a:txBody>
                  <a:tcPr/>
                </a:tc>
                <a:tc>
                  <a:txBody>
                    <a:bodyPr/>
                    <a:lstStyle/>
                    <a:p>
                      <a:pPr marL="171450" indent="-171450">
                        <a:lnSpc>
                          <a:spcPct val="100000"/>
                        </a:lnSpc>
                        <a:spcBef>
                          <a:spcPts val="600"/>
                        </a:spcBef>
                        <a:spcAft>
                          <a:spcPts val="0"/>
                        </a:spcAft>
                        <a:buFont typeface="Arial" panose="020B0604020202020204" pitchFamily="34" charset="0"/>
                        <a:buChar char="•"/>
                      </a:pPr>
                      <a:r>
                        <a:rPr lang="en-US" sz="1200"/>
                        <a:t>Faster </a:t>
                      </a:r>
                      <a:r>
                        <a:rPr lang="en-US" sz="1200" dirty="0"/>
                        <a:t>page load times</a:t>
                      </a:r>
                      <a:r>
                        <a:rPr lang="en-US" sz="1200"/>
                        <a:t>, but </a:t>
                      </a:r>
                      <a:r>
                        <a:rPr lang="en-US" sz="1200" dirty="0"/>
                        <a:t>execution time and order are not </a:t>
                      </a:r>
                      <a:r>
                        <a:rPr lang="en-US" sz="1200"/>
                        <a:t>guaranteed.</a:t>
                      </a:r>
                    </a:p>
                    <a:p>
                      <a:pPr marL="171450" indent="-171450">
                        <a:lnSpc>
                          <a:spcPct val="100000"/>
                        </a:lnSpc>
                        <a:spcBef>
                          <a:spcPts val="600"/>
                        </a:spcBef>
                        <a:spcAft>
                          <a:spcPts val="0"/>
                        </a:spcAft>
                        <a:buFont typeface="Arial" panose="020B0604020202020204" pitchFamily="34" charset="0"/>
                        <a:buChar char="•"/>
                      </a:pPr>
                      <a:r>
                        <a:rPr lang="en-US" sz="1200" b="0">
                          <a:solidFill>
                            <a:srgbClr val="FF0000"/>
                          </a:solidFill>
                          <a:highlight>
                            <a:srgbClr val="FCF7F1"/>
                          </a:highlight>
                        </a:rPr>
                        <a:t>Unsafe for most scripts.</a:t>
                      </a:r>
                    </a:p>
                    <a:p>
                      <a:pPr marL="171450" indent="-171450">
                        <a:lnSpc>
                          <a:spcPct val="100000"/>
                        </a:lnSpc>
                        <a:spcBef>
                          <a:spcPts val="600"/>
                        </a:spcBef>
                        <a:spcAft>
                          <a:spcPts val="0"/>
                        </a:spcAft>
                        <a:buFont typeface="Arial" panose="020B0604020202020204" pitchFamily="34" charset="0"/>
                        <a:buChar char="•"/>
                      </a:pPr>
                      <a:r>
                        <a:rPr lang="en-US" sz="1200">
                          <a:solidFill>
                            <a:srgbClr val="00B050"/>
                          </a:solidFill>
                          <a:highlight>
                            <a:srgbClr val="FCF7F1"/>
                          </a:highlight>
                        </a:rPr>
                        <a:t>Works well for tracking traffic and displaying ads.</a:t>
                      </a:r>
                      <a:endParaRPr lang="en-US" sz="1200" b="0" dirty="0">
                        <a:solidFill>
                          <a:srgbClr val="00B050"/>
                        </a:solidFill>
                        <a:highlight>
                          <a:srgbClr val="FCF7F1"/>
                        </a:highlight>
                      </a:endParaRPr>
                    </a:p>
                  </a:txBody>
                  <a:tcPr/>
                </a:tc>
                <a:tc>
                  <a:txBody>
                    <a:bodyPr/>
                    <a:lstStyle/>
                    <a:p>
                      <a:pPr marL="171450" indent="-171450">
                        <a:lnSpc>
                          <a:spcPct val="100000"/>
                        </a:lnSpc>
                        <a:spcBef>
                          <a:spcPts val="600"/>
                        </a:spcBef>
                        <a:spcAft>
                          <a:spcPts val="0"/>
                        </a:spcAft>
                        <a:buFont typeface="Arial" panose="020B0604020202020204" pitchFamily="34" charset="0"/>
                        <a:buChar char="•"/>
                      </a:pPr>
                      <a:r>
                        <a:rPr lang="en-US" sz="1200" dirty="0"/>
                        <a:t>Faster page load </a:t>
                      </a:r>
                      <a:r>
                        <a:rPr lang="en-US" sz="1200"/>
                        <a:t>times.</a:t>
                      </a:r>
                      <a:endParaRPr lang="en-US" sz="1200" dirty="0"/>
                    </a:p>
                    <a:p>
                      <a:pPr marL="171450" indent="-171450">
                        <a:lnSpc>
                          <a:spcPct val="100000"/>
                        </a:lnSpc>
                        <a:spcBef>
                          <a:spcPts val="600"/>
                        </a:spcBef>
                        <a:spcAft>
                          <a:spcPts val="0"/>
                        </a:spcAft>
                        <a:buFont typeface="Arial" panose="020B0604020202020204" pitchFamily="34" charset="0"/>
                        <a:buChar char="•"/>
                      </a:pPr>
                      <a:r>
                        <a:rPr lang="en-US" sz="1200" dirty="0">
                          <a:solidFill>
                            <a:srgbClr val="FF0000"/>
                          </a:solidFill>
                          <a:highlight>
                            <a:srgbClr val="FCF7F1"/>
                          </a:highlight>
                        </a:rPr>
                        <a:t>Cannot be used with embedded </a:t>
                      </a:r>
                      <a:r>
                        <a:rPr lang="en-US" sz="1200">
                          <a:solidFill>
                            <a:srgbClr val="FF0000"/>
                          </a:solidFill>
                          <a:highlight>
                            <a:srgbClr val="FCF7F1"/>
                          </a:highlight>
                        </a:rPr>
                        <a:t>scripts.</a:t>
                      </a:r>
                      <a:endParaRPr lang="en-US" sz="1200" dirty="0"/>
                    </a:p>
                    <a:p>
                      <a:pPr marL="171450" indent="-171450">
                        <a:lnSpc>
                          <a:spcPct val="100000"/>
                        </a:lnSpc>
                        <a:spcBef>
                          <a:spcPts val="600"/>
                        </a:spcBef>
                        <a:spcAft>
                          <a:spcPts val="0"/>
                        </a:spcAft>
                        <a:buFont typeface="Arial" panose="020B0604020202020204" pitchFamily="34" charset="0"/>
                        <a:buChar char="•"/>
                      </a:pPr>
                      <a:r>
                        <a:rPr lang="en-US" sz="1200" dirty="0">
                          <a:solidFill>
                            <a:srgbClr val="00B050"/>
                          </a:solidFill>
                          <a:highlight>
                            <a:srgbClr val="FCF7F1"/>
                          </a:highlight>
                        </a:rPr>
                        <a:t>Most scripts can safely use this option.</a:t>
                      </a:r>
                    </a:p>
                  </a:txBody>
                  <a:tcP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200" dirty="0"/>
                        <a:t>Faster page load </a:t>
                      </a:r>
                      <a:r>
                        <a:rPr lang="en-US" sz="1200"/>
                        <a:t>times.</a:t>
                      </a:r>
                      <a:endParaRPr lang="en-US" sz="1200" dirty="0"/>
                    </a:p>
                    <a:p>
                      <a:pPr marL="171450" indent="-171450">
                        <a:lnSpc>
                          <a:spcPct val="100000"/>
                        </a:lnSpc>
                        <a:spcBef>
                          <a:spcPts val="600"/>
                        </a:spcBef>
                        <a:spcAft>
                          <a:spcPts val="0"/>
                        </a:spcAft>
                        <a:buFont typeface="Arial" panose="020B0604020202020204" pitchFamily="34" charset="0"/>
                        <a:buChar char="•"/>
                      </a:pPr>
                      <a:r>
                        <a:rPr lang="en-US" sz="1200" dirty="0">
                          <a:solidFill>
                            <a:srgbClr val="00B050"/>
                          </a:solidFill>
                          <a:highlight>
                            <a:srgbClr val="FCF7F1"/>
                          </a:highlight>
                        </a:rPr>
                        <a:t>Can safely be used with any </a:t>
                      </a:r>
                      <a:r>
                        <a:rPr lang="en-US" sz="1200">
                          <a:solidFill>
                            <a:srgbClr val="00B050"/>
                          </a:solidFill>
                          <a:highlight>
                            <a:srgbClr val="FCF7F1"/>
                          </a:highlight>
                        </a:rPr>
                        <a:t>script.</a:t>
                      </a:r>
                      <a:endParaRPr lang="en-US" sz="1200" dirty="0">
                        <a:highlight>
                          <a:srgbClr val="FCF7F1"/>
                        </a:highlight>
                      </a:endParaRPr>
                    </a:p>
                    <a:p>
                      <a:pPr marL="171450" indent="-171450">
                        <a:lnSpc>
                          <a:spcPct val="100000"/>
                        </a:lnSpc>
                        <a:spcBef>
                          <a:spcPts val="600"/>
                        </a:spcBef>
                        <a:spcAft>
                          <a:spcPts val="0"/>
                        </a:spcAft>
                        <a:buFont typeface="Arial" panose="020B0604020202020204" pitchFamily="34" charset="0"/>
                        <a:buChar char="•"/>
                      </a:pPr>
                      <a:r>
                        <a:rPr lang="en-US" sz="1200" dirty="0">
                          <a:solidFill>
                            <a:srgbClr val="00B050"/>
                          </a:solidFill>
                          <a:highlight>
                            <a:srgbClr val="FCF7F1"/>
                          </a:highlight>
                        </a:rPr>
                        <a:t>Highly recommended for scripts hosted on a CDN.</a:t>
                      </a:r>
                    </a:p>
                  </a:txBody>
                  <a:tcPr/>
                </a:tc>
                <a:extLst>
                  <a:ext uri="{0D108BD9-81ED-4DB2-BD59-A6C34878D82A}">
                    <a16:rowId xmlns:a16="http://schemas.microsoft.com/office/drawing/2014/main" val="729840096"/>
                  </a:ext>
                </a:extLst>
              </a:tr>
            </a:tbl>
          </a:graphicData>
        </a:graphic>
      </p:graphicFrame>
    </p:spTree>
    <p:extLst>
      <p:ext uri="{BB962C8B-B14F-4D97-AF65-F5344CB8AC3E}">
        <p14:creationId xmlns:p14="http://schemas.microsoft.com/office/powerpoint/2010/main" val="311262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920336-7909-426F-8081-AFA24B193F14}"/>
              </a:ext>
            </a:extLst>
          </p:cNvPr>
          <p:cNvSpPr>
            <a:spLocks noGrp="1"/>
          </p:cNvSpPr>
          <p:nvPr>
            <p:ph type="title"/>
          </p:nvPr>
        </p:nvSpPr>
        <p:spPr/>
        <p:txBody>
          <a:bodyPr/>
          <a:lstStyle/>
          <a:p>
            <a:r>
              <a:rPr lang="en-US" cap="none"/>
              <a:t>Variables</a:t>
            </a:r>
            <a:endParaRPr lang="en-US" cap="none" dirty="0"/>
          </a:p>
        </p:txBody>
      </p:sp>
      <p:sp>
        <p:nvSpPr>
          <p:cNvPr id="6" name="Text Placeholder 5">
            <a:extLst>
              <a:ext uri="{FF2B5EF4-FFF2-40B4-BE49-F238E27FC236}">
                <a16:creationId xmlns:a16="http://schemas.microsoft.com/office/drawing/2014/main" id="{DAE3D404-51E4-4D64-88D7-AFA22CFBA8F7}"/>
              </a:ext>
            </a:extLst>
          </p:cNvPr>
          <p:cNvSpPr>
            <a:spLocks noGrp="1"/>
          </p:cNvSpPr>
          <p:nvPr>
            <p:ph type="body" idx="1"/>
          </p:nvPr>
        </p:nvSpPr>
        <p:spPr/>
        <p:txBody>
          <a:bodyPr/>
          <a:lstStyle/>
          <a:p>
            <a:r>
              <a:rPr lang="en-US"/>
              <a:t>Declaring variables with ECMAScript 6</a:t>
            </a:r>
            <a:endParaRPr lang="en-US" dirty="0"/>
          </a:p>
        </p:txBody>
      </p:sp>
      <p:sp>
        <p:nvSpPr>
          <p:cNvPr id="4" name="Slide Number Placeholder 3">
            <a:extLst>
              <a:ext uri="{FF2B5EF4-FFF2-40B4-BE49-F238E27FC236}">
                <a16:creationId xmlns:a16="http://schemas.microsoft.com/office/drawing/2014/main" id="{B3E58610-8DF0-4BC8-B28F-9775BE8BC83F}"/>
              </a:ext>
            </a:extLst>
          </p:cNvPr>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22906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p:txBody>
          <a:bodyPr>
            <a:normAutofit/>
          </a:bodyPr>
          <a:lstStyle/>
          <a:p>
            <a:r>
              <a:rPr lang="en-US" u="sng" dirty="0"/>
              <a:t>JavaScript Variables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p:txBody>
          <a:bodyPr>
            <a:normAutofit/>
          </a:bodyPr>
          <a:lstStyle/>
          <a:p>
            <a:pPr marL="0" indent="0">
              <a:buNone/>
            </a:pPr>
            <a:r>
              <a:rPr lang="en-US" sz="1800" dirty="0"/>
              <a:t>JavaScript variables are typically created in one of three ways:</a:t>
            </a:r>
          </a:p>
          <a:p>
            <a:pPr indent="0">
              <a:buNone/>
            </a:pPr>
            <a:r>
              <a:rPr lang="en-US" sz="1800" dirty="0"/>
              <a:t>var</a:t>
            </a:r>
          </a:p>
          <a:p>
            <a:pPr indent="0">
              <a:buNone/>
            </a:pPr>
            <a:r>
              <a:rPr lang="en-US" sz="1800" dirty="0"/>
              <a:t>let</a:t>
            </a:r>
          </a:p>
          <a:p>
            <a:pPr indent="0">
              <a:buNone/>
            </a:pPr>
            <a:r>
              <a:rPr lang="en-US" sz="1800" dirty="0"/>
              <a:t>const</a:t>
            </a:r>
          </a:p>
        </p:txBody>
      </p:sp>
      <p:sp>
        <p:nvSpPr>
          <p:cNvPr id="6" name="Slide Number Placeholder 5"/>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607779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documentManagement/types"/>
    <ds:schemaRef ds:uri="http://schemas.microsoft.com/office/infopath/2007/PartnerControls"/>
    <ds:schemaRef ds:uri="http://purl.org/dc/elements/1.1/"/>
    <ds:schemaRef ds:uri="71af3243-3dd4-4a8d-8c0d-dd76da1f02a5"/>
    <ds:schemaRef ds:uri="http://schemas.microsoft.com/office/2006/metadata/properties"/>
    <ds:schemaRef ds:uri="16c05727-aa75-4e4a-9b5f-8a80a1165891"/>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2887</Words>
  <Application>Microsoft Office PowerPoint</Application>
  <PresentationFormat>Widescreen</PresentationFormat>
  <Paragraphs>380</Paragraphs>
  <Slides>48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Century Gothic</vt:lpstr>
      <vt:lpstr>Consolas</vt:lpstr>
      <vt:lpstr>Garamond</vt:lpstr>
      <vt:lpstr>SavonVTI</vt:lpstr>
      <vt:lpstr>JavaScript</vt:lpstr>
      <vt:lpstr>Objectives</vt:lpstr>
      <vt:lpstr>Scripts</vt:lpstr>
      <vt:lpstr>External Scripts</vt:lpstr>
      <vt:lpstr>Inline Scripts</vt:lpstr>
      <vt:lpstr>&lt;head&gt; vs. &lt;body&gt;</vt:lpstr>
      <vt:lpstr>Asynchronous Loading</vt:lpstr>
      <vt:lpstr>Variables</vt:lpstr>
      <vt:lpstr>JavaScript Variables</vt:lpstr>
      <vt:lpstr>JavaScript Variables</vt:lpstr>
      <vt:lpstr>JavaScript Variables</vt:lpstr>
      <vt:lpstr>JavaScript Variables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Control Structures</vt:lpstr>
      <vt:lpstr>if Control Structure</vt:lpstr>
      <vt:lpstr>if/else Control Structure</vt:lpstr>
      <vt:lpstr>if/else if/[else] Control Structure</vt:lpstr>
      <vt:lpstr>for…in Control Structure</vt:lpstr>
      <vt:lpstr>for…in Example</vt:lpstr>
      <vt:lpstr>for…of Control Structure</vt:lpstr>
      <vt:lpstr>for…of Example</vt:lpstr>
      <vt:lpstr>For each …in Control Structure</vt:lpstr>
      <vt:lpstr>Functions</vt:lpstr>
      <vt:lpstr>JavaScript Functions</vt:lpstr>
      <vt:lpstr>JavaScript Functions</vt:lpstr>
      <vt:lpstr>Function Declarations</vt:lpstr>
      <vt:lpstr>Function Expressions</vt:lpstr>
      <vt:lpstr>Arrow Functions</vt:lpstr>
      <vt:lpstr>Arrow Functions Example</vt:lpstr>
      <vt:lpstr>Conclusion</vt:lpstr>
      <vt:lpstr>What We Covered</vt:lpstr>
      <vt:lpstr>Some Useful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2020-07-31T21:31:47Z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