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8"/>
  </p:notesMasterIdLst>
  <p:sldIdLst>
    <p:sldId id="257" r:id="rId5"/>
    <p:sldId id="263" r:id="rId6"/>
    <p:sldId id="300" r:id="rId7"/>
    <p:sldId id="266" r:id="rId8"/>
    <p:sldId id="302" r:id="rId9"/>
    <p:sldId id="304" r:id="rId10"/>
    <p:sldId id="305" r:id="rId11"/>
    <p:sldId id="306" r:id="rId12"/>
    <p:sldId id="307" r:id="rId13"/>
    <p:sldId id="308" r:id="rId14"/>
    <p:sldId id="309" r:id="rId15"/>
    <p:sldId id="310" r:id="rId16"/>
    <p:sldId id="311" r:id="rId17"/>
    <p:sldId id="301" r:id="rId18"/>
    <p:sldId id="312" r:id="rId19"/>
    <p:sldId id="313" r:id="rId20"/>
    <p:sldId id="331" r:id="rId21"/>
    <p:sldId id="314" r:id="rId22"/>
    <p:sldId id="315" r:id="rId23"/>
    <p:sldId id="316" r:id="rId24"/>
    <p:sldId id="317" r:id="rId25"/>
    <p:sldId id="319" r:id="rId26"/>
    <p:sldId id="320" r:id="rId27"/>
    <p:sldId id="321" r:id="rId28"/>
    <p:sldId id="322" r:id="rId29"/>
    <p:sldId id="323" r:id="rId30"/>
    <p:sldId id="324" r:id="rId31"/>
    <p:sldId id="327" r:id="rId32"/>
    <p:sldId id="326" r:id="rId33"/>
    <p:sldId id="328" r:id="rId34"/>
    <p:sldId id="329" r:id="rId35"/>
    <p:sldId id="330" r:id="rId36"/>
    <p:sldId id="31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4" d="100"/>
          <a:sy n="114"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9/8/2020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4</a:t>
            </a:fld>
            <a:endParaRPr lang="en-US" dirty="0"/>
          </a:p>
        </p:txBody>
      </p:sp>
    </p:spTree>
    <p:extLst>
      <p:ext uri="{BB962C8B-B14F-4D97-AF65-F5344CB8AC3E}">
        <p14:creationId xmlns:p14="http://schemas.microsoft.com/office/powerpoint/2010/main" val="42243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9/8/2020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9/8/2020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9/8/2020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9/8/2020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9/8/2020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xpressjs.com/en/guide/routing.html" TargetMode="External"/><Relationship Id="rId2" Type="http://schemas.openxmlformats.org/officeDocument/2006/relationships/hyperlink" Target="https://en.wikipedia.org/wiki/Uniform_Resource_Identifi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xpressj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node-js-expres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node-js-expres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node</a:t>
            </a:r>
            <a:r>
              <a:rPr lang="en-US" sz="4400" dirty="0">
                <a:solidFill>
                  <a:schemeClr val="tx1"/>
                </a:solidFill>
              </a:rPr>
              <a:t>.js Part III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app = express();</a:t>
            </a:r>
          </a:p>
          <a:p>
            <a:r>
              <a:rPr lang="en-US" sz="1800" dirty="0"/>
              <a:t>It is a standard convention to instantiate the express class and call the object app</a:t>
            </a: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73202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pPr marL="0" indent="0">
              <a:buNone/>
            </a:pPr>
            <a:r>
              <a:rPr lang="en-US" sz="1800" dirty="0">
                <a:latin typeface="Consolas" panose="020B0609020204030204" pitchFamily="49" charset="0"/>
              </a:rPr>
              <a:t>app.get("/", (req, res) =&gt; {</a:t>
            </a:r>
          </a:p>
          <a:p>
            <a:pPr marL="114300" indent="0">
              <a:buNone/>
            </a:pPr>
            <a:r>
              <a:rPr lang="en-US" sz="1800" dirty="0">
                <a:latin typeface="Consolas" panose="020B0609020204030204" pitchFamily="49" charset="0"/>
              </a:rPr>
              <a:t>res.send("Hello from node.js and express!");</a:t>
            </a:r>
          </a:p>
          <a:p>
            <a:pPr marL="0" indent="0">
              <a:buNone/>
            </a:pPr>
            <a:r>
              <a:rPr lang="en-US" sz="1800" dirty="0">
                <a:latin typeface="Consolas" panose="020B0609020204030204" pitchFamily="49" charset="0"/>
              </a:rPr>
              <a:t>})</a:t>
            </a:r>
          </a:p>
          <a:p>
            <a:r>
              <a:rPr lang="en-US" sz="1800" dirty="0"/>
              <a:t>When the user goes to localhost:3000 (</a:t>
            </a:r>
            <a:r>
              <a:rPr lang="en-US" sz="1800" dirty="0">
                <a:latin typeface="Consolas" panose="020B0609020204030204" pitchFamily="49" charset="0"/>
              </a:rPr>
              <a:t>"</a:t>
            </a:r>
            <a:r>
              <a:rPr lang="en-US" sz="1800" dirty="0"/>
              <a:t>/</a:t>
            </a:r>
            <a:r>
              <a:rPr lang="en-US" sz="1800" dirty="0">
                <a:latin typeface="Consolas" panose="020B0609020204030204" pitchFamily="49" charset="0"/>
              </a:rPr>
              <a:t>"</a:t>
            </a:r>
            <a:r>
              <a:rPr lang="en-US" sz="1800" dirty="0"/>
              <a:t>), show the message Hello from node.js and express on screen</a:t>
            </a: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36330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6788"/>
          </a:xfrm>
        </p:spPr>
        <p:txBody>
          <a:bodyPr>
            <a:normAutofit/>
          </a:bodyPr>
          <a:lstStyle/>
          <a:p>
            <a:pPr marL="0" indent="0">
              <a:buNone/>
            </a:pPr>
            <a:r>
              <a:rPr lang="en-US" sz="1800" dirty="0">
                <a:latin typeface="Consolas" panose="020B0609020204030204" pitchFamily="49" charset="0"/>
              </a:rPr>
              <a:t>}).listen(port, () =&gt; {</a:t>
            </a:r>
          </a:p>
          <a:p>
            <a:pPr marL="228600" indent="0">
              <a:buNone/>
            </a:pPr>
            <a:r>
              <a:rPr lang="en-US" sz="1800" dirty="0">
                <a:latin typeface="Consolas" panose="020B0609020204030204" pitchFamily="49" charset="0"/>
              </a:rPr>
              <a:t>console.log(`The server is listening on ${port}`);</a:t>
            </a:r>
          </a:p>
          <a:p>
            <a:r>
              <a:rPr lang="en-US" sz="1800" dirty="0"/>
              <a:t>Listen on port 3000 and send a corresponding message back to the terminal</a:t>
            </a: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76984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Express provides a built-in middleware (express.static) to serve static files, such as images, CSS, and client-side JavaScript</a:t>
            </a:r>
          </a:p>
          <a:p>
            <a:r>
              <a:rPr lang="en-US" sz="1800" dirty="0"/>
              <a:t>You simply need to pass the name of the directory where you keep your static assets, to the express.static middleware to start serving the files directly. For example, if you keep your images, CSS, and JavaScript files in a directory named public, you can do this − </a:t>
            </a:r>
          </a:p>
          <a:p>
            <a:pPr marL="174625" indent="0">
              <a:buNone/>
            </a:pPr>
            <a:r>
              <a:rPr lang="en-US" sz="1800" dirty="0">
                <a:latin typeface="Consolas" panose="020B0609020204030204" pitchFamily="49" charset="0"/>
              </a:rPr>
              <a:t>app.use(express.static('public'));</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407789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Create a new directory (folder) called </a:t>
            </a:r>
            <a:r>
              <a:rPr lang="en-US" sz="1800" b="1" dirty="0"/>
              <a:t>public</a:t>
            </a:r>
            <a:r>
              <a:rPr lang="en-US" sz="1800" dirty="0"/>
              <a:t>  Under the public folder create another directory (folder) called images</a:t>
            </a:r>
          </a:p>
          <a:p>
            <a:r>
              <a:rPr lang="en-US" sz="1800" dirty="0"/>
              <a:t>Go to Google Images, key in puppy 540 x 540 in the search box.  Grab the upper-left image (for me a Golder Retriever eating a bone with Thank you! below it).  Save the image as puppy.jpg in the public/images folder</a:t>
            </a: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63434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After the </a:t>
            </a:r>
            <a:r>
              <a:rPr lang="en-US" sz="1800" dirty="0">
                <a:latin typeface="Consolas" panose="020B0609020204030204" pitchFamily="49" charset="0"/>
              </a:rPr>
              <a:t>const app = express;</a:t>
            </a:r>
            <a:r>
              <a:rPr lang="en-US" sz="1800" dirty="0"/>
              <a:t> and before the </a:t>
            </a:r>
            <a:r>
              <a:rPr lang="en-US" sz="1800" dirty="0">
                <a:latin typeface="Consolas" panose="020B0609020204030204" pitchFamily="49" charset="0"/>
              </a:rPr>
              <a:t>app.get("/", (req, res) =&gt; { … </a:t>
            </a:r>
            <a:r>
              <a:rPr lang="en-US" sz="1800" dirty="0"/>
              <a:t>block add this:</a:t>
            </a:r>
          </a:p>
          <a:p>
            <a:pPr marL="0" indent="0">
              <a:buNone/>
            </a:pPr>
            <a:r>
              <a:rPr lang="en-US" sz="1800" dirty="0">
                <a:latin typeface="Consolas" panose="020B0609020204030204" pitchFamily="49" charset="0"/>
              </a:rPr>
              <a:t>app.use(express.static('public'));</a:t>
            </a:r>
          </a:p>
          <a:p>
            <a:pPr marL="0" indent="0">
              <a:buNone/>
            </a:pPr>
            <a:r>
              <a:rPr lang="en-US" sz="1800" dirty="0">
                <a:latin typeface="Consolas" panose="020B0609020204030204" pitchFamily="49" charset="0"/>
              </a:rPr>
              <a:t>app.get('/images', function (req, res) {</a:t>
            </a:r>
          </a:p>
          <a:p>
            <a:pPr marL="0" indent="0">
              <a:buNone/>
            </a:pPr>
            <a:r>
              <a:rPr lang="en-US" sz="1800" dirty="0">
                <a:latin typeface="Consolas" panose="020B0609020204030204" pitchFamily="49" charset="0"/>
              </a:rPr>
              <a:t> res.sendFile( __dirname + "/public/images/" + "puppy.jpg" );</a:t>
            </a:r>
          </a:p>
          <a:p>
            <a:pPr marL="0" indent="0">
              <a:buNone/>
            </a:pPr>
            <a:r>
              <a:rPr lang="en-US" sz="1800" dirty="0">
                <a:latin typeface="Consolas" panose="020B0609020204030204" pitchFamily="49" charset="0"/>
              </a:rPr>
              <a:t>});</a:t>
            </a:r>
          </a:p>
          <a:p>
            <a:pPr marL="0" indent="0">
              <a:buNone/>
            </a:pPr>
            <a:endParaRPr lang="en-US" sz="1800" dirty="0"/>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28597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 </a:t>
            </a:r>
            <a:r>
              <a:rPr lang="en-US" sz="2000" dirty="0"/>
              <a:t>(each new statement explained)</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pPr marL="0" indent="0">
              <a:buNone/>
            </a:pPr>
            <a:r>
              <a:rPr lang="en-US" sz="1800" dirty="0">
                <a:latin typeface="Consolas" panose="020B0609020204030204" pitchFamily="49" charset="0"/>
              </a:rPr>
              <a:t>app.use(express.static('public'));</a:t>
            </a:r>
          </a:p>
          <a:p>
            <a:r>
              <a:rPr lang="en-US" sz="1800" dirty="0"/>
              <a:t>This makes the contents of the public folder known to express</a:t>
            </a:r>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337354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 </a:t>
            </a:r>
            <a:r>
              <a:rPr lang="en-US" sz="2000" dirty="0"/>
              <a:t>(each new statement explained)</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pPr marL="0" indent="0">
              <a:buNone/>
            </a:pPr>
            <a:r>
              <a:rPr lang="en-US" sz="1800" dirty="0">
                <a:latin typeface="Consolas" panose="020B0609020204030204" pitchFamily="49" charset="0"/>
              </a:rPr>
              <a:t>app.get('/images', function (req, res) {</a:t>
            </a:r>
          </a:p>
          <a:p>
            <a:pPr marL="0" indent="0">
              <a:buNone/>
            </a:pPr>
            <a:r>
              <a:rPr lang="en-US" sz="1800" dirty="0">
                <a:latin typeface="Consolas" panose="020B0609020204030204" pitchFamily="49" charset="0"/>
              </a:rPr>
              <a:t> res.sendFile( __dirname + "/public/images/" + "puppy.jpg" );</a:t>
            </a:r>
          </a:p>
          <a:p>
            <a:pPr marL="0" indent="0">
              <a:buNone/>
            </a:pPr>
            <a:r>
              <a:rPr lang="en-US" sz="1800" dirty="0">
                <a:latin typeface="Consolas" panose="020B0609020204030204" pitchFamily="49" charset="0"/>
              </a:rPr>
              <a:t>});</a:t>
            </a:r>
          </a:p>
          <a:p>
            <a:r>
              <a:rPr lang="en-US" sz="1800" dirty="0"/>
              <a:t>This sets up the route to the puppy.js file.  Run the program, in browser enter localhost:3000/images/   See the next page for the results</a:t>
            </a:r>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1332327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 </a:t>
            </a:r>
            <a:r>
              <a:rPr lang="en-US" sz="2000" dirty="0"/>
              <a:t>(each new statement explained)</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pic>
        <p:nvPicPr>
          <p:cNvPr id="6" name="Picture 5"/>
          <p:cNvPicPr>
            <a:picLocks noChangeAspect="1"/>
          </p:cNvPicPr>
          <p:nvPr/>
        </p:nvPicPr>
        <p:blipFill>
          <a:blip r:embed="rId3"/>
          <a:stretch>
            <a:fillRect/>
          </a:stretch>
        </p:blipFill>
        <p:spPr>
          <a:xfrm>
            <a:off x="2341245" y="2367034"/>
            <a:ext cx="3213735" cy="2781300"/>
          </a:xfrm>
          <a:prstGeom prst="rect">
            <a:avLst/>
          </a:prstGeom>
        </p:spPr>
      </p:pic>
    </p:spTree>
    <p:extLst>
      <p:ext uri="{BB962C8B-B14F-4D97-AF65-F5344CB8AC3E}">
        <p14:creationId xmlns:p14="http://schemas.microsoft.com/office/powerpoint/2010/main" val="44855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Routing refers to how an application's endpoints (a.k.a. </a:t>
            </a:r>
            <a:r>
              <a:rPr lang="en-US" sz="1800" dirty="0">
                <a:hlinkClick r:id="rId2"/>
              </a:rPr>
              <a:t>URI</a:t>
            </a:r>
            <a:r>
              <a:rPr lang="en-US" sz="1800" dirty="0"/>
              <a:t> or Uniform Resource Identifier) respond to client requests</a:t>
            </a:r>
          </a:p>
          <a:p>
            <a:r>
              <a:rPr lang="en-US" sz="1800" dirty="0"/>
              <a:t>One can define routing using methods of the Express app object that correspond to HTTP methods.  For example, app.get() to handle GET requests and app.post to handle POST requests</a:t>
            </a:r>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96218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a:t>How to build web applications with express.js</a:t>
            </a: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Routing methods specify a callback function (a.k.a. a "handler function"), which is called when the application receives a request to the specified route (endpoint) and HTTP method. In other words, the application "listens" for requests that match the specified route(s) and method(s), and when it detects a match, it calls the specified callback function</a:t>
            </a:r>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339194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Routing methods can have more than one callback function as arguments. With multiple callback functions, it is important to provide next as an argument to the callback function and then call next() within the body of the function to hand off control to the next callback</a:t>
            </a:r>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3839177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Route paths, in combination with a request method, define the endpoints at which requests can be made. Route paths can be strings, string patterns, or regular expressions</a:t>
            </a:r>
          </a:p>
          <a:p>
            <a:r>
              <a:rPr lang="en-US" sz="1800" dirty="0"/>
              <a:t>Route parameters are named URL segments that are used to capture the values specified at their position in the URL. The captured values are populated in the req.params object, with the name of the route parameter specified in the path as their respective keys</a:t>
            </a:r>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41925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methods on the response object (res) in the following table can send a response to the client, and terminate the request-response cycle. If none of these methods are called from a route handler, the client request will be left hanging</a:t>
            </a:r>
          </a:p>
          <a:p>
            <a:r>
              <a:rPr lang="en-US" sz="1800" dirty="0"/>
              <a:t>See the chart on the next page for the associated methods and descriptions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76080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b="1" u="sng" dirty="0"/>
              <a:t>Method			Description			</a:t>
            </a:r>
          </a:p>
          <a:p>
            <a:pPr marL="174625" indent="0">
              <a:buNone/>
            </a:pPr>
            <a:r>
              <a:rPr lang="en-US" sz="1800" dirty="0"/>
              <a:t>res.download()	Prompt for a file to be downloaded</a:t>
            </a:r>
          </a:p>
          <a:p>
            <a:pPr marL="174625" indent="0">
              <a:buNone/>
            </a:pPr>
            <a:r>
              <a:rPr lang="en-US" sz="1800" dirty="0"/>
              <a:t>res.end()		End the response process</a:t>
            </a:r>
          </a:p>
          <a:p>
            <a:pPr marL="174625" indent="0">
              <a:buNone/>
            </a:pPr>
            <a:r>
              <a:rPr lang="en-US" sz="1800" dirty="0"/>
              <a:t>res.json()		Send a JSON response</a:t>
            </a:r>
          </a:p>
          <a:p>
            <a:pPr marL="174625" indent="0">
              <a:buNone/>
            </a:pPr>
            <a:r>
              <a:rPr lang="en-US" sz="1800" dirty="0"/>
              <a:t>res.jsonp()		Send a JSON response with JSONP support</a:t>
            </a:r>
          </a:p>
          <a:p>
            <a:pPr marL="174625" indent="0">
              <a:buNone/>
            </a:pPr>
            <a:r>
              <a:rPr lang="en-US" sz="1800" dirty="0"/>
              <a:t>res.redirect()		Redirect a request</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366266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lnSpcReduction="10000"/>
          </a:bodyPr>
          <a:lstStyle/>
          <a:p>
            <a:r>
              <a:rPr lang="en-US" sz="1800" b="1" u="sng" dirty="0"/>
              <a:t>Method			Description			</a:t>
            </a:r>
          </a:p>
          <a:p>
            <a:pPr marL="174625" indent="0">
              <a:buNone/>
            </a:pPr>
            <a:r>
              <a:rPr lang="en-US" sz="1800" dirty="0"/>
              <a:t>res.render()		Render a view template</a:t>
            </a:r>
          </a:p>
          <a:p>
            <a:pPr marL="174625" indent="0">
              <a:buNone/>
            </a:pPr>
            <a:r>
              <a:rPr lang="en-US" sz="1800" dirty="0"/>
              <a:t>res.send()		Send a response of various types</a:t>
            </a:r>
          </a:p>
          <a:p>
            <a:pPr marL="174625" indent="0">
              <a:buNone/>
            </a:pPr>
            <a:r>
              <a:rPr lang="en-US" sz="1800" dirty="0"/>
              <a:t>res.sendFile()		Send a file as an octet stream</a:t>
            </a:r>
          </a:p>
          <a:p>
            <a:pPr marL="174625" indent="0">
              <a:buNone/>
            </a:pPr>
            <a:r>
              <a:rPr lang="en-US" sz="1800" dirty="0"/>
              <a:t>res.sendStatus()	Set the response status code and send its string					representation as the response body.</a:t>
            </a:r>
          </a:p>
          <a:p>
            <a:pPr marL="174625" indent="0">
              <a:buNone/>
            </a:pPr>
            <a:r>
              <a:rPr lang="en-US" sz="1800" dirty="0"/>
              <a:t>app.route()</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3183428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lnSpcReduction="10000"/>
          </a:bodyPr>
          <a:lstStyle/>
          <a:p>
            <a:r>
              <a:rPr lang="en-US" sz="1800" dirty="0"/>
              <a:t>The express.Router class is used to create modular, mountable route handlers. A Router instance is a complete middleware and routing system; for this reason, it is often referred to as a "mini-app"</a:t>
            </a:r>
          </a:p>
          <a:p>
            <a:r>
              <a:rPr lang="en-US" sz="1800" dirty="0"/>
              <a:t>The following example creates myRouter.js, a router as a module.  It loads a middleware function in it, defines some routes, and mounts the router module on a path in the main app</a:t>
            </a:r>
          </a:p>
          <a:p>
            <a:r>
              <a:rPr lang="en-US" sz="1800" dirty="0"/>
              <a:t>NOTE: </a:t>
            </a:r>
            <a:r>
              <a:rPr lang="en-US" sz="1800" b="1" dirty="0"/>
              <a:t>This is a simple example that should be updated as we get further along in the class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3946154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 Example </a:t>
            </a:r>
            <a:r>
              <a:rPr lang="en-US" sz="2000" u="sng" dirty="0"/>
              <a:t>(myRouter.js)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73580"/>
            <a:ext cx="10058400" cy="3842445"/>
          </a:xfrm>
        </p:spPr>
        <p:txBody>
          <a:bodyPr>
            <a:normAutofit/>
          </a:bodyPr>
          <a:lstStyle/>
          <a:p>
            <a:pPr marL="228600" indent="0">
              <a:buNone/>
            </a:pPr>
            <a:r>
              <a:rPr lang="en-US" sz="1600" dirty="0">
                <a:latin typeface="Consolas" panose="020B0609020204030204" pitchFamily="49" charset="0"/>
              </a:rPr>
              <a:t>var express = require('express');</a:t>
            </a:r>
          </a:p>
          <a:p>
            <a:pPr marL="228600" indent="0">
              <a:buNone/>
            </a:pPr>
            <a:r>
              <a:rPr lang="en-US" sz="1600" dirty="0">
                <a:latin typeface="Consolas" panose="020B0609020204030204" pitchFamily="49" charset="0"/>
              </a:rPr>
              <a:t>var router = express.Router();</a:t>
            </a:r>
          </a:p>
          <a:p>
            <a:pPr marL="228600" indent="0">
              <a:buNone/>
            </a:pPr>
            <a:endParaRPr lang="en-US" sz="1600" dirty="0">
              <a:latin typeface="Consolas" panose="020B0609020204030204" pitchFamily="49" charset="0"/>
            </a:endParaRPr>
          </a:p>
          <a:p>
            <a:pPr marL="228600" indent="0">
              <a:buNone/>
            </a:pPr>
            <a:r>
              <a:rPr lang="en-US" sz="1600" dirty="0">
                <a:latin typeface="Consolas" panose="020B0609020204030204" pitchFamily="49" charset="0"/>
              </a:rPr>
              <a:t>// define the home page route</a:t>
            </a:r>
          </a:p>
          <a:p>
            <a:pPr marL="228600" indent="0">
              <a:buNone/>
            </a:pPr>
            <a:r>
              <a:rPr lang="en-US" sz="1600" dirty="0">
                <a:latin typeface="Consolas" panose="020B0609020204030204" pitchFamily="49" charset="0"/>
              </a:rPr>
              <a:t>router.get('/public/', function (req, res) {</a:t>
            </a:r>
          </a:p>
          <a:p>
            <a:pPr marL="228600" indent="0">
              <a:buNone/>
            </a:pPr>
            <a:r>
              <a:rPr lang="en-US" sz="1600" dirty="0">
                <a:latin typeface="Consolas" panose="020B0609020204030204" pitchFamily="49" charset="0"/>
              </a:rPr>
              <a:t>res.send('index.html');</a:t>
            </a:r>
          </a:p>
          <a:p>
            <a:pPr marL="228600" indent="0">
              <a:buNone/>
            </a:pPr>
            <a:r>
              <a:rPr lang="en-US" sz="1600" dirty="0">
                <a:latin typeface="Consolas" panose="020B0609020204030204" pitchFamily="49" charset="0"/>
              </a:rPr>
              <a:t>})</a:t>
            </a:r>
          </a:p>
          <a:p>
            <a:pPr marL="0" indent="0">
              <a:buNone/>
            </a:pP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2794942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 Example </a:t>
            </a:r>
            <a:r>
              <a:rPr lang="en-US" sz="2000" u="sng" dirty="0"/>
              <a:t>(myRouter.js)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73580"/>
            <a:ext cx="10058400" cy="3842445"/>
          </a:xfrm>
        </p:spPr>
        <p:txBody>
          <a:bodyPr>
            <a:normAutofit lnSpcReduction="10000"/>
          </a:bodyPr>
          <a:lstStyle/>
          <a:p>
            <a:pPr marL="0" indent="0">
              <a:buNone/>
            </a:pPr>
            <a:r>
              <a:rPr lang="en-US" dirty="0">
                <a:latin typeface="Consolas" panose="020B0609020204030204" pitchFamily="49" charset="0"/>
              </a:rPr>
              <a:t>// define the contact route</a:t>
            </a:r>
          </a:p>
          <a:p>
            <a:pPr marL="0" indent="0">
              <a:buNone/>
            </a:pPr>
            <a:r>
              <a:rPr lang="en-US" dirty="0">
                <a:latin typeface="Consolas" panose="020B0609020204030204" pitchFamily="49" charset="0"/>
              </a:rPr>
              <a:t>router.get('/public/contact', function (req, res) {</a:t>
            </a:r>
          </a:p>
          <a:p>
            <a:pPr marL="0" indent="0">
              <a:buNone/>
            </a:pPr>
            <a:r>
              <a:rPr lang="en-US" dirty="0">
                <a:latin typeface="Consolas" panose="020B0609020204030204" pitchFamily="49" charset="0"/>
              </a:rPr>
              <a:t>  res.send('contact.html')</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define the registration route</a:t>
            </a:r>
          </a:p>
          <a:p>
            <a:pPr marL="0" indent="0">
              <a:buNone/>
            </a:pPr>
            <a:r>
              <a:rPr lang="en-US" dirty="0">
                <a:latin typeface="Consolas" panose="020B0609020204030204" pitchFamily="49" charset="0"/>
              </a:rPr>
              <a:t>router.get('/public/registration', function (req, res) {</a:t>
            </a:r>
          </a:p>
          <a:p>
            <a:pPr marL="0" indent="0">
              <a:buNone/>
            </a:pPr>
            <a:r>
              <a:rPr lang="en-US" dirty="0">
                <a:latin typeface="Consolas" panose="020B0609020204030204" pitchFamily="49" charset="0"/>
              </a:rPr>
              <a:t>  res.send('registration.html')</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module.exports = router;</a:t>
            </a:r>
          </a:p>
          <a:p>
            <a:pPr marL="0" indent="0">
              <a:buNone/>
            </a:pP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2826031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 Example </a:t>
            </a:r>
            <a:r>
              <a:rPr lang="en-US" sz="2000" u="sng" dirty="0"/>
              <a:t>(revised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73580"/>
            <a:ext cx="10058400" cy="3842445"/>
          </a:xfrm>
        </p:spPr>
        <p:txBody>
          <a:bodyPr>
            <a:normAutofit fontScale="92500" lnSpcReduction="20000"/>
          </a:bodyPr>
          <a:lstStyle/>
          <a:p>
            <a:r>
              <a:rPr lang="en-US" sz="2100" dirty="0"/>
              <a:t>Here is the revised express.js file:</a:t>
            </a:r>
          </a:p>
          <a:p>
            <a:pPr marL="228600" indent="0">
              <a:buNone/>
            </a:pPr>
            <a:r>
              <a:rPr lang="en-US" sz="1800" dirty="0">
                <a:latin typeface="Consolas" panose="020B0609020204030204" pitchFamily="49" charset="0"/>
              </a:rPr>
              <a:t>const port = 3000;</a:t>
            </a:r>
          </a:p>
          <a:p>
            <a:pPr marL="228600" indent="0">
              <a:buNone/>
            </a:pPr>
            <a:r>
              <a:rPr lang="en-US" sz="1800" dirty="0">
                <a:latin typeface="Consolas" panose="020B0609020204030204" pitchFamily="49" charset="0"/>
              </a:rPr>
              <a:t>const express = require('express');</a:t>
            </a:r>
          </a:p>
          <a:p>
            <a:pPr marL="228600" indent="0">
              <a:buNone/>
            </a:pPr>
            <a:r>
              <a:rPr lang="en-US" sz="1800" dirty="0">
                <a:latin typeface="Consolas" panose="020B0609020204030204" pitchFamily="49" charset="0"/>
              </a:rPr>
              <a:t>const app = express();</a:t>
            </a:r>
          </a:p>
          <a:p>
            <a:pPr marL="228600" indent="0">
              <a:buNone/>
            </a:pPr>
            <a:r>
              <a:rPr lang="en-US" sz="1800" dirty="0">
                <a:latin typeface="Consolas" panose="020B0609020204030204" pitchFamily="49" charset="0"/>
              </a:rPr>
              <a:t>app.use(express.static('public'));</a:t>
            </a:r>
          </a:p>
          <a:p>
            <a:pPr marL="228600" indent="0">
              <a:buNone/>
            </a:pPr>
            <a:r>
              <a:rPr lang="en-US" sz="1800" dirty="0">
                <a:latin typeface="Consolas" panose="020B0609020204030204" pitchFamily="49" charset="0"/>
              </a:rPr>
              <a:t>var myRouter = require('./myRouter')</a:t>
            </a:r>
          </a:p>
          <a:p>
            <a:pPr marL="228600" indent="0">
              <a:buNone/>
            </a:pPr>
            <a:r>
              <a:rPr lang="en-US" sz="1800" dirty="0">
                <a:latin typeface="Consolas" panose="020B0609020204030204" pitchFamily="49" charset="0"/>
              </a:rPr>
              <a:t>app.use('/myRouter', myRouter);</a:t>
            </a:r>
          </a:p>
          <a:p>
            <a:pPr marL="228600" indent="0">
              <a:buNone/>
            </a:pPr>
            <a:br>
              <a:rPr lang="en-US" sz="1800" dirty="0">
                <a:latin typeface="Consolas" panose="020B0609020204030204" pitchFamily="49" charset="0"/>
              </a:rPr>
            </a:br>
            <a:r>
              <a:rPr lang="en-US" sz="1800" dirty="0">
                <a:latin typeface="Consolas" panose="020B0609020204030204" pitchFamily="49" charset="0"/>
              </a:rPr>
              <a:t>app.listen(port, () =&gt; {</a:t>
            </a:r>
          </a:p>
          <a:p>
            <a:pPr marL="228600" indent="0">
              <a:buNone/>
            </a:pPr>
            <a:r>
              <a:rPr lang="en-US" sz="1800" dirty="0">
                <a:latin typeface="Consolas" panose="020B0609020204030204" pitchFamily="49" charset="0"/>
              </a:rPr>
              <a:t>console.log(`The Express.js server is listening on port ${port}`);</a:t>
            </a:r>
          </a:p>
          <a:p>
            <a:pPr marL="228600" indent="0">
              <a:buNone/>
            </a:pPr>
            <a:r>
              <a:rPr lang="en-US" sz="1800" dirty="0">
                <a:latin typeface="Consolas" panose="020B0609020204030204" pitchFamily="49" charset="0"/>
              </a:rPr>
              <a:t>});</a:t>
            </a:r>
          </a:p>
          <a:p>
            <a:pPr marL="174625"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355930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Using express with Node.js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express framework is the most common framework used for developing Node js applications</a:t>
            </a:r>
          </a:p>
          <a:p>
            <a:r>
              <a:rPr lang="en-US" sz="1800" dirty="0"/>
              <a:t>Routes are used to divert users to different parts of the web applications based on the request made</a:t>
            </a:r>
          </a:p>
          <a:p>
            <a:r>
              <a:rPr lang="en-US" sz="1800" dirty="0"/>
              <a:t>Templates can be used to inject content in an efficient manner</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https://www.guru99.com/node-js-express.html#</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1416285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Home Page</a:t>
            </a:r>
            <a:r>
              <a:rPr lang="en-US" sz="2000" u="sng" dirty="0"/>
              <a:t> (localhost:3000)</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pic>
        <p:nvPicPr>
          <p:cNvPr id="7" name="Picture 6"/>
          <p:cNvPicPr>
            <a:picLocks noChangeAspect="1"/>
          </p:cNvPicPr>
          <p:nvPr/>
        </p:nvPicPr>
        <p:blipFill>
          <a:blip r:embed="rId3"/>
          <a:stretch>
            <a:fillRect/>
          </a:stretch>
        </p:blipFill>
        <p:spPr>
          <a:xfrm>
            <a:off x="664234" y="2105179"/>
            <a:ext cx="9182100" cy="2514600"/>
          </a:xfrm>
          <a:prstGeom prst="rect">
            <a:avLst/>
          </a:prstGeom>
        </p:spPr>
      </p:pic>
    </p:spTree>
    <p:extLst>
      <p:ext uri="{BB962C8B-B14F-4D97-AF65-F5344CB8AC3E}">
        <p14:creationId xmlns:p14="http://schemas.microsoft.com/office/powerpoint/2010/main" val="672204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Home Page </a:t>
            </a:r>
            <a:r>
              <a:rPr lang="en-US" sz="2000" u="sng" dirty="0"/>
              <a:t>(localhost:3000/contact.html)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pic>
        <p:nvPicPr>
          <p:cNvPr id="6" name="Picture 5"/>
          <p:cNvPicPr>
            <a:picLocks noChangeAspect="1"/>
          </p:cNvPicPr>
          <p:nvPr/>
        </p:nvPicPr>
        <p:blipFill>
          <a:blip r:embed="rId3"/>
          <a:stretch>
            <a:fillRect/>
          </a:stretch>
        </p:blipFill>
        <p:spPr>
          <a:xfrm>
            <a:off x="755333" y="1737360"/>
            <a:ext cx="5637848" cy="3999547"/>
          </a:xfrm>
          <a:prstGeom prst="rect">
            <a:avLst/>
          </a:prstGeom>
        </p:spPr>
      </p:pic>
    </p:spTree>
    <p:extLst>
      <p:ext uri="{BB962C8B-B14F-4D97-AF65-F5344CB8AC3E}">
        <p14:creationId xmlns:p14="http://schemas.microsoft.com/office/powerpoint/2010/main" val="190588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Home Page </a:t>
            </a:r>
            <a:r>
              <a:rPr lang="en-US" sz="2000" u="sng" dirty="0"/>
              <a:t>(localhost:3000/registration.html)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pic>
        <p:nvPicPr>
          <p:cNvPr id="7" name="Picture 6"/>
          <p:cNvPicPr>
            <a:picLocks noChangeAspect="1"/>
          </p:cNvPicPr>
          <p:nvPr/>
        </p:nvPicPr>
        <p:blipFill>
          <a:blip r:embed="rId3"/>
          <a:stretch>
            <a:fillRect/>
          </a:stretch>
        </p:blipFill>
        <p:spPr>
          <a:xfrm>
            <a:off x="745809" y="1727747"/>
            <a:ext cx="5221605" cy="3999547"/>
          </a:xfrm>
          <a:prstGeom prst="rect">
            <a:avLst/>
          </a:prstGeom>
        </p:spPr>
      </p:pic>
    </p:spTree>
    <p:extLst>
      <p:ext uri="{BB962C8B-B14F-4D97-AF65-F5344CB8AC3E}">
        <p14:creationId xmlns:p14="http://schemas.microsoft.com/office/powerpoint/2010/main" val="8475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What We've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a:t>How to build web applications with express.js</a:t>
            </a: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222554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464699" cy="1371600"/>
          </a:xfrm>
        </p:spPr>
        <p:txBody>
          <a:bodyPr>
            <a:normAutofit/>
          </a:bodyPr>
          <a:lstStyle/>
          <a:p>
            <a:r>
              <a:rPr lang="en-US" u="sng" dirty="0"/>
              <a:t>The express.js Website</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
        <p:nvSpPr>
          <p:cNvPr id="8" name="Content Placeholder 7"/>
          <p:cNvSpPr>
            <a:spLocks noGrp="1"/>
          </p:cNvSpPr>
          <p:nvPr>
            <p:ph idx="1"/>
          </p:nvPr>
        </p:nvSpPr>
        <p:spPr/>
        <p:txBody>
          <a:bodyPr/>
          <a:lstStyle/>
          <a:p>
            <a:endParaRPr lang="en-US" dirty="0"/>
          </a:p>
        </p:txBody>
      </p:sp>
      <p:pic>
        <p:nvPicPr>
          <p:cNvPr id="9" name="Picture 8"/>
          <p:cNvPicPr>
            <a:picLocks noChangeAspect="1"/>
          </p:cNvPicPr>
          <p:nvPr/>
        </p:nvPicPr>
        <p:blipFill>
          <a:blip r:embed="rId4"/>
          <a:stretch>
            <a:fillRect/>
          </a:stretch>
        </p:blipFill>
        <p:spPr>
          <a:xfrm>
            <a:off x="1062038" y="2175933"/>
            <a:ext cx="6905095" cy="3560742"/>
          </a:xfrm>
          <a:prstGeom prst="rect">
            <a:avLst/>
          </a:prstGeom>
        </p:spPr>
      </p:pic>
    </p:spTree>
    <p:extLst>
      <p:ext uri="{BB962C8B-B14F-4D97-AF65-F5344CB8AC3E}">
        <p14:creationId xmlns:p14="http://schemas.microsoft.com/office/powerpoint/2010/main" val="25209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Our First express.js application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First close the open main.js file in the nodeone folder if still open</a:t>
            </a:r>
          </a:p>
          <a:p>
            <a:r>
              <a:rPr lang="en-US" sz="1800" dirty="0"/>
              <a:t>Next, install express via the command </a:t>
            </a:r>
            <a:r>
              <a:rPr lang="en-US" sz="1800" dirty="0">
                <a:latin typeface="Consolas" panose="020B0609020204030204" pitchFamily="49" charset="0"/>
              </a:rPr>
              <a:t>npm install express --save</a:t>
            </a:r>
          </a:p>
          <a:p>
            <a:r>
              <a:rPr lang="en-US" sz="1800" dirty="0"/>
              <a:t>Then create a new JavaScript file called originalExpress.js with the code shown on the next page:</a:t>
            </a:r>
          </a:p>
          <a:p>
            <a:pPr marL="169863"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https://www.guru99.com/node-js-express.html#</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249622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Our First express.js application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446348"/>
          </a:xfrm>
        </p:spPr>
        <p:txBody>
          <a:bodyPr>
            <a:noAutofit/>
          </a:bodyPr>
          <a:lstStyle/>
          <a:p>
            <a:pPr marL="0" indent="0">
              <a:buNone/>
            </a:pPr>
            <a:r>
              <a:rPr lang="en-US" sz="1800" dirty="0">
                <a:latin typeface="Consolas" panose="020B0609020204030204" pitchFamily="49" charset="0"/>
              </a:rPr>
              <a:t>const port = 3000;</a:t>
            </a:r>
          </a:p>
          <a:p>
            <a:pPr marL="0" indent="0">
              <a:buNone/>
            </a:pPr>
            <a:r>
              <a:rPr lang="en-US" sz="1800" dirty="0">
                <a:latin typeface="Consolas" panose="020B0609020204030204" pitchFamily="49" charset="0"/>
              </a:rPr>
              <a:t>const express = require("express");</a:t>
            </a:r>
          </a:p>
          <a:p>
            <a:pPr marL="0" indent="0">
              <a:buNone/>
            </a:pPr>
            <a:r>
              <a:rPr lang="en-US" sz="1800" dirty="0">
                <a:latin typeface="Consolas" panose="020B0609020204030204" pitchFamily="49" charset="0"/>
              </a:rPr>
              <a:t>const app = express();</a:t>
            </a:r>
          </a:p>
          <a:p>
            <a:pPr marL="0" indent="0">
              <a:buNone/>
            </a:pPr>
            <a:r>
              <a:rPr lang="en-US" sz="1800" dirty="0">
                <a:latin typeface="Consolas" panose="020B0609020204030204" pitchFamily="49" charset="0"/>
              </a:rPr>
              <a:t>app.get("/", (req, res) =&gt; {</a:t>
            </a:r>
          </a:p>
          <a:p>
            <a:pPr marL="114300" indent="0">
              <a:buNone/>
            </a:pPr>
            <a:r>
              <a:rPr lang="en-US" sz="1800" dirty="0">
                <a:latin typeface="Consolas" panose="020B0609020204030204" pitchFamily="49" charset="0"/>
              </a:rPr>
              <a:t>res.send("Hello from node.js and express!");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.listen(port, () =&gt; {</a:t>
            </a:r>
          </a:p>
          <a:p>
            <a:pPr marL="114300" indent="0">
              <a:buNone/>
            </a:pPr>
            <a:r>
              <a:rPr lang="en-US" sz="1800" dirty="0">
                <a:latin typeface="Consolas" panose="020B0609020204030204" pitchFamily="49" charset="0"/>
              </a:rPr>
              <a:t>console.log(`The server is listening on port ${port}`);</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289276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Our First express.js application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446348"/>
          </a:xfrm>
        </p:spPr>
        <p:txBody>
          <a:bodyPr>
            <a:noAutofit/>
          </a:bodyPr>
          <a:lstStyle/>
          <a:p>
            <a:r>
              <a:rPr lang="en-US" sz="1800" dirty="0"/>
              <a:t>Finally, run the program via the command </a:t>
            </a:r>
            <a:r>
              <a:rPr lang="en-US" sz="1800" dirty="0">
                <a:latin typeface="Consolas" panose="020B0609020204030204" pitchFamily="49" charset="0"/>
              </a:rPr>
              <a:t>node originalExpress.js</a:t>
            </a: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89111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port = 3000;</a:t>
            </a:r>
          </a:p>
          <a:p>
            <a:r>
              <a:rPr lang="en-US" sz="1800" dirty="0"/>
              <a:t>To keep the example simple, I hard-coded the port to be 3000</a:t>
            </a: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401553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express = require('express');</a:t>
            </a:r>
          </a:p>
          <a:p>
            <a:r>
              <a:rPr lang="en-US" sz="1800" dirty="0"/>
              <a:t>Express was previously installed for the project.  This line makes it available to the project</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2852508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1997</Words>
  <Application>Microsoft Office PowerPoint</Application>
  <PresentationFormat>Widescreen</PresentationFormat>
  <Paragraphs>214</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Century Gothic</vt:lpstr>
      <vt:lpstr>Consolas</vt:lpstr>
      <vt:lpstr>Garamond</vt:lpstr>
      <vt:lpstr>SavonVTI</vt:lpstr>
      <vt:lpstr>node.js Part III</vt:lpstr>
      <vt:lpstr>Objectives</vt:lpstr>
      <vt:lpstr>Using express with Node.js</vt:lpstr>
      <vt:lpstr>The express.js Website</vt:lpstr>
      <vt:lpstr>Our First express.js application</vt:lpstr>
      <vt:lpstr>Our First express.js application</vt:lpstr>
      <vt:lpstr>Our First express.js application</vt:lpstr>
      <vt:lpstr>Our First express.js application (each statement explained)</vt:lpstr>
      <vt:lpstr>Our First express.js application (each statement explained)</vt:lpstr>
      <vt:lpstr>Our First express.js application (each statement explained)</vt:lpstr>
      <vt:lpstr>Our First express.js application (each statement explained)</vt:lpstr>
      <vt:lpstr>Our First express.js application (each statement explained)</vt:lpstr>
      <vt:lpstr>Serving Static Files with express.js</vt:lpstr>
      <vt:lpstr>Serving Static Files with express.js</vt:lpstr>
      <vt:lpstr>Serving Static Files with express.js</vt:lpstr>
      <vt:lpstr>Serving Static Files with express.js (each new statement explained)</vt:lpstr>
      <vt:lpstr>Serving Static Files with express.js (each new statement explained)</vt:lpstr>
      <vt:lpstr>Serving Static Files with express.js (each new statement explained)</vt:lpstr>
      <vt:lpstr>Routing</vt:lpstr>
      <vt:lpstr>Routing</vt:lpstr>
      <vt:lpstr>Routing</vt:lpstr>
      <vt:lpstr>Routing</vt:lpstr>
      <vt:lpstr>Routing</vt:lpstr>
      <vt:lpstr>Routing</vt:lpstr>
      <vt:lpstr>Routing</vt:lpstr>
      <vt:lpstr>express.Router</vt:lpstr>
      <vt:lpstr>express.Router Example (myRouter.js)</vt:lpstr>
      <vt:lpstr>express.Router Example (myRouter.js)</vt:lpstr>
      <vt:lpstr>express.Router Example (revised express.js)</vt:lpstr>
      <vt:lpstr>Home Page (localhost:3000)</vt:lpstr>
      <vt:lpstr>Home Page (localhost:3000/contact.html)</vt:lpstr>
      <vt:lpstr>Home Page (localhost:3000/registration.html)</vt:lpstr>
      <vt:lpstr>What We've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2020-09-08T21:06:48Z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