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57"/>
  </p:notesMasterIdLst>
  <p:sldIdLst>
    <p:sldId id="257" r:id="rId5"/>
    <p:sldId id="263" r:id="rId6"/>
    <p:sldId id="308" r:id="rId7"/>
    <p:sldId id="265" r:id="rId8"/>
    <p:sldId id="287" r:id="rId9"/>
    <p:sldId id="288" r:id="rId10"/>
    <p:sldId id="309" r:id="rId11"/>
    <p:sldId id="266" r:id="rId12"/>
    <p:sldId id="268" r:id="rId13"/>
    <p:sldId id="290" r:id="rId14"/>
    <p:sldId id="289" r:id="rId15"/>
    <p:sldId id="291" r:id="rId16"/>
    <p:sldId id="313" r:id="rId17"/>
    <p:sldId id="315" r:id="rId18"/>
    <p:sldId id="314" r:id="rId19"/>
    <p:sldId id="310" r:id="rId20"/>
    <p:sldId id="269" r:id="rId21"/>
    <p:sldId id="316" r:id="rId22"/>
    <p:sldId id="447" r:id="rId23"/>
    <p:sldId id="448" r:id="rId24"/>
    <p:sldId id="449" r:id="rId25"/>
    <p:sldId id="450" r:id="rId26"/>
    <p:sldId id="451" r:id="rId27"/>
    <p:sldId id="452" r:id="rId28"/>
    <p:sldId id="312" r:id="rId29"/>
    <p:sldId id="311" r:id="rId30"/>
    <p:sldId id="317" r:id="rId31"/>
    <p:sldId id="270" r:id="rId32"/>
    <p:sldId id="323" r:id="rId33"/>
    <p:sldId id="318" r:id="rId34"/>
    <p:sldId id="293" r:id="rId35"/>
    <p:sldId id="324" r:id="rId36"/>
    <p:sldId id="321" r:id="rId37"/>
    <p:sldId id="325" r:id="rId38"/>
    <p:sldId id="319" r:id="rId39"/>
    <p:sldId id="322" r:id="rId40"/>
    <p:sldId id="327" r:id="rId41"/>
    <p:sldId id="328" r:id="rId42"/>
    <p:sldId id="329" r:id="rId43"/>
    <p:sldId id="300" r:id="rId44"/>
    <p:sldId id="330" r:id="rId45"/>
    <p:sldId id="331" r:id="rId46"/>
    <p:sldId id="332" r:id="rId47"/>
    <p:sldId id="440" r:id="rId48"/>
    <p:sldId id="442" r:id="rId49"/>
    <p:sldId id="444" r:id="rId50"/>
    <p:sldId id="443" r:id="rId51"/>
    <p:sldId id="445" r:id="rId52"/>
    <p:sldId id="446" r:id="rId53"/>
    <p:sldId id="441" r:id="rId54"/>
    <p:sldId id="333" r:id="rId55"/>
    <p:sldId id="277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349AED"/>
    <a:srgbClr val="F8D22F"/>
    <a:srgbClr val="563D7C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947" autoAdjust="0"/>
  </p:normalViewPr>
  <p:slideViewPr>
    <p:cSldViewPr snapToGrid="0">
      <p:cViewPr varScale="1">
        <p:scale>
          <a:sx n="104" d="100"/>
          <a:sy n="104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9238-B565-4611-A910-43B731DECEC1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AEB1-1BB9-43BA-8E44-621D6A53A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6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x-sizing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Reference#Basic_selectors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Universal_selectors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Type_selectors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lass_selectors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ID_selectors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Attribute_selectors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utilities/spacin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Pseudo-classes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Pseudo-elements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Reference#Basic_selectors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olor_value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rafts.csswg.org/css-color-3/#html4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olor_value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olor_value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olor_value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olor_value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olor_value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utilities/spacin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font-family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font-size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line-height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font-weight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text-decoration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rder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etbootstrap.com/docs/4.0/utilities/borders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rder-radiu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etbootstrap.com/docs/4.0/utilities/borders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ackground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etbootstrap.com/docs/4.0/utilities/colors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x-sizing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https://developer.mozilla.org/en-US/docs/Web/CSS/box-sizing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672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33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23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19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902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https://developer.mozilla.org/en-US/docs/Web/CSS/Reference#Basic_selectors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07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https://developer.mozilla.org/en-US/docs/Web/CSS/Universal_selectors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1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https://developer.mozilla.org/en-US/docs/Web/CSS/Type_selectors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75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https://developer.mozilla.org/en-US/docs/Web/CSS/Class_selectors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466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https://developer.mozilla.org/en-US/docs/Web/CSS/ID_selectors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27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https://developer.mozilla.org/en-US/docs/Web/CSS/Attribute_selectors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65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B0F0"/>
                </a:solidFill>
              </a:rPr>
              <a:t>https://developer.mozilla.org/en-US/docs/Web/CSS</a:t>
            </a:r>
            <a:r>
              <a:rPr lang="en-US">
                <a:solidFill>
                  <a:srgbClr val="00B0F0"/>
                </a:solidFill>
              </a:rPr>
              <a:t>/margin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3"/>
              </a:rPr>
              <a:t>https://getbootstrap.com/docs/4.0/utilities/spacing/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98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https://developer.mozilla.org/en-US/docs/Web/CSS/Pseudo-classes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574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https://developer.mozilla.org/en-US/docs/Web/CSS/Pseudo-elements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29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https://developer.mozilla.org/en-US/docs/Web/CSS/Reference#Basic_selectors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73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https://developer.mozilla.org/en-US/docs/Web/CSS/color_value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656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https://drafts.csswg.org/css-color-3/#html4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14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https://developer.mozilla.org/en-US/docs/Web/CSS/color_value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4379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https://developer.mozilla.org/en-US/docs/Web/CSS/color_value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17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https://developer.mozilla.org/en-US/docs/Web/CSS/color_value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360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https://developer.mozilla.org/en-US/docs/Web/CSS/color_value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497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https://developer.mozilla.org/en-US/docs/Web/CSS/color_value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6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srgbClr val="00B0F0"/>
                </a:solidFill>
              </a:rPr>
              <a:t>https://developer.mozilla.org/en-US/docs/Web/CSS/padding</a:t>
            </a:r>
          </a:p>
          <a:p>
            <a:r>
              <a:rPr lang="en-US">
                <a:hlinkClick r:id="rId3"/>
              </a:rPr>
              <a:t>https://getbootstrap.com/docs/4.0/utilities/spacing/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792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https://developer.mozilla.org/en-US/docs/Web/CSS/font-family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396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https://developer.mozilla.org/en-US/docs/Web/CSS/font-size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730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https://developer.mozilla.org/en-US/docs/Web/CSS/line-height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230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https://developer.mozilla.org/en-US/docs/Web/CSS/font-weight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992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https://developer.mozilla.org/en-US/docs/Web/CSS/text-decoration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285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39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rgbClr val="00B0F0"/>
                </a:solidFill>
                <a:hlinkClick r:id="rId3"/>
              </a:rPr>
              <a:t>https://developer.mozilla.org/en-US/docs/Web/CSS/border</a:t>
            </a:r>
            <a:endParaRPr lang="en-US" sz="1200">
              <a:solidFill>
                <a:srgbClr val="00B0F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4"/>
              </a:rPr>
              <a:t>https://getbootstrap.com/docs/4.0/utilities/borders/</a:t>
            </a:r>
            <a:endParaRPr lang="en-US" sz="1200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12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https://developer.mozilla.org/en-US/docs/Web/CSS/border-radius</a:t>
            </a:r>
            <a:endParaRPr lang="en-US"/>
          </a:p>
          <a:p>
            <a:r>
              <a:rPr lang="en-US">
                <a:hlinkClick r:id="rId4"/>
              </a:rPr>
              <a:t>https://getbootstrap.com/docs/4.0/utilities/borders/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074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https://developer.mozilla.org/en-US/docs/Web/CSS/background</a:t>
            </a:r>
            <a:endParaRPr lang="en-US"/>
          </a:p>
          <a:p>
            <a:r>
              <a:rPr lang="en-US">
                <a:hlinkClick r:id="rId4"/>
              </a:rPr>
              <a:t>https://getbootstrap.com/docs/4.0/utilities/colors/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96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https://developer.mozilla.org/en-US/docs/Web/CSS/box-sizing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30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https://developer.mozilla.org/en-US/docs/Web/CSS/CSS_Flexible_Box_Layout/Basic_Concepts_of_Flexbox</a:t>
            </a:r>
            <a:endParaRPr lang="en-US" sz="1200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22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91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9F25E47-8026-47FD-8FD6-2C7B55A6BE4F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7AA-AB30-4D36-B646-A02FA5DCCA55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4D178-B71E-4B10-AF0F-C5E0B7294A7C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D853-85C2-4120-A6B2-2EAC4467BF8B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ECF5-4644-4878-B4B4-3AC946C4B252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89F8-4EAE-4B22-8731-40270585493B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F3F-699B-4D10-AAB9-00C2579C25F8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51BA90F-EE6C-42F5-8961-2F52EE18037D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B6292F5-AD2B-47F4-B460-BF55BF34C27D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88B800-945A-43B0-8EA5-8657D67FD7E1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marg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etbootstrap.com/docs/4.0/utilities/spacin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padd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getbootstrap.com/docs/4.0/utilities/spacin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rd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docs/4.0/utilities/borders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rder-radiu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etbootstrap.com/docs/4.0/utilities/border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ackgroun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docs/4.0/utilities/colors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CSS/Reference#Basic_selector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Universal_selector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Type_selector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lass_selector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ID_selector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Attribute_selector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Pseudo-classe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Pseudo-element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CSS/content" TargetMode="External"/><Relationship Id="rId5" Type="http://schemas.openxmlformats.org/officeDocument/2006/relationships/hyperlink" Target="https://developer.mozilla.org/en-US/docs/Web/CSS/::after" TargetMode="External"/><Relationship Id="rId4" Type="http://schemas.openxmlformats.org/officeDocument/2006/relationships/hyperlink" Target="https://developer.mozilla.org/en-US/docs/Web/CSS/::before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Reference#Basic_selector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font-family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font-size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line-height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font-weight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CSS/color_value" TargetMode="External"/><Relationship Id="rId3" Type="http://schemas.openxmlformats.org/officeDocument/2006/relationships/hyperlink" Target="https://developer.mozilla.org/en-US/docs/Learn/CSS/First_steps" TargetMode="External"/><Relationship Id="rId7" Type="http://schemas.openxmlformats.org/officeDocument/2006/relationships/hyperlink" Target="https://css-tricks.com/snippets/css/a-guide-to-flexbox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CSS/CSS_Flexible_Box_Layout/Basic_Concepts_of_Flexbox" TargetMode="External"/><Relationship Id="rId5" Type="http://schemas.openxmlformats.org/officeDocument/2006/relationships/hyperlink" Target="https://developer.mozilla.org/en-US/docs/Web/CSS/box-sizing" TargetMode="External"/><Relationship Id="rId10" Type="http://schemas.openxmlformats.org/officeDocument/2006/relationships/hyperlink" Target="https://color.adobe.com/" TargetMode="External"/><Relationship Id="rId4" Type="http://schemas.openxmlformats.org/officeDocument/2006/relationships/hyperlink" Target="https://developer.mozilla.org/en-US/docs/Web/CSS/Reference#Basic_selectors" TargetMode="External"/><Relationship Id="rId9" Type="http://schemas.openxmlformats.org/officeDocument/2006/relationships/hyperlink" Target="https://developer.mozilla.org/en-US/docs/Web/CSS/fon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cap="none" dirty="0">
                <a:latin typeface="Arial" pitchFamily="34" charset="0"/>
                <a:cs typeface="Arial" pitchFamily="34" charset="0"/>
              </a:rPr>
              <a:t>CSS Review</a:t>
            </a:r>
            <a:endParaRPr lang="en-US" sz="4400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40023"/>
            <a:ext cx="10058400" cy="4212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margin</a:t>
            </a:r>
            <a:r>
              <a:rPr lang="en-US" sz="1800" dirty="0">
                <a:cs typeface="Arial" panose="020B0604020202020204" pitchFamily="34" charset="0"/>
              </a:rPr>
              <a:t> property sets the margin area on all four sides of an element. </a:t>
            </a:r>
          </a:p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It is a shorthand for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margin-top</a:t>
            </a:r>
            <a:r>
              <a:rPr lang="en-US" sz="1800" dirty="0"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margin-right</a:t>
            </a:r>
            <a:r>
              <a:rPr lang="en-US" sz="1800" dirty="0"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margin-bottom</a:t>
            </a:r>
            <a:r>
              <a:rPr lang="en-US" sz="1800" dirty="0">
                <a:cs typeface="Arial" panose="020B0604020202020204" pitchFamily="34" charset="0"/>
              </a:rPr>
              <a:t>, and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margin-left</a:t>
            </a:r>
            <a:r>
              <a:rPr lang="en-US" sz="1800"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b="1">
                <a:highlight>
                  <a:srgbClr val="FCF7F1"/>
                </a:highlight>
                <a:cs typeface="Arial" panose="020B0604020202020204" pitchFamily="34" charset="0"/>
              </a:rPr>
              <a:t>margin</a:t>
            </a:r>
            <a:r>
              <a:rPr lang="en-US" sz="1800">
                <a:highlight>
                  <a:srgbClr val="FCF7F1"/>
                </a:highlight>
                <a:cs typeface="Arial" panose="020B0604020202020204" pitchFamily="34" charset="0"/>
              </a:rPr>
              <a:t> should be measured in </a:t>
            </a:r>
            <a:r>
              <a:rPr lang="en-US" sz="1800" b="1">
                <a:highlight>
                  <a:srgbClr val="FCF7F1"/>
                </a:highlight>
                <a:cs typeface="Arial" panose="020B0604020202020204" pitchFamily="34" charset="0"/>
              </a:rPr>
              <a:t>em</a:t>
            </a:r>
            <a:r>
              <a:rPr lang="en-US" sz="1800">
                <a:highlight>
                  <a:srgbClr val="FCF7F1"/>
                </a:highlight>
                <a:cs typeface="Arial" panose="020B0604020202020204" pitchFamily="34" charset="0"/>
              </a:rPr>
              <a:t> or </a:t>
            </a:r>
            <a:r>
              <a:rPr lang="en-US" sz="1800" b="1">
                <a:highlight>
                  <a:srgbClr val="FCF7F1"/>
                </a:highlight>
                <a:cs typeface="Arial" panose="020B0604020202020204" pitchFamily="34" charset="0"/>
              </a:rPr>
              <a:t>rem</a:t>
            </a:r>
            <a:r>
              <a:rPr lang="en-US" sz="1800">
                <a:highlight>
                  <a:srgbClr val="FCF7F1"/>
                </a:highlight>
                <a:cs typeface="Arial" panose="020B0604020202020204" pitchFamily="34" charset="0"/>
              </a:rPr>
              <a:t> to follow the font size.</a:t>
            </a:r>
          </a:p>
          <a:p>
            <a:pPr marL="0" indent="0">
              <a:buNone/>
            </a:pPr>
            <a:endParaRPr lang="en-US" sz="1800">
              <a:highlight>
                <a:srgbClr val="FCF7F1"/>
              </a:highlight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Examples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.m-4 { margin: 1.5rem; }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.m-3 { margin: 1rem; }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.m-2 { margin: 0.5rem; }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3810" y="5665708"/>
            <a:ext cx="101413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Source</a:t>
            </a:r>
          </a:p>
          <a:p>
            <a:r>
              <a:rPr lang="en-US" sz="1400" dirty="0">
                <a:solidFill>
                  <a:srgbClr val="00B0F0"/>
                </a:solidFill>
                <a:hlinkClick r:id="rId3"/>
              </a:rPr>
              <a:t>https://developer.mozilla.org/en-US/docs/Web/CSS</a:t>
            </a:r>
            <a:r>
              <a:rPr lang="en-US" sz="1400">
                <a:solidFill>
                  <a:srgbClr val="00B0F0"/>
                </a:solidFill>
                <a:hlinkClick r:id="rId3"/>
              </a:rPr>
              <a:t>/margin</a:t>
            </a:r>
            <a:endParaRPr lang="en-US" sz="1400">
              <a:solidFill>
                <a:srgbClr val="00B0F0"/>
              </a:solidFill>
            </a:endParaRPr>
          </a:p>
          <a:p>
            <a:r>
              <a:rPr lang="en-US" sz="1400">
                <a:hlinkClick r:id="rId4"/>
              </a:rPr>
              <a:t>https://getbootstrap.com/docs/4.0/utilities/spacing/</a:t>
            </a:r>
            <a:endParaRPr lang="en-US" sz="140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525" y="3252887"/>
            <a:ext cx="46386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65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6656"/>
            <a:ext cx="10058400" cy="4186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padding</a:t>
            </a:r>
            <a:r>
              <a:rPr lang="en-US" sz="1800" dirty="0">
                <a:cs typeface="Arial" panose="020B0604020202020204" pitchFamily="34" charset="0"/>
              </a:rPr>
              <a:t> property sets the padding area on all four sides of an element. </a:t>
            </a:r>
          </a:p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It is a shorthand for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padding-top</a:t>
            </a:r>
            <a:r>
              <a:rPr lang="en-US" sz="1800" dirty="0"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padding-right</a:t>
            </a:r>
            <a:r>
              <a:rPr lang="en-US" sz="1800" dirty="0"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padding-bottom</a:t>
            </a:r>
            <a:r>
              <a:rPr lang="en-US" sz="1800" dirty="0">
                <a:cs typeface="Arial" panose="020B0604020202020204" pitchFamily="34" charset="0"/>
              </a:rPr>
              <a:t>, and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padding-left</a:t>
            </a:r>
            <a:r>
              <a:rPr lang="en-US" sz="1800"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b="1">
                <a:highlight>
                  <a:srgbClr val="FCF7F1"/>
                </a:highlight>
                <a:cs typeface="Arial" panose="020B0604020202020204" pitchFamily="34" charset="0"/>
              </a:rPr>
              <a:t>padding</a:t>
            </a:r>
            <a:r>
              <a:rPr lang="en-US" sz="1800">
                <a:highlight>
                  <a:srgbClr val="FCF7F1"/>
                </a:highlight>
                <a:cs typeface="Arial" panose="020B0604020202020204" pitchFamily="34" charset="0"/>
              </a:rPr>
              <a:t> should be measured in </a:t>
            </a:r>
            <a:r>
              <a:rPr lang="en-US" sz="1800" b="1">
                <a:highlight>
                  <a:srgbClr val="FCF7F1"/>
                </a:highlight>
                <a:cs typeface="Arial" panose="020B0604020202020204" pitchFamily="34" charset="0"/>
              </a:rPr>
              <a:t>em</a:t>
            </a:r>
            <a:r>
              <a:rPr lang="en-US" sz="1800">
                <a:highlight>
                  <a:srgbClr val="FCF7F1"/>
                </a:highlight>
                <a:cs typeface="Arial" panose="020B0604020202020204" pitchFamily="34" charset="0"/>
              </a:rPr>
              <a:t> or </a:t>
            </a:r>
            <a:r>
              <a:rPr lang="en-US" sz="1800" b="1">
                <a:highlight>
                  <a:srgbClr val="FCF7F1"/>
                </a:highlight>
                <a:cs typeface="Arial" panose="020B0604020202020204" pitchFamily="34" charset="0"/>
              </a:rPr>
              <a:t>rem</a:t>
            </a:r>
            <a:r>
              <a:rPr lang="en-US" sz="1800">
                <a:highlight>
                  <a:srgbClr val="FCF7F1"/>
                </a:highlight>
                <a:cs typeface="Arial" panose="020B0604020202020204" pitchFamily="34" charset="0"/>
              </a:rPr>
              <a:t> to follow the font size.</a:t>
            </a:r>
          </a:p>
          <a:p>
            <a:pPr marL="0" indent="0">
              <a:buNone/>
            </a:pPr>
            <a:endParaRPr lang="en-US" sz="1800">
              <a:highlight>
                <a:srgbClr val="FCF7F1"/>
              </a:highlight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Examples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.p-4 { padding: 1.5rem; }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.p-3 { padding: 1rem; }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.p-2 { padding: 0.5rem; }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5665708"/>
            <a:ext cx="100583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Source</a:t>
            </a:r>
          </a:p>
          <a:p>
            <a:r>
              <a:rPr lang="en-US" sz="1400" dirty="0">
                <a:solidFill>
                  <a:srgbClr val="00B0F0"/>
                </a:solidFill>
                <a:hlinkClick r:id="rId3"/>
              </a:rPr>
              <a:t>https://developer.mozilla.org/en-US/docs/Web/CSS</a:t>
            </a:r>
            <a:r>
              <a:rPr lang="en-US" sz="1400">
                <a:solidFill>
                  <a:srgbClr val="00B0F0"/>
                </a:solidFill>
                <a:hlinkClick r:id="rId3"/>
              </a:rPr>
              <a:t>/padding</a:t>
            </a:r>
            <a:endParaRPr lang="en-US" sz="1400">
              <a:solidFill>
                <a:srgbClr val="00B0F0"/>
              </a:solidFill>
            </a:endParaRPr>
          </a:p>
          <a:p>
            <a:r>
              <a:rPr lang="en-US" sz="1400">
                <a:hlinkClick r:id="rId4"/>
              </a:rPr>
              <a:t>https://getbootstrap.com/docs/4.0/utilities/spacing/</a:t>
            </a:r>
            <a:endParaRPr lang="en-US" sz="140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374" y="3556730"/>
            <a:ext cx="39338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88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border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border</a:t>
            </a:r>
            <a:r>
              <a:rPr lang="en-US" sz="1800" dirty="0">
                <a:cs typeface="Arial" panose="020B0604020202020204" pitchFamily="34" charset="0"/>
              </a:rPr>
              <a:t> shorthand property sets an element's border. </a:t>
            </a:r>
          </a:p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It sets the values of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border-width</a:t>
            </a:r>
            <a:r>
              <a:rPr lang="en-US" sz="1800" dirty="0"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border-style</a:t>
            </a:r>
            <a:r>
              <a:rPr lang="en-US" sz="1800" dirty="0">
                <a:cs typeface="Arial" panose="020B0604020202020204" pitchFamily="34" charset="0"/>
              </a:rPr>
              <a:t>, and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border-color</a:t>
            </a:r>
            <a:r>
              <a:rPr lang="en-US" sz="1800"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b="1">
                <a:highlight>
                  <a:srgbClr val="FCF7F1"/>
                </a:highlight>
                <a:cs typeface="Arial" panose="020B0604020202020204" pitchFamily="34" charset="0"/>
              </a:rPr>
              <a:t>border-width</a:t>
            </a:r>
            <a:r>
              <a:rPr lang="en-US" sz="1800">
                <a:highlight>
                  <a:srgbClr val="FCF7F1"/>
                </a:highlight>
                <a:cs typeface="Arial" panose="020B0604020202020204" pitchFamily="34" charset="0"/>
              </a:rPr>
              <a:t> should be measured in </a:t>
            </a:r>
            <a:r>
              <a:rPr lang="en-US" sz="1800" b="1">
                <a:highlight>
                  <a:srgbClr val="FCF7F1"/>
                </a:highlight>
                <a:cs typeface="Arial" panose="020B0604020202020204" pitchFamily="34" charset="0"/>
              </a:rPr>
              <a:t>px</a:t>
            </a:r>
            <a:r>
              <a:rPr lang="en-US" sz="1800">
                <a:highlight>
                  <a:srgbClr val="FCF7F1"/>
                </a:highlight>
                <a:cs typeface="Arial" panose="020B0604020202020204" pitchFamily="34" charset="0"/>
              </a:rPr>
              <a:t> to avoid half pixels.</a:t>
            </a:r>
          </a:p>
          <a:p>
            <a:pPr marL="0" indent="0">
              <a:buNone/>
            </a:pPr>
            <a:endParaRPr lang="en-US" sz="1800">
              <a:highlight>
                <a:srgbClr val="FCF7F1"/>
              </a:highlight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Examples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.border-black { border: 1px solid black; }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.border-red { border: 3px solid red; }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799" y="5691141"/>
            <a:ext cx="100583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Source</a:t>
            </a:r>
          </a:p>
          <a:p>
            <a:r>
              <a:rPr lang="en-US" sz="1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</a:t>
            </a: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/border</a:t>
            </a:r>
            <a:endParaRPr lang="en-US" sz="1400">
              <a:solidFill>
                <a:srgbClr val="00B0F0"/>
              </a:solidFill>
            </a:endParaRPr>
          </a:p>
          <a:p>
            <a:r>
              <a:rPr lang="en-US" sz="1400">
                <a:hlinkClick r:id="rId4"/>
              </a:rPr>
              <a:t>https://getbootstrap.com/docs/4.0/utilities/borders/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113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6299-A933-40D7-A9C6-0337904D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Consolas" panose="020B0609020204030204" pitchFamily="49" charset="0"/>
              </a:rPr>
              <a:t>border-radius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854A-7292-4684-9496-100A1DF75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7912"/>
            <a:ext cx="10058398" cy="3849624"/>
          </a:xfrm>
        </p:spPr>
        <p:txBody>
          <a:bodyPr>
            <a:noAutofit/>
          </a:bodyPr>
          <a:lstStyle/>
          <a:p>
            <a:r>
              <a:rPr lang="en-US" sz="1600">
                <a:cs typeface="Arial" panose="020B0604020202020204" pitchFamily="34" charset="0"/>
              </a:rPr>
              <a:t>The 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border-radius</a:t>
            </a:r>
            <a:r>
              <a:rPr lang="en-US" sz="1600">
                <a:cs typeface="Arial" panose="020B0604020202020204" pitchFamily="34" charset="0"/>
              </a:rPr>
              <a:t> property rounds the corners of an element's outer border edge.</a:t>
            </a:r>
          </a:p>
          <a:p>
            <a:r>
              <a:rPr lang="en-US" sz="1600">
                <a:cs typeface="Arial" panose="020B0604020202020204" pitchFamily="34" charset="0"/>
              </a:rPr>
              <a:t>You can set a 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border-radius</a:t>
            </a:r>
            <a:r>
              <a:rPr lang="en-US" sz="1600">
                <a:cs typeface="Arial" panose="020B0604020202020204" pitchFamily="34" charset="0"/>
              </a:rPr>
              <a:t> even if you haven't set a border.</a:t>
            </a:r>
          </a:p>
          <a:p>
            <a:r>
              <a:rPr lang="en-US" sz="1600" b="1">
                <a:highlight>
                  <a:srgbClr val="FCF7F1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border-radius</a:t>
            </a:r>
            <a:r>
              <a:rPr lang="en-US" sz="1600">
                <a:highlight>
                  <a:srgbClr val="FCF7F1"/>
                </a:highlight>
                <a:cs typeface="Arial" pitchFamily="34" charset="0"/>
              </a:rPr>
              <a:t> should generally be measured with </a:t>
            </a:r>
            <a:r>
              <a:rPr lang="en-US" sz="1600" b="1">
                <a:highlight>
                  <a:srgbClr val="FCF7F1"/>
                </a:highlight>
                <a:cs typeface="Arial" pitchFamily="34" charset="0"/>
              </a:rPr>
              <a:t>em</a:t>
            </a:r>
            <a:r>
              <a:rPr lang="en-US" sz="1600">
                <a:highlight>
                  <a:srgbClr val="FCF7F1"/>
                </a:highlight>
                <a:cs typeface="Arial" pitchFamily="34" charset="0"/>
              </a:rPr>
              <a:t> or </a:t>
            </a:r>
            <a:r>
              <a:rPr lang="en-US" sz="1600" b="1">
                <a:highlight>
                  <a:srgbClr val="FCF7F1"/>
                </a:highlight>
                <a:cs typeface="Arial" pitchFamily="34" charset="0"/>
              </a:rPr>
              <a:t>rem.</a:t>
            </a:r>
          </a:p>
          <a:p>
            <a:r>
              <a:rPr lang="en-US" sz="1600" b="1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border-radius</a:t>
            </a:r>
            <a:r>
              <a:rPr lang="en-US" sz="1600">
                <a:highlight>
                  <a:srgbClr val="FCF7F1"/>
                </a:highlight>
                <a:cs typeface="Arial" pitchFamily="34" charset="0"/>
              </a:rPr>
              <a:t> can be set to </a:t>
            </a:r>
            <a:r>
              <a:rPr lang="en-US" sz="1600" b="1">
                <a:highlight>
                  <a:srgbClr val="FCF7F1"/>
                </a:highlight>
                <a:cs typeface="Arial" pitchFamily="34" charset="0"/>
              </a:rPr>
              <a:t>50%</a:t>
            </a:r>
            <a:r>
              <a:rPr lang="en-US" sz="1600">
                <a:highlight>
                  <a:srgbClr val="FCF7F1"/>
                </a:highlight>
                <a:cs typeface="Arial" pitchFamily="34" charset="0"/>
              </a:rPr>
              <a:t> to give the element a fully rounded edge.</a:t>
            </a:r>
          </a:p>
          <a:p>
            <a:pPr marL="0" indent="0">
              <a:buNone/>
            </a:pPr>
            <a:endParaRPr lang="en-US" sz="1600"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b="1" u="sng">
                <a:cs typeface="Arial" pitchFamily="34" charset="0"/>
              </a:rPr>
              <a:t>Examples</a:t>
            </a:r>
          </a:p>
          <a:p>
            <a:pPr marL="0" indent="0">
              <a:buNone/>
            </a:pPr>
            <a:r>
              <a:rPr lang="en-US" sz="1600">
                <a:cs typeface="Arial" pitchFamily="34" charset="0"/>
              </a:rPr>
              <a:t>.rounded { border-radius: 0.5rem; }</a:t>
            </a:r>
          </a:p>
          <a:p>
            <a:pPr marL="0" indent="0">
              <a:buNone/>
            </a:pPr>
            <a:r>
              <a:rPr lang="en-US" sz="1600">
                <a:cs typeface="Arial" pitchFamily="34" charset="0"/>
              </a:rPr>
              <a:t>.rounded-circle { border-radius: 50%; }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865B0-C286-4528-BDAD-048B7820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1BDF51-ADD8-4B42-AE4C-45239144CB52}"/>
              </a:ext>
            </a:extLst>
          </p:cNvPr>
          <p:cNvSpPr/>
          <p:nvPr/>
        </p:nvSpPr>
        <p:spPr>
          <a:xfrm>
            <a:off x="1066799" y="5662136"/>
            <a:ext cx="100583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Source</a:t>
            </a:r>
          </a:p>
          <a:p>
            <a:r>
              <a:rPr lang="en-US" sz="1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</a:t>
            </a: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/border-radius</a:t>
            </a:r>
            <a:endParaRPr lang="en-US" sz="1400">
              <a:solidFill>
                <a:srgbClr val="00B0F0"/>
              </a:solidFill>
            </a:endParaRPr>
          </a:p>
          <a:p>
            <a:r>
              <a:rPr lang="en-US" sz="1400">
                <a:hlinkClick r:id="rId4"/>
              </a:rPr>
              <a:t>https://getbootstrap.com/docs/4.0/utilities/borders/</a:t>
            </a:r>
            <a:endParaRPr lang="en-US" sz="1400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17DA37-C076-4E7D-9D2B-2CB8618B5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0412" y="2642447"/>
            <a:ext cx="2253175" cy="1696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ED8288-56BF-4750-B4C4-9591286A34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0412" y="4457426"/>
            <a:ext cx="2253175" cy="167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42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6299-A933-40D7-A9C6-0337904D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Consolas" panose="020B0609020204030204" pitchFamily="49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854A-7292-4684-9496-100A1DF75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The </a:t>
            </a:r>
            <a:r>
              <a:rPr lang="en-US" sz="1600" b="1"/>
              <a:t>background</a:t>
            </a:r>
            <a:r>
              <a:rPr lang="en-US" sz="1600"/>
              <a:t> shorthand property sets all background style properties at once.</a:t>
            </a:r>
          </a:p>
          <a:p>
            <a:pPr marL="0" indent="0">
              <a:buNone/>
            </a:pPr>
            <a:r>
              <a:rPr lang="en-US" sz="1600"/>
              <a:t>It sets the values of </a:t>
            </a:r>
            <a:r>
              <a:rPr lang="en-US" sz="1600" b="1">
                <a:latin typeface="Consolas" panose="020B0609020204030204" pitchFamily="49" charset="0"/>
              </a:rPr>
              <a:t>background-color, background-image, background-origin, background-position, background-size,</a:t>
            </a:r>
            <a:r>
              <a:rPr lang="en-US" sz="1600"/>
              <a:t> and </a:t>
            </a:r>
            <a:r>
              <a:rPr lang="en-US" sz="1600" b="1">
                <a:latin typeface="Consolas" panose="020B0609020204030204" pitchFamily="49" charset="0"/>
              </a:rPr>
              <a:t>background-repeat.</a:t>
            </a:r>
          </a:p>
          <a:p>
            <a:pPr marL="0" indent="0">
              <a:buNone/>
            </a:pPr>
            <a:endParaRPr lang="en-US" sz="1600"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b="1" u="sng">
                <a:cs typeface="Arial" pitchFamily="34" charset="0"/>
              </a:rPr>
              <a:t>Examples</a:t>
            </a:r>
          </a:p>
          <a:p>
            <a:pPr marL="0" indent="0">
              <a:buNone/>
            </a:pPr>
            <a:r>
              <a:rPr lang="en-US" sz="1600">
                <a:cs typeface="Arial" pitchFamily="34" charset="0"/>
              </a:rPr>
              <a:t>.bg-red { background: red; }</a:t>
            </a:r>
          </a:p>
          <a:p>
            <a:pPr marL="0" indent="0">
              <a:buNone/>
            </a:pPr>
            <a:r>
              <a:rPr lang="en-US" sz="1600">
                <a:cs typeface="Arial" pitchFamily="34" charset="0"/>
              </a:rPr>
              <a:t>.bg-star { background: no-repeat left url('/images/star.png'); }</a:t>
            </a:r>
          </a:p>
          <a:p>
            <a:pPr marL="0" indent="0">
              <a:buNone/>
            </a:pPr>
            <a:r>
              <a:rPr lang="en-US" sz="1600">
                <a:cs typeface="Arial" pitchFamily="34" charset="0"/>
              </a:rPr>
              <a:t>.jumbotron { background: no-repeat center/cover black url('/images/jumbo.jpg'); }</a:t>
            </a: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865B0-C286-4528-BDAD-048B7820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AA0C3D-5196-41C7-ADF0-32FE6EADE273}"/>
              </a:ext>
            </a:extLst>
          </p:cNvPr>
          <p:cNvSpPr/>
          <p:nvPr/>
        </p:nvSpPr>
        <p:spPr>
          <a:xfrm>
            <a:off x="1066799" y="5662136"/>
            <a:ext cx="100583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Source</a:t>
            </a:r>
          </a:p>
          <a:p>
            <a:r>
              <a:rPr lang="en-US" sz="1400">
                <a:hlinkClick r:id="rId3"/>
              </a:rPr>
              <a:t>https://developer.mozilla.org/en-US/docs/Web/CSS/background</a:t>
            </a:r>
            <a:endParaRPr lang="en-US" sz="1400"/>
          </a:p>
          <a:p>
            <a:r>
              <a:rPr lang="en-US" sz="1400">
                <a:hlinkClick r:id="rId4"/>
              </a:rPr>
              <a:t>https://getbootstrap.com/docs/4.0/utilities/colors/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66908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6299-A933-40D7-A9C6-0337904D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Consolas" panose="020B0609020204030204" pitchFamily="49" charset="0"/>
              </a:rPr>
              <a:t>box-sizing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854A-7292-4684-9496-100A1DF75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The </a:t>
            </a:r>
            <a:r>
              <a:rPr lang="en-US" sz="1800" b="1" dirty="0">
                <a:latin typeface="Consolas" panose="020B0609020204030204" pitchFamily="49" charset="0"/>
              </a:rPr>
              <a:t>box-sizing</a:t>
            </a:r>
            <a:r>
              <a:rPr lang="en-US" sz="1800" dirty="0"/>
              <a:t> property sets how the total width and height of an element is calculated.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content-box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/>
              <a:t>The </a:t>
            </a:r>
            <a:r>
              <a:rPr lang="en-US" sz="1800" b="1" dirty="0"/>
              <a:t>width</a:t>
            </a:r>
            <a:r>
              <a:rPr lang="en-US" sz="1800" dirty="0"/>
              <a:t> and </a:t>
            </a:r>
            <a:r>
              <a:rPr lang="en-US" sz="1800" b="1" dirty="0"/>
              <a:t>height</a:t>
            </a:r>
            <a:r>
              <a:rPr lang="en-US" sz="1800" dirty="0"/>
              <a:t> properties include the </a:t>
            </a:r>
            <a:r>
              <a:rPr lang="en-US" sz="1800" b="1" dirty="0"/>
              <a:t>content,</a:t>
            </a:r>
            <a:r>
              <a:rPr lang="en-US" sz="1800" dirty="0"/>
              <a:t> but do not include the </a:t>
            </a:r>
            <a:r>
              <a:rPr lang="en-US" sz="1800" b="1" dirty="0"/>
              <a:t>padding, border, or margin.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/>
              <a:t>For example, </a:t>
            </a:r>
            <a:r>
              <a:rPr lang="en-US" sz="1800" b="1" dirty="0">
                <a:highlight>
                  <a:srgbClr val="FCF7F1"/>
                </a:highlight>
                <a:latin typeface="Consolas" panose="020B0609020204030204" pitchFamily="49" charset="0"/>
              </a:rPr>
              <a:t>.box {width: 350px; border: 10px solid black;}</a:t>
            </a:r>
            <a:r>
              <a:rPr lang="en-US" sz="1800" dirty="0"/>
              <a:t> renders a box that is </a:t>
            </a:r>
            <a:r>
              <a:rPr lang="en-US" sz="1800" b="1" dirty="0">
                <a:highlight>
                  <a:srgbClr val="FCF7F1"/>
                </a:highlight>
              </a:rPr>
              <a:t>370px</a:t>
            </a:r>
            <a:r>
              <a:rPr lang="en-US" sz="1800" dirty="0"/>
              <a:t> wide.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b="1" dirty="0">
                <a:highlight>
                  <a:srgbClr val="FCF7F1"/>
                </a:highlight>
              </a:rPr>
              <a:t>This is the default mode.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border-box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/>
              <a:t>The </a:t>
            </a:r>
            <a:r>
              <a:rPr lang="en-US" sz="1800" b="1" dirty="0"/>
              <a:t>width</a:t>
            </a:r>
            <a:r>
              <a:rPr lang="en-US" sz="1800" dirty="0"/>
              <a:t> and </a:t>
            </a:r>
            <a:r>
              <a:rPr lang="en-US" sz="1800" b="1" dirty="0"/>
              <a:t>height</a:t>
            </a:r>
            <a:r>
              <a:rPr lang="en-US" sz="1800" dirty="0"/>
              <a:t> properties include the </a:t>
            </a:r>
            <a:r>
              <a:rPr lang="en-US" sz="1800" b="1" dirty="0"/>
              <a:t>content, padding, and border,</a:t>
            </a:r>
            <a:r>
              <a:rPr lang="en-US" sz="1800" dirty="0"/>
              <a:t> but do not include the </a:t>
            </a:r>
            <a:r>
              <a:rPr lang="en-US" sz="1800" b="1" dirty="0"/>
              <a:t>margin.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/>
              <a:t>For example, </a:t>
            </a:r>
            <a:r>
              <a:rPr lang="en-US" sz="1800" b="1" dirty="0">
                <a:highlight>
                  <a:srgbClr val="FCF7F1"/>
                </a:highlight>
                <a:latin typeface="Consolas" panose="020B0609020204030204" pitchFamily="49" charset="0"/>
              </a:rPr>
              <a:t>.box {width: 350px; border: 10px solid black;}</a:t>
            </a:r>
            <a:r>
              <a:rPr lang="en-US" sz="1800" dirty="0"/>
              <a:t> renders a box that is </a:t>
            </a:r>
            <a:r>
              <a:rPr lang="en-US" sz="1800" b="1" dirty="0">
                <a:highlight>
                  <a:srgbClr val="FCF7F1"/>
                </a:highlight>
              </a:rPr>
              <a:t>350px</a:t>
            </a:r>
            <a:r>
              <a:rPr lang="en-US" sz="1800" dirty="0"/>
              <a:t> wide.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b="1" dirty="0">
                <a:highlight>
                  <a:srgbClr val="FCF7F1"/>
                </a:highlight>
              </a:rPr>
              <a:t>Using this mode for page layout is highly recommended.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865B0-C286-4528-BDAD-048B7820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83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A77E3-31EF-47E3-B595-7B74647F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Flexbox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0EE982-E208-4B5A-9658-D27D265F5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flexbox to implement page layouts.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13E1-DACA-4522-B8E2-EEA31550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73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is Flexbox?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Arial" panose="020B0604020202020204" pitchFamily="34" charset="0"/>
              </a:rPr>
              <a:t>Flexbox is a one-dimensional layout model. It offers powerful space distribution and alignment capabilities not found in previous layout models.</a:t>
            </a:r>
          </a:p>
          <a:p>
            <a:pPr marL="0" indent="0"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CF7F1"/>
                </a:highlight>
                <a:cs typeface="Arial" panose="020B0604020202020204" pitchFamily="34" charset="0"/>
              </a:rPr>
              <a:t>Flexbox is the backbone of modern responsive web design.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3810" y="5877580"/>
            <a:ext cx="101413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Source</a:t>
            </a:r>
          </a:p>
          <a:p>
            <a:r>
              <a:rPr lang="en-US" sz="1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https://developer.mozilla.org/en-US/docs/Web/CSS/CSS_Flexible_Box_Layout/Basic_Concepts_of_Flexbox</a:t>
            </a:r>
            <a:endParaRPr 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87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0B69-D426-496D-AF0A-A02A5A01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029B7-6362-47C7-8B37-D9D6E586A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51" y="1810503"/>
            <a:ext cx="11064298" cy="323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49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0B69-D426-496D-AF0A-A02A5A01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316188-2691-4FE2-8BD6-C684A8299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79" y="1240759"/>
            <a:ext cx="11027641" cy="437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8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cs typeface="Arial" panose="020B0604020202020204" pitchFamily="34" charset="0"/>
              </a:rPr>
              <a:t>Apply styles with Inline Styles, Embedded Stylesheets, and External Stylesheets</a:t>
            </a:r>
          </a:p>
          <a:p>
            <a:r>
              <a:rPr lang="en-US" sz="1800" dirty="0">
                <a:cs typeface="Arial" panose="020B0604020202020204" pitchFamily="34" charset="0"/>
              </a:rPr>
              <a:t>Understand the CSS Box Model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Flexbox to implement page layouts</a:t>
            </a:r>
          </a:p>
          <a:p>
            <a:r>
              <a:rPr lang="en-US" sz="1800" dirty="0">
                <a:cs typeface="Arial" panose="020B0604020202020204" pitchFamily="34" charset="0"/>
              </a:rPr>
              <a:t>Use the main CSS selectors: type, class, id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relational selectors: descendent and direct descendent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properties to change background and foreground colors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properties to style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422ED-0F60-49B1-8C26-F0C84F11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flex-direction: 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0B69-D426-496D-AF0A-A02A5A01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  <p:pic>
        <p:nvPicPr>
          <p:cNvPr id="2050" name="Picture 2" descr="If flex-direction is set to row the main axis runs along the row in the inline direction.">
            <a:extLst>
              <a:ext uri="{FF2B5EF4-FFF2-40B4-BE49-F238E27FC236}">
                <a16:creationId xmlns:a16="http://schemas.microsoft.com/office/drawing/2014/main" id="{CBFC3991-A41D-43F8-AF27-E37455905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2" y="2672107"/>
            <a:ext cx="745807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101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79BD-69DC-4B73-BCBD-0AE869DC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flex-direction: column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0B69-D426-496D-AF0A-A02A5A01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  <p:pic>
        <p:nvPicPr>
          <p:cNvPr id="1026" name="Picture 2" descr="If flex-direction is set to column the main axis runs in the block direction.">
            <a:extLst>
              <a:ext uri="{FF2B5EF4-FFF2-40B4-BE49-F238E27FC236}">
                <a16:creationId xmlns:a16="http://schemas.microsoft.com/office/drawing/2014/main" id="{9AED8429-ACEB-40D9-A293-0C2B63A52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81" y="2310968"/>
            <a:ext cx="10129838" cy="324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882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0B69-D426-496D-AF0A-A02A5A01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297A33-DE6E-4258-A7F8-A44262A43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74" y="972821"/>
            <a:ext cx="11007652" cy="491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9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0D0D-CD83-4901-BE72-120A448B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1371600"/>
          </a:xfrm>
        </p:spPr>
        <p:txBody>
          <a:bodyPr/>
          <a:lstStyle/>
          <a:p>
            <a:r>
              <a:rPr lang="en-US" u="sng"/>
              <a:t>The flex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564E4-3D99-4048-8461-5BF90D20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9491"/>
            <a:ext cx="10058400" cy="4515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An area of a document laid out using flexbox is called a </a:t>
            </a:r>
            <a:r>
              <a:rPr lang="en-US" sz="1800" b="1"/>
              <a:t>flex container.</a:t>
            </a:r>
            <a:r>
              <a:rPr lang="en-US" sz="1800"/>
              <a:t> To create a flex container, we set the value of the area's container's </a:t>
            </a:r>
            <a:r>
              <a:rPr lang="en-US" sz="1800" b="1"/>
              <a:t>display</a:t>
            </a:r>
            <a:r>
              <a:rPr lang="en-US" sz="1800"/>
              <a:t> property to </a:t>
            </a:r>
            <a:r>
              <a:rPr lang="en-US" sz="1800" b="1"/>
              <a:t>flex.</a:t>
            </a:r>
            <a:r>
              <a:rPr lang="en-US" sz="1800"/>
              <a:t> As soon as we do this the direct children of that container become </a:t>
            </a:r>
            <a:r>
              <a:rPr lang="en-US" sz="1800" b="1"/>
              <a:t>flex items.</a:t>
            </a:r>
            <a:r>
              <a:rPr lang="en-US" sz="1800"/>
              <a:t> </a:t>
            </a:r>
          </a:p>
          <a:p>
            <a:pPr marL="0" indent="0">
              <a:buNone/>
            </a:pPr>
            <a:r>
              <a:rPr lang="en-US" sz="1800"/>
              <a:t>As with all properties in CSS, some initial values are defined, so when creating a flex container all of the contained flex items will behave in the following way.</a:t>
            </a:r>
          </a:p>
          <a:p>
            <a:r>
              <a:rPr lang="en-US" sz="1800"/>
              <a:t>Items display in a </a:t>
            </a:r>
            <a:r>
              <a:rPr lang="en-US" sz="1800" b="1"/>
              <a:t>row</a:t>
            </a:r>
            <a:r>
              <a:rPr lang="en-US" sz="1800"/>
              <a:t> (the </a:t>
            </a:r>
            <a:r>
              <a:rPr lang="en-US" sz="1800" b="1"/>
              <a:t>flex-direction</a:t>
            </a:r>
            <a:r>
              <a:rPr lang="en-US" sz="1800"/>
              <a:t> property's default is </a:t>
            </a:r>
            <a:r>
              <a:rPr lang="en-US" sz="1800" b="1"/>
              <a:t>row</a:t>
            </a:r>
            <a:r>
              <a:rPr lang="en-US" sz="1800"/>
              <a:t>).</a:t>
            </a:r>
          </a:p>
          <a:p>
            <a:r>
              <a:rPr lang="en-US" sz="1800"/>
              <a:t>The items are aligned to the </a:t>
            </a:r>
            <a:r>
              <a:rPr lang="en-US" sz="1800" b="1"/>
              <a:t>start edge of the main axis.</a:t>
            </a:r>
          </a:p>
          <a:p>
            <a:r>
              <a:rPr lang="en-US" sz="1800"/>
              <a:t>The items </a:t>
            </a:r>
            <a:r>
              <a:rPr lang="en-US" sz="1800" b="1"/>
              <a:t>do not stretch on the main dimension, but can shrink.</a:t>
            </a:r>
          </a:p>
          <a:p>
            <a:r>
              <a:rPr lang="en-US" sz="1800"/>
              <a:t>The items will </a:t>
            </a:r>
            <a:r>
              <a:rPr lang="en-US" sz="1800" b="1"/>
              <a:t>stretch to fill the size of the cross axis.</a:t>
            </a:r>
          </a:p>
          <a:p>
            <a:r>
              <a:rPr lang="en-US" sz="1800"/>
              <a:t>The </a:t>
            </a:r>
            <a:r>
              <a:rPr lang="en-US" sz="1800" b="1"/>
              <a:t>flex-basis</a:t>
            </a:r>
            <a:r>
              <a:rPr lang="en-US" sz="1800"/>
              <a:t> property is set to </a:t>
            </a:r>
            <a:r>
              <a:rPr lang="en-US" sz="1800" b="1"/>
              <a:t>auto.</a:t>
            </a:r>
          </a:p>
          <a:p>
            <a:r>
              <a:rPr lang="en-US" sz="1800"/>
              <a:t>The </a:t>
            </a:r>
            <a:r>
              <a:rPr lang="en-US" sz="1800" b="1"/>
              <a:t>flex-wrap</a:t>
            </a:r>
            <a:r>
              <a:rPr lang="en-US" sz="1800"/>
              <a:t> property is set to </a:t>
            </a:r>
            <a:r>
              <a:rPr lang="en-US" sz="1800" b="1"/>
              <a:t>nowrap.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7CF5-7AB0-4064-8797-A2E9435D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10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BFA2-0ADE-4B19-9D4E-A68F1BB5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54EBD-D087-4ACE-A936-4A9227D64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6ACDD-5EFE-461A-B964-7C675D8F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05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5BD4-63B5-4E42-A498-A592EC74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 Complete Guide to Flexbox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819DF-DD88-4E11-B08E-05BBF38FC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02691"/>
            <a:ext cx="10058400" cy="79432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See </a:t>
            </a:r>
            <a:r>
              <a:rPr lang="en-US" b="1" dirty="0">
                <a:hlinkClick r:id="rId2"/>
              </a:rPr>
              <a:t>https://css-tricks.com/snippets/css/a-guide-to-flexbox/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for a complete and thorough explanation of flexbox (with helpful pictures.)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AC98F-97F8-41AF-96AA-B9598A9B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518B0-23B6-416B-AF21-2830E29FA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2784120"/>
            <a:ext cx="64770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48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A77E3-31EF-47E3-B595-7B74647F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CSS Selectors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0EE982-E208-4B5A-9658-D27D265F5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selectors to pick what elements to style.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13E1-DACA-4522-B8E2-EEA31550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1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98EBA-F432-4D2A-9F40-7ADC8BB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BB7369-8AA3-4C17-95C5-78442D3E8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90" y="644934"/>
            <a:ext cx="10763620" cy="53642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257800-31F2-4E0D-828F-3A5654630B57}"/>
              </a:ext>
            </a:extLst>
          </p:cNvPr>
          <p:cNvSpPr/>
          <p:nvPr/>
        </p:nvSpPr>
        <p:spPr>
          <a:xfrm>
            <a:off x="714190" y="6062246"/>
            <a:ext cx="1076362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1600" dirty="0">
                <a:hlinkClick r:id="rId4"/>
              </a:rPr>
              <a:t>https://developer.mozilla.org/en-US/docs/Web/CSS/Reference#Basic_selectors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814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Type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cs typeface="Arial" pitchFamily="34" charset="0"/>
              </a:rPr>
              <a:t>The </a:t>
            </a:r>
            <a:r>
              <a:rPr lang="en-US" sz="1600" b="1" dirty="0">
                <a:cs typeface="Arial" pitchFamily="34" charset="0"/>
                <a:hlinkClick r:id="rId3"/>
              </a:rPr>
              <a:t>universal selector (*)</a:t>
            </a:r>
            <a:r>
              <a:rPr lang="en-US" sz="1600" dirty="0">
                <a:cs typeface="Arial" pitchFamily="34" charset="0"/>
              </a:rPr>
              <a:t> matches elements of any type.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CSS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* { color: green;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u="sng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HTML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&lt;h1&gt;This header will be green.&lt;/h1&gt;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&lt;h2&gt;This header will also be green.&lt;/h2&gt;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&lt;p&gt;This paragraph will also be green.&lt;/p&gt;</a:t>
            </a:r>
            <a:endParaRPr lang="en-US" sz="1600" dirty="0">
              <a:highlight>
                <a:srgbClr val="FCF7F1"/>
              </a:highlight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highlight>
                <a:srgbClr val="FCF7F1"/>
              </a:highlight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45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Type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cs typeface="Arial" pitchFamily="34" charset="0"/>
              </a:rPr>
              <a:t>The </a:t>
            </a:r>
            <a:r>
              <a:rPr lang="en-US" sz="1600" b="1" dirty="0">
                <a:cs typeface="Arial" pitchFamily="34" charset="0"/>
                <a:hlinkClick r:id="rId3"/>
              </a:rPr>
              <a:t>type selector</a:t>
            </a:r>
            <a:r>
              <a:rPr lang="en-US" sz="1600" dirty="0">
                <a:cs typeface="Arial" pitchFamily="34" charset="0"/>
              </a:rPr>
              <a:t> matches elements by </a:t>
            </a:r>
            <a:r>
              <a:rPr lang="en-US" sz="1600" b="1" dirty="0">
                <a:cs typeface="Arial" pitchFamily="34" charset="0"/>
              </a:rPr>
              <a:t>node name.</a:t>
            </a:r>
            <a:r>
              <a:rPr lang="en-US" sz="1600" dirty="0">
                <a:cs typeface="Arial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cs typeface="Arial" pitchFamily="34" charset="0"/>
              </a:rPr>
              <a:t>In other words, it selects all elements of the given type within a document.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CSS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span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background-color: skyblue;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u="sng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HTML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&lt;span&gt;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Here's a span with some text.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&lt;/span&gt;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&lt;p&gt;Here's a p with some text.&lt;/p&gt;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&lt;span&gt;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Here's a span with more text.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&lt;/span&gt;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u="sng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Result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108D46-1EA4-485E-BB0A-31634FCA4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656" y="5186464"/>
            <a:ext cx="20859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9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A77E3-31EF-47E3-B595-7B74647F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Applying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0EE982-E208-4B5A-9658-D27D265F5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Inline Styles, Embedded Stylesheets, and External Stylesheets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13E1-DACA-4522-B8E2-EEA31550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71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9456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 dirty="0"/>
              <a:t>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21885"/>
            <a:ext cx="10058400" cy="516769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cs typeface="Arial" pitchFamily="34" charset="0"/>
              </a:rPr>
              <a:t>The </a:t>
            </a:r>
            <a:r>
              <a:rPr lang="en-US" sz="1600" b="1" dirty="0">
                <a:cs typeface="Arial" pitchFamily="34" charset="0"/>
                <a:hlinkClick r:id="rId3"/>
              </a:rPr>
              <a:t>class selector</a:t>
            </a:r>
            <a:r>
              <a:rPr lang="en-US" sz="1600" dirty="0">
                <a:cs typeface="Arial" pitchFamily="34" charset="0"/>
              </a:rPr>
              <a:t> matches elements based on the contents of their </a:t>
            </a:r>
            <a:r>
              <a:rPr lang="en-US" sz="1600" b="1" dirty="0">
                <a:cs typeface="Arial" pitchFamily="34" charset="0"/>
              </a:rPr>
              <a:t>class</a:t>
            </a:r>
            <a:r>
              <a:rPr lang="en-US" sz="1600" dirty="0">
                <a:cs typeface="Arial" pitchFamily="34" charset="0"/>
              </a:rPr>
              <a:t> attribute.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CSS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.red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color: red;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.bg-yellow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background: yellow;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.fancy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font-weight: bold; text-shadow: 4px 4px 3px #77f;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u="sng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HTML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&lt;p 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class="red"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&gt;This paragraph has red text.&lt;/p&gt;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&lt;p 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class="red yellow-bg"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&gt;This paragraph has red text and a yellow background.&lt;/p&gt;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&lt;p 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class="red fancy"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&gt;This paragraph has red text and "fancy" styling.&lt;/p&gt;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&lt;p&gt;This is just a regular paragraph.&lt;/p&gt;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u="sng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Result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2C0355-D469-4C0D-AAF4-F05EC61EB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5" y="4953000"/>
            <a:ext cx="43148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45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ID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cs typeface="Arial" pitchFamily="34" charset="0"/>
              </a:rPr>
              <a:t>The </a:t>
            </a:r>
            <a:r>
              <a:rPr lang="en-US" sz="1600" b="1" dirty="0">
                <a:cs typeface="Arial" pitchFamily="34" charset="0"/>
                <a:hlinkClick r:id="rId3"/>
              </a:rPr>
              <a:t>ID selector</a:t>
            </a:r>
            <a:r>
              <a:rPr lang="en-US" sz="1600" dirty="0">
                <a:cs typeface="Arial" pitchFamily="34" charset="0"/>
              </a:rPr>
              <a:t> matches an element based on the value of the element’s </a:t>
            </a:r>
            <a:r>
              <a:rPr lang="en-US" sz="1600" b="1" dirty="0">
                <a:cs typeface="Arial" pitchFamily="34" charset="0"/>
              </a:rPr>
              <a:t>id</a:t>
            </a:r>
            <a:r>
              <a:rPr lang="en-US" sz="1600" dirty="0">
                <a:cs typeface="Arial" pitchFamily="34" charset="0"/>
              </a:rPr>
              <a:t> attribute.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CSS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#identified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background-color: skyblue; 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HTML</a:t>
            </a:r>
            <a:endParaRPr lang="en-US" sz="16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&lt;div 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id="identified"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&gt;This div has a special ID on it!&lt;/div&gt;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&lt;div&gt;This is just a regular div.&lt;/div&gt;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u="sng" dirty="0"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Result</a:t>
            </a:r>
            <a:endParaRPr lang="en-US" sz="16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8AA0B-AC89-46E1-86CF-F12FE48B8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300" y="4701975"/>
            <a:ext cx="62293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91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Attribute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cs typeface="Arial" pitchFamily="34" charset="0"/>
              </a:rPr>
              <a:t>The </a:t>
            </a:r>
            <a:r>
              <a:rPr lang="en-US" sz="1600" b="1" dirty="0">
                <a:cs typeface="Arial" pitchFamily="34" charset="0"/>
                <a:hlinkClick r:id="rId3"/>
              </a:rPr>
              <a:t>attribute selector</a:t>
            </a:r>
            <a:r>
              <a:rPr lang="en-US" sz="1600" dirty="0">
                <a:cs typeface="Arial" pitchFamily="34" charset="0"/>
              </a:rPr>
              <a:t> matches elements based on the presence or value of a given attribute.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CSS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a { color: blue; }                                /* Regular link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a[title]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background-color: gold; }              /* Link with tooltip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a[href="https://example.org"]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color: green; }   /* Link to example.org homepage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a[href^="#"]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color: red; }                      /* Internal link */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HTML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>
                <a:latin typeface="Consolas" panose="020B0609020204030204" pitchFamily="49" charset="0"/>
                <a:cs typeface="Arial" pitchFamily="34" charset="0"/>
              </a:rPr>
              <a:t>&lt;a href="gallery.html"&gt;Regular link&lt;/a&gt;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>
                <a:latin typeface="Consolas" panose="020B0609020204030204" pitchFamily="49" charset="0"/>
                <a:cs typeface="Arial" pitchFamily="34" charset="0"/>
              </a:rPr>
              <a:t>&lt;a href="shiny.html" </a:t>
            </a:r>
            <a:r>
              <a:rPr lang="it-IT" sz="160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title="shiny"</a:t>
            </a:r>
            <a:r>
              <a:rPr lang="it-IT" sz="1600">
                <a:latin typeface="Consolas" panose="020B0609020204030204" pitchFamily="49" charset="0"/>
                <a:cs typeface="Arial" pitchFamily="34" charset="0"/>
              </a:rPr>
              <a:t>&gt;Link with tooltip&lt;/a&gt;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>
                <a:latin typeface="Consolas" panose="020B0609020204030204" pitchFamily="49" charset="0"/>
                <a:cs typeface="Arial" pitchFamily="34" charset="0"/>
              </a:rPr>
              <a:t>&lt;a </a:t>
            </a:r>
            <a:r>
              <a:rPr lang="it-IT" sz="160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href="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https://example.org</a:t>
            </a:r>
            <a:r>
              <a:rPr lang="it-IT" sz="160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"</a:t>
            </a:r>
            <a:r>
              <a:rPr lang="it-IT" sz="1600">
                <a:latin typeface="Consolas" panose="020B0609020204030204" pitchFamily="49" charset="0"/>
                <a:cs typeface="Arial" pitchFamily="34" charset="0"/>
              </a:rPr>
              <a:t> target="_blank"&gt;example.org&lt;/a&gt;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>
                <a:latin typeface="Consolas" panose="020B0609020204030204" pitchFamily="49" charset="0"/>
                <a:cs typeface="Arial" pitchFamily="34" charset="0"/>
              </a:rPr>
              <a:t>&lt;a </a:t>
            </a:r>
            <a:r>
              <a:rPr lang="it-IT" sz="160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href="#internal"</a:t>
            </a:r>
            <a:r>
              <a:rPr lang="it-IT" sz="1600">
                <a:latin typeface="Consolas" panose="020B0609020204030204" pitchFamily="49" charset="0"/>
                <a:cs typeface="Arial" pitchFamily="34" charset="0"/>
              </a:rPr>
              <a:t>&gt;Internal link&lt;/a&gt;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12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1D0F1E-2C3F-49DC-A121-0136DEEA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Pseudo-classes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201002-389F-4471-B6E9-A54A2A61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A </a:t>
            </a:r>
            <a:r>
              <a:rPr lang="en-US" sz="1600" b="1" dirty="0">
                <a:hlinkClick r:id="rId3"/>
              </a:rPr>
              <a:t>pseudo-class</a:t>
            </a:r>
            <a:r>
              <a:rPr lang="en-US" sz="1600" dirty="0"/>
              <a:t> specifies a special state of the selected elements.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For example, </a:t>
            </a:r>
            <a:r>
              <a:rPr lang="en-US" sz="1600" b="1" dirty="0">
                <a:latin typeface="Consolas" panose="020B0609020204030204" pitchFamily="49" charset="0"/>
              </a:rPr>
              <a:t>:hover</a:t>
            </a:r>
            <a:r>
              <a:rPr lang="en-US" sz="1600" dirty="0"/>
              <a:t> can be used to change a button's color when the user's pointer hovers over it.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/>
              <a:t>pseudo-class	description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:hover</a:t>
            </a:r>
            <a:r>
              <a:rPr lang="en-US" sz="1600" dirty="0"/>
              <a:t>		Triggered when the mouse hovers over an element with the cursor.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:focus</a:t>
            </a:r>
            <a:r>
              <a:rPr lang="en-US" sz="1600" dirty="0"/>
              <a:t>		The element that currently has focus.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:focus-within</a:t>
            </a:r>
            <a:r>
              <a:rPr lang="en-US" sz="1600" dirty="0"/>
              <a:t>	An element that has focus or contains the element that has focus.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:first-child</a:t>
            </a:r>
            <a:r>
              <a:rPr lang="en-US" sz="1600" dirty="0"/>
              <a:t>	The first element among a group of sibling elements.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:last-child</a:t>
            </a:r>
            <a:r>
              <a:rPr lang="en-US" sz="1600" dirty="0"/>
              <a:t>	The last element among a group of sibling elements.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:nth-child(odd)</a:t>
            </a:r>
            <a:r>
              <a:rPr lang="en-US" sz="1600" dirty="0"/>
              <a:t>	The sibling elements with an odd numeric position. (1,3, 5, etc.)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:nth-child(even)</a:t>
            </a:r>
            <a:r>
              <a:rPr lang="en-US" sz="1600" dirty="0"/>
              <a:t>	The sibling elements with an even numeric position. (2,4, 6, etc.)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98EBA-F432-4D2A-9F40-7ADC8BB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57800-31F2-4E0D-828F-3A5654630B57}"/>
              </a:ext>
            </a:extLst>
          </p:cNvPr>
          <p:cNvSpPr/>
          <p:nvPr/>
        </p:nvSpPr>
        <p:spPr>
          <a:xfrm>
            <a:off x="1066800" y="6062246"/>
            <a:ext cx="1076362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1600" dirty="0">
                <a:hlinkClick r:id="rId3"/>
              </a:rPr>
              <a:t>https://developer.mozilla.org/en-US/docs/Web/CSS/Pseudo-classes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7278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1D0F1E-2C3F-49DC-A121-0136DEEA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Pseudo-elements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201002-389F-4471-B6E9-A54A2A61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A </a:t>
            </a:r>
            <a:r>
              <a:rPr lang="en-US" sz="1600" b="1" dirty="0">
                <a:hlinkClick r:id="rId3"/>
              </a:rPr>
              <a:t>pseudo-element</a:t>
            </a:r>
            <a:r>
              <a:rPr lang="en-US" sz="1600" dirty="0"/>
              <a:t> lets you style a specific part of the selected elements.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For example, </a:t>
            </a:r>
            <a:r>
              <a:rPr lang="en-US" sz="1600" b="1" dirty="0"/>
              <a:t>::first-line</a:t>
            </a:r>
            <a:r>
              <a:rPr lang="en-US" sz="1600" dirty="0"/>
              <a:t> can be used to change the font of the first line of a paragraph.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/>
              <a:t>pseudo-element	description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::first-line</a:t>
            </a:r>
            <a:r>
              <a:rPr lang="en-US" sz="1600" dirty="0"/>
              <a:t>		The first line of text in a block-level element.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::first-letter</a:t>
            </a:r>
            <a:r>
              <a:rPr lang="en-US" sz="1600" dirty="0"/>
              <a:t>	The first letter of text in a block-level element.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::before</a:t>
            </a:r>
            <a:r>
              <a:rPr lang="en-US" sz="1600" dirty="0"/>
              <a:t>		Creates a pseudo-element that is the first child of the selected element.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::after</a:t>
            </a:r>
            <a:r>
              <a:rPr lang="en-US" sz="1600" dirty="0"/>
              <a:t>		Creates a pseudo-element that is the last child of the selected element.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</a:rPr>
              <a:t>NOTE: The </a:t>
            </a:r>
            <a:r>
              <a:rPr lang="en-US" sz="1600" b="1" dirty="0">
                <a:highlight>
                  <a:srgbClr val="FCF7F1"/>
                </a:highlight>
                <a:hlinkClick r:id="rId4"/>
              </a:rPr>
              <a:t>::before</a:t>
            </a:r>
            <a:r>
              <a:rPr lang="en-US" sz="1600" dirty="0">
                <a:highlight>
                  <a:srgbClr val="FCF7F1"/>
                </a:highlight>
              </a:rPr>
              <a:t> and </a:t>
            </a:r>
            <a:r>
              <a:rPr lang="en-US" sz="1600" b="1" dirty="0">
                <a:highlight>
                  <a:srgbClr val="FCF7F1"/>
                </a:highlight>
                <a:hlinkClick r:id="rId5"/>
              </a:rPr>
              <a:t>::after</a:t>
            </a:r>
            <a:r>
              <a:rPr lang="en-US" sz="1600" dirty="0">
                <a:highlight>
                  <a:srgbClr val="FCF7F1"/>
                </a:highlight>
              </a:rPr>
              <a:t> pseudo-element rules must include the </a:t>
            </a:r>
            <a:r>
              <a:rPr lang="en-US" sz="1600" b="1" dirty="0">
                <a:highlight>
                  <a:srgbClr val="FCF7F1"/>
                </a:highlight>
                <a:hlinkClick r:id="rId6"/>
              </a:rPr>
              <a:t>content</a:t>
            </a:r>
            <a:r>
              <a:rPr lang="en-US" sz="1600" dirty="0">
                <a:highlight>
                  <a:srgbClr val="FCF7F1"/>
                </a:highlight>
              </a:rPr>
              <a:t> property.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98EBA-F432-4D2A-9F40-7ADC8BB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57800-31F2-4E0D-828F-3A5654630B57}"/>
              </a:ext>
            </a:extLst>
          </p:cNvPr>
          <p:cNvSpPr/>
          <p:nvPr/>
        </p:nvSpPr>
        <p:spPr>
          <a:xfrm>
            <a:off x="1066800" y="6062246"/>
            <a:ext cx="1076362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1600" dirty="0">
                <a:hlinkClick r:id="rId3"/>
              </a:rPr>
              <a:t>https://developer.mozilla.org/en-US/docs/Web/CSS/Pseudo-elements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8189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98EBA-F432-4D2A-9F40-7ADC8BB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57800-31F2-4E0D-828F-3A5654630B57}"/>
              </a:ext>
            </a:extLst>
          </p:cNvPr>
          <p:cNvSpPr/>
          <p:nvPr/>
        </p:nvSpPr>
        <p:spPr>
          <a:xfrm>
            <a:off x="714190" y="6089235"/>
            <a:ext cx="1076362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1600" dirty="0">
                <a:hlinkClick r:id="rId3"/>
              </a:rPr>
              <a:t>https://developer.mozilla.org/en-US/docs/Web/CSS/Reference#Basic_selectors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71C58-6E2F-4D4A-AD52-0848B6CD1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819" y="599488"/>
            <a:ext cx="4260533" cy="13979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784A7B-6FC1-4D08-93BD-1610E6CC1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190" y="599488"/>
            <a:ext cx="5678455" cy="540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3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A77E3-31EF-47E3-B595-7B74647F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CSS Colors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0EE982-E208-4B5A-9658-D27D265F5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text, background, and border colors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13E1-DACA-4522-B8E2-EEA31550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57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B46413-CE04-45A4-81A3-B0DCC65D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CSS Color Values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93E06-E332-40E5-8726-1FD2311C2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Color values can be specified several ways in CSS:</a:t>
            </a:r>
          </a:p>
          <a:p>
            <a:r>
              <a:rPr lang="en-US" sz="1800" dirty="0"/>
              <a:t>by name </a:t>
            </a:r>
            <a:r>
              <a:rPr lang="en-US" sz="1800" dirty="0">
                <a:latin typeface="Consolas" panose="020B0609020204030204" pitchFamily="49" charset="0"/>
              </a:rPr>
              <a:t>[e.g. lime]</a:t>
            </a:r>
          </a:p>
          <a:p>
            <a:r>
              <a:rPr lang="en-US" sz="1800" dirty="0"/>
              <a:t>by 3 digit hex code </a:t>
            </a:r>
            <a:r>
              <a:rPr lang="en-US" sz="1800" dirty="0">
                <a:latin typeface="Consolas" panose="020B0609020204030204" pitchFamily="49" charset="0"/>
              </a:rPr>
              <a:t>[e.g. #0f0]</a:t>
            </a:r>
          </a:p>
          <a:p>
            <a:r>
              <a:rPr lang="en-US" sz="1800" dirty="0"/>
              <a:t>by 6 digit hex </a:t>
            </a:r>
            <a:r>
              <a:rPr lang="en-US" sz="1800" dirty="0">
                <a:latin typeface="Consolas" panose="020B0609020204030204" pitchFamily="49" charset="0"/>
              </a:rPr>
              <a:t>[e.g. #00ff00]</a:t>
            </a:r>
          </a:p>
          <a:p>
            <a:r>
              <a:rPr lang="en-US" sz="1800" dirty="0"/>
              <a:t>by rgb/rgba values </a:t>
            </a:r>
            <a:r>
              <a:rPr lang="en-US" sz="1800" dirty="0">
                <a:latin typeface="Consolas" panose="020B0609020204030204" pitchFamily="49" charset="0"/>
              </a:rPr>
              <a:t>[e.g. rgba(0, 255, 0, 1.0)]</a:t>
            </a:r>
          </a:p>
          <a:p>
            <a:r>
              <a:rPr lang="en-US" sz="1800" dirty="0"/>
              <a:t>by hsl/hsla values </a:t>
            </a:r>
            <a:r>
              <a:rPr lang="en-US" sz="1800" dirty="0">
                <a:latin typeface="Consolas" panose="020B0609020204030204" pitchFamily="49" charset="0"/>
              </a:rPr>
              <a:t>[e.g. hsla(120, 100%, 50%, 1.0)]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8DCBE-FA1E-4229-80A5-D83D6A7B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02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B46413-CE04-45A4-81A3-B0DCC65D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Color Keywords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93E06-E332-40E5-8726-1FD2311C2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312408" cy="38496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The list of basic color keywords is: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aqua, black, blue, fuchsia, gray, green, lime, maroon, navy, olive, purple, red, silver, teal, white, and yellow.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8DCBE-FA1E-4229-80A5-D83D6A7B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54E13F-7FD6-4234-903D-AC940DE31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787" y="1328394"/>
            <a:ext cx="40671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53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B46413-CE04-45A4-81A3-B0DCC65D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RGB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93E06-E332-40E5-8726-1FD2311C2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Colors can be specified in terms of the </a:t>
            </a:r>
            <a:r>
              <a:rPr lang="en-US" sz="1600" b="1" dirty="0"/>
              <a:t>Red-Green-Blue (RGB)</a:t>
            </a:r>
            <a:r>
              <a:rPr lang="en-US" sz="1600" dirty="0"/>
              <a:t> color spectrum in a few ways.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u="sng" dirty="0"/>
              <a:t>3 digit hex code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#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latin typeface="Consolas" panose="020B0609020204030204" pitchFamily="49" charset="0"/>
              </a:rPr>
              <a:t> where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range from </a:t>
            </a:r>
            <a:r>
              <a:rPr lang="en-US" sz="1600" b="1" dirty="0"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 to </a:t>
            </a:r>
            <a:r>
              <a:rPr lang="en-US" sz="1600" b="1" dirty="0">
                <a:latin typeface="Consolas" panose="020B0609020204030204" pitchFamily="49" charset="0"/>
              </a:rPr>
              <a:t>f</a:t>
            </a:r>
          </a:p>
          <a:p>
            <a:pPr marL="0" indent="0">
              <a:buNone/>
            </a:pPr>
            <a:r>
              <a:rPr lang="en-US" sz="1600" b="1" u="sng" dirty="0"/>
              <a:t>6 digit hex code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#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RR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GG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BB</a:t>
            </a:r>
            <a:r>
              <a:rPr lang="en-US" sz="1600" dirty="0">
                <a:latin typeface="Consolas" panose="020B0609020204030204" pitchFamily="49" charset="0"/>
              </a:rPr>
              <a:t> where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RR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GG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BB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range from </a:t>
            </a:r>
            <a:r>
              <a:rPr lang="en-US" sz="1600" b="1" dirty="0">
                <a:latin typeface="Consolas" panose="020B0609020204030204" pitchFamily="49" charset="0"/>
              </a:rPr>
              <a:t>00</a:t>
            </a:r>
            <a:r>
              <a:rPr lang="en-US" sz="1600" dirty="0">
                <a:latin typeface="Consolas" panose="020B0609020204030204" pitchFamily="49" charset="0"/>
              </a:rPr>
              <a:t> to </a:t>
            </a:r>
            <a:r>
              <a:rPr lang="en-US" sz="1600" b="1" dirty="0">
                <a:latin typeface="Consolas" panose="020B0609020204030204" pitchFamily="49" charset="0"/>
              </a:rPr>
              <a:t>ff</a:t>
            </a:r>
          </a:p>
          <a:p>
            <a:pPr marL="0" indent="0">
              <a:buNone/>
            </a:pPr>
            <a:r>
              <a:rPr lang="en-US" sz="1600" b="1" u="sng" dirty="0"/>
              <a:t>rgb()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rgb(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</a:t>
            </a:r>
            <a:r>
              <a:rPr lang="en-US" sz="1600" b="1" dirty="0"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where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range from </a:t>
            </a:r>
            <a:r>
              <a:rPr lang="en-US" sz="1600" b="1" dirty="0"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 to </a:t>
            </a:r>
            <a:r>
              <a:rPr lang="en-US" sz="1600" b="1" dirty="0">
                <a:latin typeface="Consolas" panose="020B0609020204030204" pitchFamily="49" charset="0"/>
              </a:rPr>
              <a:t>255</a:t>
            </a:r>
          </a:p>
          <a:p>
            <a:pPr marL="0" indent="0">
              <a:buNone/>
            </a:pPr>
            <a:r>
              <a:rPr lang="en-US" sz="1600" b="1" u="sng" dirty="0"/>
              <a:t>rgba()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rgba(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1600" b="1" dirty="0"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where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range from </a:t>
            </a:r>
            <a:r>
              <a:rPr lang="en-US" sz="1600" b="1" dirty="0"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 to </a:t>
            </a:r>
            <a:r>
              <a:rPr lang="en-US" sz="1600" b="1" dirty="0">
                <a:latin typeface="Consolas" panose="020B0609020204030204" pitchFamily="49" charset="0"/>
              </a:rPr>
              <a:t>255</a:t>
            </a:r>
            <a:r>
              <a:rPr lang="en-US" sz="1600" dirty="0">
                <a:latin typeface="Consolas" panose="020B0609020204030204" pitchFamily="49" charset="0"/>
              </a:rPr>
              <a:t>, and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latin typeface="Consolas" panose="020B0609020204030204" pitchFamily="49" charset="0"/>
              </a:rPr>
              <a:t> ranges from </a:t>
            </a:r>
            <a:r>
              <a:rPr lang="en-US" sz="1600" b="1" dirty="0">
                <a:latin typeface="Consolas" panose="020B0609020204030204" pitchFamily="49" charset="0"/>
              </a:rPr>
              <a:t>0.0</a:t>
            </a:r>
            <a:r>
              <a:rPr lang="en-US" sz="1600" dirty="0">
                <a:latin typeface="Consolas" panose="020B0609020204030204" pitchFamily="49" charset="0"/>
              </a:rPr>
              <a:t> to </a:t>
            </a:r>
            <a:r>
              <a:rPr lang="en-US" sz="1600" b="1" dirty="0">
                <a:latin typeface="Consolas" panose="020B0609020204030204" pitchFamily="49" charset="0"/>
              </a:rPr>
              <a:t>1.0</a:t>
            </a:r>
            <a:endParaRPr lang="en-US" sz="1600" b="1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8DCBE-FA1E-4229-80A5-D83D6A7B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0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Inline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cs typeface="Arial" pitchFamily="34" charset="0"/>
              </a:rPr>
              <a:t>Applies styles directly to an individual element.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&lt;h1 style="color: blue;"&gt;Blue h1&lt;/h1&gt;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highlight>
                  <a:srgbClr val="FCF7F1"/>
                </a:highlight>
                <a:cs typeface="Arial" pitchFamily="34" charset="0"/>
              </a:rPr>
              <a:t>However, this is very poor style and should be avoided at all costs.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solidFill>
                <a:srgbClr val="FF0000"/>
              </a:solidFill>
              <a:highlight>
                <a:srgbClr val="FCF7F1"/>
              </a:highlight>
              <a:cs typeface="Arial" pitchFamily="34" charset="0"/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  <a:highlight>
                  <a:srgbClr val="FCF7F1"/>
                </a:highlight>
                <a:cs typeface="Arial" pitchFamily="34" charset="0"/>
              </a:rPr>
              <a:t>These styles have the highest precedence possible and cannot be overridden with a stylesheet.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  <a:highlight>
                  <a:srgbClr val="FCF7F1"/>
                </a:highlight>
                <a:cs typeface="Arial" pitchFamily="34" charset="0"/>
              </a:rPr>
              <a:t>They cannot be overridden responsively using media queries. (See first point.)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  <a:highlight>
                  <a:srgbClr val="FCF7F1"/>
                </a:highlight>
                <a:cs typeface="Arial" pitchFamily="34" charset="0"/>
              </a:rPr>
              <a:t>They cannot be re-themed. (See first point.)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  <a:highlight>
                  <a:srgbClr val="FCF7F1"/>
                </a:highlight>
                <a:cs typeface="Arial" pitchFamily="34" charset="0"/>
              </a:rPr>
              <a:t>They cause styling data to be scattered and duplicated across the application.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49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HSL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HSL stands for hue, saturation, and lightness.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Hue is measured in degrees from 0 to 359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Saturation is measured as a % where 100% is full hue and 0% is a shade of gray.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Lightness is measured as a % where 100% is white, 0% is black, and 50% lightness is "normal."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highlight>
                  <a:srgbClr val="FCF7F1"/>
                </a:highlight>
                <a:cs typeface="Arial" pitchFamily="34" charset="0"/>
              </a:rPr>
              <a:t>Makes it easier for designers to adjust color values.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hsl(  0, 100%, 50%)	/* red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hsl(120, 100%, 50%) 	/* green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hsl(240, 100%, 50%) 	/* blue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hsl(  0, 100%, 100%)	/* white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hsl(  0, 100%, 0%)	/* black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702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color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cs typeface="Arial" pitchFamily="34" charset="0"/>
              </a:rPr>
              <a:t>color</a:t>
            </a:r>
            <a:r>
              <a:rPr lang="en-US" sz="1800" dirty="0">
                <a:cs typeface="Arial" pitchFamily="34" charset="0"/>
              </a:rPr>
              <a:t> property changes the text color.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itchFamily="34" charset="0"/>
              </a:rPr>
              <a:t>color</a:t>
            </a:r>
            <a:r>
              <a:rPr lang="en-US" sz="1800" dirty="0">
                <a:cs typeface="Arial" pitchFamily="34" charset="0"/>
              </a:rPr>
              <a:t> is inherited by child elements.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 { color: green;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h2 { color: #00ff00;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h3 { color: hsl(120, 100%, 50%);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233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background-color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cs typeface="Arial" pitchFamily="34" charset="0"/>
              </a:rPr>
              <a:t>background-color</a:t>
            </a:r>
            <a:r>
              <a:rPr lang="en-US" sz="1800" dirty="0">
                <a:cs typeface="Arial" pitchFamily="34" charset="0"/>
              </a:rPr>
              <a:t> property changes the background color.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 { background-color: green;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h2 { background-color: #00ff00;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h3 { background-color: hsl(120, 100%, 50%);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04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border-color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cs typeface="Arial" pitchFamily="34" charset="0"/>
              </a:rPr>
              <a:t>border-color</a:t>
            </a:r>
            <a:r>
              <a:rPr lang="en-US" sz="1800" dirty="0">
                <a:cs typeface="Arial" pitchFamily="34" charset="0"/>
              </a:rPr>
              <a:t> property changes the border color.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 { border-color: green;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h2 </a:t>
            </a:r>
            <a:r>
              <a:rPr lang="en-US" sz="1800">
                <a:latin typeface="Consolas" panose="020B0609020204030204" pitchFamily="49" charset="0"/>
                <a:cs typeface="Arial" pitchFamily="34" charset="0"/>
              </a:rPr>
              <a:t>{ border-color: </a:t>
            </a: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#00ff00;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h3 </a:t>
            </a:r>
            <a:r>
              <a:rPr lang="en-US" sz="1800">
                <a:latin typeface="Consolas" panose="020B0609020204030204" pitchFamily="49" charset="0"/>
                <a:cs typeface="Arial" pitchFamily="34" charset="0"/>
              </a:rPr>
              <a:t>{ border-color: </a:t>
            </a: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hsl(120, 100%, 50%);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247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Fonts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Styling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377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font-family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  <a:hlinkClick r:id="rId3"/>
              </a:rPr>
              <a:t>font-family</a:t>
            </a:r>
            <a:r>
              <a:rPr lang="en-US" sz="1800" dirty="0">
                <a:cs typeface="Arial" pitchFamily="34" charset="0"/>
              </a:rPr>
              <a:t> property specifies a prioritizes list of one or more font family names.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Set this on the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html</a:t>
            </a:r>
            <a:r>
              <a:rPr lang="en-US" sz="1800" dirty="0">
                <a:cs typeface="Arial" pitchFamily="34" charset="0"/>
              </a:rPr>
              <a:t> element to change the default font for the entire page.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font-family</a:t>
            </a:r>
            <a:r>
              <a:rPr lang="en-US" sz="1800" dirty="0">
                <a:cs typeface="Arial" pitchFamily="34" charset="0"/>
              </a:rPr>
              <a:t> is inherited by child elements.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highlight>
                  <a:srgbClr val="FCF7F1"/>
                </a:highlight>
                <a:cs typeface="Arial" pitchFamily="34" charset="0"/>
              </a:rPr>
              <a:t>Always provide a fallback font family such as: </a:t>
            </a:r>
            <a:r>
              <a:rPr lang="en-US" sz="1800" b="1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serif, sans-serif, monospace</a:t>
            </a:r>
            <a:endParaRPr lang="en-US" sz="1800" dirty="0">
              <a:highlight>
                <a:srgbClr val="FCF7F1"/>
              </a:highlight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html       { font-family: Arial, Helvetica, sans-serif;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h1, h2, h3 { font-family: Times, "Times New Roman", serif;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code       { font-family: Consolas, Courier, monospace;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114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font-size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  <a:hlinkClick r:id="rId3"/>
              </a:rPr>
              <a:t>font-size</a:t>
            </a:r>
            <a:r>
              <a:rPr lang="en-US" sz="1800" dirty="0">
                <a:cs typeface="Arial" pitchFamily="34" charset="0"/>
              </a:rPr>
              <a:t> property changes the size of the text.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font-size</a:t>
            </a:r>
            <a:r>
              <a:rPr lang="en-US" sz="1800" dirty="0">
                <a:cs typeface="Arial" pitchFamily="34" charset="0"/>
              </a:rPr>
              <a:t> should be measured with </a:t>
            </a:r>
            <a:r>
              <a:rPr lang="en-US" sz="1800" b="1" dirty="0">
                <a:cs typeface="Arial" pitchFamily="34" charset="0"/>
              </a:rPr>
              <a:t>em</a:t>
            </a:r>
            <a:r>
              <a:rPr lang="en-US" sz="1800" dirty="0">
                <a:cs typeface="Arial" pitchFamily="34" charset="0"/>
              </a:rPr>
              <a:t> or </a:t>
            </a:r>
            <a:r>
              <a:rPr lang="en-US" sz="1800" b="1" dirty="0">
                <a:cs typeface="Arial" pitchFamily="34" charset="0"/>
              </a:rPr>
              <a:t>rem.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font-size</a:t>
            </a:r>
            <a:r>
              <a:rPr lang="en-US" sz="1800" dirty="0">
                <a:cs typeface="Arial" pitchFamily="34" charset="0"/>
              </a:rPr>
              <a:t> is inherited by child elements.</a:t>
            </a:r>
            <a:endParaRPr lang="en-US" sz="1800" b="1" dirty="0"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2"/>
                </a:solidFill>
                <a:highlight>
                  <a:srgbClr val="FCF7F1"/>
                </a:highlight>
                <a:cs typeface="Arial" pitchFamily="34" charset="0"/>
              </a:rPr>
              <a:t>Do not use </a:t>
            </a:r>
            <a:r>
              <a:rPr lang="en-US" sz="1800" b="1" dirty="0">
                <a:solidFill>
                  <a:schemeClr val="accent2"/>
                </a:solidFill>
                <a:highlight>
                  <a:srgbClr val="FCF7F1"/>
                </a:highlight>
                <a:cs typeface="Arial" pitchFamily="34" charset="0"/>
              </a:rPr>
              <a:t>px</a:t>
            </a:r>
            <a:r>
              <a:rPr lang="en-US" sz="1800" dirty="0">
                <a:solidFill>
                  <a:schemeClr val="accent2"/>
                </a:solidFill>
                <a:highlight>
                  <a:srgbClr val="FCF7F1"/>
                </a:highlight>
                <a:cs typeface="Arial" pitchFamily="34" charset="0"/>
              </a:rPr>
              <a:t> for font sizes!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 { font-size: 2rem;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h2 { font-size: 1.75rem;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h3 { font-size: 1.5rem;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p  { font-size: 1rem;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331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line-height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  <a:hlinkClick r:id="rId3"/>
              </a:rPr>
              <a:t>line-height</a:t>
            </a:r>
            <a:r>
              <a:rPr lang="en-US" sz="1800" dirty="0">
                <a:cs typeface="Arial" pitchFamily="34" charset="0"/>
              </a:rPr>
              <a:t> property changes the height of a line of text.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line-height</a:t>
            </a:r>
            <a:r>
              <a:rPr lang="en-US" sz="1800" dirty="0">
                <a:cs typeface="Arial" pitchFamily="34" charset="0"/>
              </a:rPr>
              <a:t> should be specified as a unitless multiple of the font-size.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line-height</a:t>
            </a:r>
            <a:r>
              <a:rPr lang="en-US" sz="1800" dirty="0">
                <a:cs typeface="Arial" pitchFamily="34" charset="0"/>
              </a:rPr>
              <a:t> is inherited by child elements.</a:t>
            </a:r>
            <a:endParaRPr lang="en-US" sz="1800" b="1" dirty="0"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2"/>
                </a:solidFill>
                <a:highlight>
                  <a:srgbClr val="FCF7F1"/>
                </a:highlight>
                <a:cs typeface="Arial" pitchFamily="34" charset="0"/>
              </a:rPr>
              <a:t>Do not use </a:t>
            </a:r>
            <a:r>
              <a:rPr lang="en-US" sz="1800" b="1" dirty="0">
                <a:solidFill>
                  <a:schemeClr val="accent2"/>
                </a:solidFill>
                <a:highlight>
                  <a:srgbClr val="FCF7F1"/>
                </a:highlight>
                <a:cs typeface="Arial" pitchFamily="34" charset="0"/>
              </a:rPr>
              <a:t>px</a:t>
            </a:r>
            <a:r>
              <a:rPr lang="en-US" sz="1800" dirty="0">
                <a:solidFill>
                  <a:schemeClr val="accent2"/>
                </a:solidFill>
                <a:highlight>
                  <a:srgbClr val="FCF7F1"/>
                </a:highlight>
                <a:cs typeface="Arial" pitchFamily="34" charset="0"/>
              </a:rPr>
              <a:t> for line heights!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 { line-height: 2;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h2 { line-height: 1.75;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h3 { line-height: 1.5;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p  { line-height: 1.2;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58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font-weight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  <a:hlinkClick r:id="rId3"/>
              </a:rPr>
              <a:t>font-weight</a:t>
            </a:r>
            <a:r>
              <a:rPr lang="en-US" sz="1800" dirty="0">
                <a:cs typeface="Arial" pitchFamily="34" charset="0"/>
              </a:rPr>
              <a:t> property changes the weight (or boldness) of the font.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font-weight</a:t>
            </a:r>
            <a:r>
              <a:rPr lang="en-US" sz="1800" dirty="0">
                <a:cs typeface="Arial" pitchFamily="34" charset="0"/>
              </a:rPr>
              <a:t> can be specified as a keyword: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normal, bold, bolder, light, lighter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font-weight</a:t>
            </a:r>
            <a:r>
              <a:rPr lang="en-US" sz="1800" dirty="0">
                <a:cs typeface="Arial" pitchFamily="34" charset="0"/>
              </a:rPr>
              <a:t> can be specified as a number from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100</a:t>
            </a:r>
            <a:r>
              <a:rPr lang="en-US" sz="1800" dirty="0">
                <a:cs typeface="Arial" pitchFamily="34" charset="0"/>
              </a:rPr>
              <a:t> (lightest) to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900</a:t>
            </a:r>
            <a:r>
              <a:rPr lang="en-US" sz="1800" dirty="0">
                <a:cs typeface="Arial" pitchFamily="34" charset="0"/>
              </a:rPr>
              <a:t> (boldest)</a:t>
            </a:r>
            <a:endParaRPr lang="en-US" sz="1800" b="1" dirty="0"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font-weight</a:t>
            </a:r>
            <a:r>
              <a:rPr lang="en-US" sz="1800" dirty="0">
                <a:cs typeface="Arial" pitchFamily="34" charset="0"/>
              </a:rPr>
              <a:t> is inherited by child elements.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font-weight: bold;</a:t>
            </a:r>
            <a:r>
              <a:rPr lang="en-US" sz="1800" dirty="0">
                <a:highlight>
                  <a:srgbClr val="FCF7F1"/>
                </a:highlight>
                <a:cs typeface="Arial" pitchFamily="34" charset="0"/>
              </a:rPr>
              <a:t> is not noticeably different from </a:t>
            </a:r>
            <a:r>
              <a:rPr lang="en-US" sz="1800" b="1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normal</a:t>
            </a:r>
            <a:r>
              <a:rPr lang="en-US" sz="1800" dirty="0">
                <a:highlight>
                  <a:srgbClr val="FCF7F1"/>
                </a:highlight>
                <a:cs typeface="Arial" pitchFamily="34" charset="0"/>
              </a:rPr>
              <a:t> with some fonts.</a:t>
            </a:r>
            <a:endParaRPr lang="en-US" sz="1800" dirty="0">
              <a:solidFill>
                <a:schemeClr val="accent2"/>
              </a:solidFill>
              <a:highlight>
                <a:srgbClr val="FCF7F1"/>
              </a:highlight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h1, h2, h3 { font-weight: bolder;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strong  { font-weight: bolder;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775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text-decoration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text-decoration</a:t>
            </a:r>
            <a:r>
              <a:rPr lang="en-US" sz="1800" dirty="0">
                <a:cs typeface="Arial" pitchFamily="34" charset="0"/>
              </a:rPr>
              <a:t> property sets the appearance of decorative lines on text.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text-decoration </a:t>
            </a:r>
            <a:r>
              <a:rPr lang="en-US" sz="1800" dirty="0">
                <a:cs typeface="Arial" pitchFamily="34" charset="0"/>
              </a:rPr>
              <a:t>is often used to highlight links that are interactable.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a { text-decoration: none;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a:hover, a:focus { text-decoration: underline;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.strikethrough { text-decoration: line-through;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6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Embedded Stylesheets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cs typeface="Arial" pitchFamily="34" charset="0"/>
              </a:rPr>
              <a:t>Embedded stylesheets are generally placed in the </a:t>
            </a:r>
            <a:r>
              <a:rPr lang="en-US" sz="2300" b="1" dirty="0">
                <a:latin typeface="Consolas" panose="020B0609020204030204" pitchFamily="49" charset="0"/>
                <a:cs typeface="Arial" pitchFamily="34" charset="0"/>
              </a:rPr>
              <a:t>&lt;head&gt;</a:t>
            </a:r>
            <a:r>
              <a:rPr lang="en-US" sz="2300" dirty="0">
                <a:cs typeface="Arial" pitchFamily="34" charset="0"/>
              </a:rPr>
              <a:t> of the HTML document and are used to apply styles to a particular page.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300" dirty="0">
              <a:cs typeface="Arial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b="1" u="sng" dirty="0">
                <a:cs typeface="Arial" pitchFamily="34" charset="0"/>
              </a:rPr>
              <a:t>Example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  <a:cs typeface="Arial" pitchFamily="34" charset="0"/>
              </a:rPr>
              <a:t>&lt;style&gt;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  <a:cs typeface="Arial" pitchFamily="34" charset="0"/>
              </a:rPr>
              <a:t>  h1 { color: blue; }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  <a:cs typeface="Arial" pitchFamily="34" charset="0"/>
              </a:rPr>
              <a:t>&lt;/style&gt;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813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we learn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417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We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cs typeface="Arial" panose="020B0604020202020204" pitchFamily="34" charset="0"/>
              </a:rPr>
              <a:t>Apply styles with Inline Styles, Embedded Stylesheets, and External Stylesheets</a:t>
            </a:r>
          </a:p>
          <a:p>
            <a:r>
              <a:rPr lang="en-US" sz="1800" dirty="0">
                <a:cs typeface="Arial" panose="020B0604020202020204" pitchFamily="34" charset="0"/>
              </a:rPr>
              <a:t>Understand the CSS Box Model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Flexbox to implement page layouts</a:t>
            </a:r>
          </a:p>
          <a:p>
            <a:r>
              <a:rPr lang="en-US" sz="1800" dirty="0">
                <a:cs typeface="Arial" panose="020B0604020202020204" pitchFamily="34" charset="0"/>
              </a:rPr>
              <a:t>Use the main CSS selectors: type, class, id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relational selectors: descendent and direct descendent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properties to change background and foreground colors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properties to style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191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Some Useful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https://developer.mozilla.org/en-US/docs/Learn/CSS/First_steps</a:t>
            </a:r>
            <a:endParaRPr lang="en-US" sz="1800">
              <a:solidFill>
                <a:srgbClr val="00B0F0"/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https://developer.mozilla.org/en-US/docs/Web/CSS/Reference#Basic_selectors</a:t>
            </a:r>
            <a:endParaRPr lang="en-US" sz="1800">
              <a:solidFill>
                <a:srgbClr val="00B0F0"/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https://developer.mozilla.org/en-US/docs/Web/CSS/box-sizing</a:t>
            </a:r>
            <a:endParaRPr lang="en-US" sz="180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https://developer.mozilla.org/en-US/docs/Web/CSS/CSS_Flexible_Box_Layout/Basic_Concepts_of_Flexbox</a:t>
            </a:r>
            <a:endParaRPr lang="en-US" sz="180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https://css-tricks.com/snippets/css/a-guide-to-flexbox/</a:t>
            </a:r>
            <a:endParaRPr lang="en-US" sz="180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https://developer.mozilla.org/en-US/docs/Web/CSS/color_value</a:t>
            </a:r>
            <a:endParaRPr lang="en-US" sz="180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https://developer.mozilla.org/en-US/docs/Web/CSS/font</a:t>
            </a:r>
            <a:endParaRPr lang="en-US" sz="180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https://color.adobe.com/</a:t>
            </a:r>
            <a:endParaRPr lang="en-US" sz="1800">
              <a:solidFill>
                <a:srgbClr val="00B0F0"/>
              </a:solidFill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External Stylesheets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External stylesheets are generally placed in a folder named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css.</a:t>
            </a:r>
          </a:p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They are used to apply styles to an entire website.</a:t>
            </a:r>
          </a:p>
          <a:p>
            <a:pPr marL="0" indent="0"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b="1" u="sng" dirty="0">
                <a:cs typeface="Arial" pitchFamily="34" charset="0"/>
              </a:rPr>
              <a:t>In &lt;head&gt; of HTML document: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&lt;link rel="stylesheet" href="/css/main.css"&gt;</a:t>
            </a:r>
          </a:p>
          <a:p>
            <a:pPr marL="0" indent="0">
              <a:buNone/>
            </a:pPr>
            <a:r>
              <a:rPr lang="en-US" sz="1800" b="1" u="sng" dirty="0">
                <a:cs typeface="Arial" pitchFamily="34" charset="0"/>
              </a:rPr>
              <a:t>In css/main.css: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 { color: blue; 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9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A77E3-31EF-47E3-B595-7B74647F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Box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0EE982-E208-4B5A-9658-D27D265F5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the CSS box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13E1-DACA-4522-B8E2-EEA31550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4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5376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u="sng" dirty="0"/>
              <a:t>CSS Box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90" y="1430437"/>
            <a:ext cx="7944420" cy="487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8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anose="020B0604020202020204" pitchFamily="34" charset="0"/>
              </a:rPr>
              <a:t>Margin</a:t>
            </a:r>
            <a:r>
              <a:rPr lang="en-US" sz="1800" dirty="0">
                <a:cs typeface="Arial" panose="020B0604020202020204" pitchFamily="34" charset="0"/>
              </a:rPr>
              <a:t> - Clears an area outside the border. The margin is always transparent.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anose="020B0604020202020204" pitchFamily="34" charset="0"/>
              </a:rPr>
              <a:t>Border</a:t>
            </a:r>
            <a:r>
              <a:rPr lang="en-US" sz="1800" dirty="0">
                <a:cs typeface="Arial" panose="020B0604020202020204" pitchFamily="34" charset="0"/>
              </a:rPr>
              <a:t> - A border that goes around the content.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anose="020B0604020202020204" pitchFamily="34" charset="0"/>
              </a:rPr>
              <a:t>Padding</a:t>
            </a:r>
            <a:r>
              <a:rPr lang="en-US" sz="1800" dirty="0">
                <a:cs typeface="Arial" panose="020B0604020202020204" pitchFamily="34" charset="0"/>
              </a:rPr>
              <a:t> - Clears an area between the border and the content.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anose="020B0604020202020204" pitchFamily="34" charset="0"/>
              </a:rPr>
              <a:t>Content</a:t>
            </a:r>
            <a:r>
              <a:rPr lang="en-US" sz="1800" dirty="0">
                <a:cs typeface="Arial" panose="020B0604020202020204" pitchFamily="34" charset="0"/>
              </a:rPr>
              <a:t> - The content of the box, where text and images appear.</a:t>
            </a:r>
            <a:endParaRPr lang="en-US" sz="1800" b="1" dirty="0">
              <a:highlight>
                <a:srgbClr val="FCF7F1"/>
              </a:highlight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FCF7F1"/>
                </a:highlight>
                <a:cs typeface="Arial" panose="020B0604020202020204" pitchFamily="34" charset="0"/>
              </a:rPr>
              <a:t>NOTE: Any background applied to the element is bounded by the border.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36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3989</Words>
  <Application>Microsoft Office PowerPoint</Application>
  <PresentationFormat>Widescreen</PresentationFormat>
  <Paragraphs>487</Paragraphs>
  <Slides>52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Century Gothic</vt:lpstr>
      <vt:lpstr>Consolas</vt:lpstr>
      <vt:lpstr>Garamond</vt:lpstr>
      <vt:lpstr>SavonVTI</vt:lpstr>
      <vt:lpstr>CSS Review</vt:lpstr>
      <vt:lpstr>Objectives</vt:lpstr>
      <vt:lpstr>Applying Styles</vt:lpstr>
      <vt:lpstr>Inline Styles</vt:lpstr>
      <vt:lpstr>Embedded Stylesheets</vt:lpstr>
      <vt:lpstr>External Stylesheets</vt:lpstr>
      <vt:lpstr>Box Model</vt:lpstr>
      <vt:lpstr>CSS Box Model</vt:lpstr>
      <vt:lpstr>Definitions</vt:lpstr>
      <vt:lpstr>margin</vt:lpstr>
      <vt:lpstr>padding</vt:lpstr>
      <vt:lpstr>border</vt:lpstr>
      <vt:lpstr>border-radius</vt:lpstr>
      <vt:lpstr>background</vt:lpstr>
      <vt:lpstr>box-sizing</vt:lpstr>
      <vt:lpstr>Flexbox</vt:lpstr>
      <vt:lpstr>What is Flexbox?</vt:lpstr>
      <vt:lpstr>PowerPoint Presentation</vt:lpstr>
      <vt:lpstr>PowerPoint Presentation</vt:lpstr>
      <vt:lpstr>flex-direction: row</vt:lpstr>
      <vt:lpstr>flex-direction: column</vt:lpstr>
      <vt:lpstr>PowerPoint Presentation</vt:lpstr>
      <vt:lpstr>The flex container</vt:lpstr>
      <vt:lpstr>PowerPoint Presentation</vt:lpstr>
      <vt:lpstr>A Complete Guide to Flexbox</vt:lpstr>
      <vt:lpstr>CSS Selectors</vt:lpstr>
      <vt:lpstr>PowerPoint Presentation</vt:lpstr>
      <vt:lpstr>Type Selector</vt:lpstr>
      <vt:lpstr>Type Selector</vt:lpstr>
      <vt:lpstr>Class Selector</vt:lpstr>
      <vt:lpstr>ID Selector</vt:lpstr>
      <vt:lpstr>Attribute Selector</vt:lpstr>
      <vt:lpstr>Pseudo-classes</vt:lpstr>
      <vt:lpstr>Pseudo-elements</vt:lpstr>
      <vt:lpstr>PowerPoint Presentation</vt:lpstr>
      <vt:lpstr>CSS Colors</vt:lpstr>
      <vt:lpstr>CSS Color Values</vt:lpstr>
      <vt:lpstr>Color Keywords</vt:lpstr>
      <vt:lpstr>RGB</vt:lpstr>
      <vt:lpstr>HSL</vt:lpstr>
      <vt:lpstr>color property</vt:lpstr>
      <vt:lpstr>background-color property</vt:lpstr>
      <vt:lpstr>border-color property</vt:lpstr>
      <vt:lpstr>Fonts</vt:lpstr>
      <vt:lpstr>font-family property</vt:lpstr>
      <vt:lpstr>font-size property</vt:lpstr>
      <vt:lpstr>line-height property</vt:lpstr>
      <vt:lpstr>font-weight property</vt:lpstr>
      <vt:lpstr>text-decoration property</vt:lpstr>
      <vt:lpstr>Conclusion</vt:lpstr>
      <vt:lpstr>What We Covered</vt:lpstr>
      <vt:lpstr>Some Useful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2020-07-30T22:38:41Z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