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2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63" r:id="rId29"/>
    <p:sldId id="466" r:id="rId30"/>
    <p:sldId id="464" r:id="rId31"/>
    <p:sldId id="465" r:id="rId32"/>
    <p:sldId id="467" r:id="rId33"/>
    <p:sldId id="468" r:id="rId34"/>
    <p:sldId id="449" r:id="rId35"/>
    <p:sldId id="472" r:id="rId36"/>
    <p:sldId id="473" r:id="rId37"/>
    <p:sldId id="474" r:id="rId38"/>
    <p:sldId id="475" r:id="rId39"/>
    <p:sldId id="476" r:id="rId40"/>
    <p:sldId id="477" r:id="rId41"/>
    <p:sldId id="451" r:id="rId42"/>
    <p:sldId id="478" r:id="rId43"/>
    <p:sldId id="479" r:id="rId44"/>
    <p:sldId id="480" r:id="rId45"/>
    <p:sldId id="482" r:id="rId46"/>
    <p:sldId id="483" r:id="rId47"/>
    <p:sldId id="450" r:id="rId48"/>
    <p:sldId id="485" r:id="rId49"/>
    <p:sldId id="484" r:id="rId50"/>
    <p:sldId id="486" r:id="rId51"/>
    <p:sldId id="487" r:id="rId52"/>
    <p:sldId id="488" r:id="rId53"/>
    <p:sldId id="490" r:id="rId54"/>
    <p:sldId id="489" r:id="rId55"/>
    <p:sldId id="452" r:id="rId56"/>
    <p:sldId id="492" r:id="rId57"/>
    <p:sldId id="491" r:id="rId58"/>
    <p:sldId id="441" r:id="rId59"/>
    <p:sldId id="280" r:id="rId60"/>
    <p:sldId id="2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eveluscher/status/741089564329054208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https://twitter.com/steveluscher/status/741089564329054208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2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teveluscher/status/741089564329054208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scripttutorial.net/javascript-try-catch/" TargetMode="External"/><Relationship Id="rId3" Type="http://schemas.openxmlformats.org/officeDocument/2006/relationships/hyperlink" Target="https://developer.mozilla.org/en-US/docs/Web/javascript/Reference" TargetMode="External"/><Relationship Id="rId7" Type="http://schemas.openxmlformats.org/officeDocument/2006/relationships/hyperlink" Target="https://www.javascripttutorial.net/es6/javascript-arrow-functi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es6/javascript-const/" TargetMode="External"/><Relationship Id="rId5" Type="http://schemas.openxmlformats.org/officeDocument/2006/relationships/hyperlink" Target="https://www.javascripttutorial.net/es6/difference-between-var-and-let/" TargetMode="External"/><Relationship Id="rId4" Type="http://schemas.openxmlformats.org/officeDocument/2006/relationships/hyperlink" Target="https://developer.mozilla.org/en-US/docs/Glossary/Falsy" TargetMode="External"/><Relationship Id="rId9" Type="http://schemas.openxmlformats.org/officeDocument/2006/relationships/hyperlink" Target="https://medium.com/poka-techblog/simplify-your-javascript-use-map-reduce-and-filter-bd02c593cc2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5" y="4199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JavaScript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70328"/>
              </p:ext>
            </p:extLst>
          </p:nvPr>
        </p:nvGraphicFramePr>
        <p:xfrm>
          <a:off x="1066800" y="191516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36763"/>
              </p:ext>
            </p:extLst>
          </p:nvPr>
        </p:nvGraphicFramePr>
        <p:xfrm>
          <a:off x="1066800" y="1998420"/>
          <a:ext cx="10058400" cy="318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573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3533203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4230624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7281"/>
              </p:ext>
            </p:extLst>
          </p:nvPr>
        </p:nvGraphicFramePr>
        <p:xfrm>
          <a:off x="935736" y="1508760"/>
          <a:ext cx="10512552" cy="428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892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94380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411280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(number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Functions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named, anonymous, lambda 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is a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computeSum(x,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have a </a:t>
            </a:r>
            <a:r>
              <a:rPr lang="en-US" sz="1600" b="1"/>
              <a:t>parameter list</a:t>
            </a:r>
            <a:r>
              <a:rPr lang="en-US" sz="1600"/>
              <a:t> and </a:t>
            </a:r>
            <a:r>
              <a:rPr lang="en-US" sz="1600" b="1"/>
              <a:t>body.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does not support </a:t>
            </a:r>
            <a:r>
              <a:rPr lang="en-US" sz="1600" b="1"/>
              <a:t>overloading.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can have </a:t>
            </a:r>
            <a:r>
              <a:rPr lang="en-US" sz="1600" b="1"/>
              <a:t>zero or more parameters.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All parameters are </a:t>
            </a:r>
            <a:r>
              <a:rPr lang="en-US" sz="1600" b="1"/>
              <a:t>optional</a:t>
            </a:r>
            <a:r>
              <a:rPr lang="en-US" sz="1600"/>
              <a:t> when calling a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 function's body is composed of a sequence of statements.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may or may not </a:t>
            </a:r>
            <a:r>
              <a:rPr lang="en-US" sz="1600" b="1"/>
              <a:t>return</a:t>
            </a:r>
            <a:r>
              <a:rPr lang="en-US" sz="1600"/>
              <a:t> a value.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do not declare the expected </a:t>
            </a:r>
            <a:r>
              <a:rPr lang="en-US" sz="1600" b="1"/>
              <a:t>datatypes</a:t>
            </a:r>
            <a:r>
              <a:rPr lang="en-US" sz="1600"/>
              <a:t> of their parameters or return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5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Functions are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/>
              <a:t>Functions are first-class objects in JavaScript.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means that: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Functions can be assigned to </a:t>
            </a:r>
            <a:r>
              <a:rPr lang="en-US" sz="1600" b="1"/>
              <a:t>variables.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be passed as </a:t>
            </a:r>
            <a:r>
              <a:rPr lang="en-US" sz="1600" b="1"/>
              <a:t>parameters</a:t>
            </a:r>
            <a:r>
              <a:rPr lang="en-US" sz="1600"/>
              <a:t> to other functions.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have </a:t>
            </a:r>
            <a:r>
              <a:rPr lang="en-US" sz="1600" b="1"/>
              <a:t>properties.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And they can even have </a:t>
            </a:r>
            <a:r>
              <a:rPr lang="en-US" sz="1600" b="1"/>
              <a:t>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What distinguishes them from other objects is they can be </a:t>
            </a:r>
            <a:r>
              <a:rPr lang="en-US" sz="1600" b="1"/>
              <a:t>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Declaring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computeSum</a:t>
            </a:r>
            <a:r>
              <a:rPr lang="en-US" sz="1600">
                <a:latin typeface="Consolas" panose="020B0609020204030204" pitchFamily="49" charset="0"/>
              </a:rPr>
              <a:t>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is shorthand for…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var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we typically want to declare functions with const, to prevent mistakes…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const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64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declare functions using the arrow function syntax…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</a:t>
            </a:r>
            <a:r>
              <a:rPr lang="en-US" sz="16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or...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 x + y;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9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 don't bind "this"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which means that this works…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$('#myButton').click(function (evt)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but this does not...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$('#myButton').click((evt)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the event object includes a reference to the triggering element…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</a:t>
            </a:r>
            <a:r>
              <a:rPr lang="en-US" sz="1600">
                <a:latin typeface="Consolas" panose="020B0609020204030204" pitchFamily="49" charset="0"/>
              </a:rPr>
              <a:t>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evt.target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filter-map-reduce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data processing without loops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Disadvantages of loops: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There a lots ways to make a mistake when writing loops. Many of which are hard to spot.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 slowest parts of our application often involve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We often do unecessary work when processing arrays with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Most operations/algorithms can be implemented from a very small set of reusable tools.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The filter(), map(), and reduce() methods: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Encapsulate this common logic.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Eliminate common errors, and put the focus on the important bits.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Are implemented with iterators to improve efficiency. (Often better than a series of for loops.)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Make it easy to chain and combine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Leads to shorter and simpler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2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93745-983C-4B84-9DA6-BD2B992C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7" y="1313223"/>
            <a:ext cx="5476875" cy="389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C5CDC-B8CB-43A5-9F5E-1D504C22EC2A}"/>
              </a:ext>
            </a:extLst>
          </p:cNvPr>
          <p:cNvSpPr txBox="1"/>
          <p:nvPr/>
        </p:nvSpPr>
        <p:spPr>
          <a:xfrm>
            <a:off x="-1525" y="5452717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4"/>
              </a:rPr>
              <a:t>https://twitter.com/steveluscher/status/741089564329054208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113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map()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map() </a:t>
            </a:r>
            <a:r>
              <a:rPr lang="en-US" sz="1600"/>
              <a:t>method is used to create a new array from an existing one, by applying a transformation function to each element of the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weights = pets.map(pet =&gt; pet.weight);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[8, 15, 0.09]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filter() </a:t>
            </a:r>
            <a:r>
              <a:rPr lang="en-US" sz="1600"/>
              <a:t>method evaluates a boolean expression (predicate) for each element.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If that expression is thruthy, then it puts the item into the output array.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Otherwise, it does not put it into the output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lightweightPets = pets.filter(pet =&gt; pet.weight &lt;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 {name:'bird', weight:0.09} ]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2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reduce() </a:t>
            </a:r>
            <a:r>
              <a:rPr lang="en-US" sz="1600"/>
              <a:t>method reduces an array down to a single value.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To calculate the output value, it runs a reducer function on each element sequently.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It also needs an initial 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sum = pets.reduce((result, pet) =&gt; result +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product = pets.reduce((result, pet) =&gt; result *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1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sum = 23.09, product = 10.8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Inline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Inline 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 continued.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heaviestPet = pets.reduce((result, pet)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if (result.weight &amp;&amp; result.weight &gt; pet.weight)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pet;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}, {});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{name:'dog', weight:15}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8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More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firstLetters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pets.map(pet =&gt; pet.name[0])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letter) =&gt; result + letter, '');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firstLetters = 'cdb'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totalBirdWeight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pets.filter(pet =&gt; pet.name == 'bird')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.map(pet =&gt; pet.weight)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weight) =&gt; result + weight,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totalBirdWeight = 0.09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4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Error Handling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errors with try..catch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/>
              <a:t>"No matter how greate we are at programming, sometimes our scripts have errors. They may occur because of our mistakes, an unexpected user input, an erroneous server response, [or] for a thousand other reasons. [Many of which are beyond our control.]"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Usually, a script stops immediately (or dies) when an error is encountered, printing it to the console.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Instead of dying, we may want our application to do something more reasonable.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>
                <a:latin typeface="Consolas" panose="020B0609020204030204" pitchFamily="49" charset="0"/>
              </a:rPr>
              <a:t>try..catch </a:t>
            </a:r>
            <a:r>
              <a:rPr lang="en-US" sz="1600"/>
              <a:t>allows us to do this.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code...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error handling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linkClick r:id="rId3"/>
              </a:rPr>
              <a:t>https://javascript.info/try-catch</a:t>
            </a:r>
            <a:endParaRPr lang="en-US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7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try..catch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doThingThatMightFail();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handle the error / display it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// do something regardless of whether it failed or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falsely and thruthy to improve branching.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/>
              </a:rPr>
              <a:t>MDN Learn: JavaScript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hlinkClick r:id="rId3"/>
              </a:rPr>
              <a:t>MDN Docs: JavaScript Reference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/>
              </a:rPr>
              <a:t>MDN Docs: Falsy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/>
              </a:rPr>
              <a:t>JavaScript Tutorial: Differences between var and let</a:t>
            </a:r>
            <a:endParaRPr lang="en-US" sz="1800">
              <a:solidFill>
                <a:srgbClr val="00B0F0"/>
              </a:solidFill>
              <a:hlinkClick r:id="rId6"/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JavaScript Tutorial: Declaring Constants in ES6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7"/>
              </a:rPr>
              <a:t>JavaScript Tutorial: Arrow Functions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8"/>
              </a:rPr>
              <a:t>JavaScript Tutorial: try…catch statement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9"/>
              </a:rPr>
              <a:t>Medium: Simplify your JavaAcript with map(), reduce(), and filter()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69991"/>
              </p:ext>
            </p:extLst>
          </p:nvPr>
        </p:nvGraphicFramePr>
        <p:xfrm>
          <a:off x="2032000" y="224438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6341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4388</Words>
  <Application>Microsoft Office PowerPoint</Application>
  <PresentationFormat>Widescreen</PresentationFormat>
  <Paragraphs>737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Garamond</vt:lpstr>
      <vt:lpstr>SavonVTI</vt:lpstr>
      <vt:lpstr>JavaScript</vt:lpstr>
      <vt:lpstr>Objectives</vt:lpstr>
      <vt:lpstr>Scripts</vt:lpstr>
      <vt:lpstr>External Scripts</vt:lpstr>
      <vt:lpstr>Inline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Values</vt:lpstr>
      <vt:lpstr>Some special cases with numbers</vt:lpstr>
      <vt:lpstr>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Functions</vt:lpstr>
      <vt:lpstr>What is a function?</vt:lpstr>
      <vt:lpstr>Functions are objects</vt:lpstr>
      <vt:lpstr>Declaring a function</vt:lpstr>
      <vt:lpstr>Arrow Functions</vt:lpstr>
      <vt:lpstr>Arrow Functions don't bind "this"</vt:lpstr>
      <vt:lpstr>filter-map-reduce</vt:lpstr>
      <vt:lpstr>Why?</vt:lpstr>
      <vt:lpstr>PowerPoint Presentation</vt:lpstr>
      <vt:lpstr>map()</vt:lpstr>
      <vt:lpstr>filter()</vt:lpstr>
      <vt:lpstr>reduce()</vt:lpstr>
      <vt:lpstr>reduce() continued.</vt:lpstr>
      <vt:lpstr>More Examples</vt:lpstr>
      <vt:lpstr>Error Handling</vt:lpstr>
      <vt:lpstr>Error Handling</vt:lpstr>
      <vt:lpstr>try..catch syntax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2020-08-10T22:32:20Z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