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459" r:id="rId3"/>
    <p:sldId id="391" r:id="rId4"/>
    <p:sldId id="468" r:id="rId5"/>
    <p:sldId id="469" r:id="rId6"/>
    <p:sldId id="418" r:id="rId7"/>
    <p:sldId id="419" r:id="rId8"/>
    <p:sldId id="470" r:id="rId9"/>
    <p:sldId id="471" r:id="rId10"/>
    <p:sldId id="472" r:id="rId11"/>
    <p:sldId id="473" r:id="rId12"/>
    <p:sldId id="476" r:id="rId13"/>
    <p:sldId id="474" r:id="rId14"/>
    <p:sldId id="475" r:id="rId15"/>
    <p:sldId id="479" r:id="rId16"/>
    <p:sldId id="477" r:id="rId17"/>
    <p:sldId id="478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58" r:id="rId31"/>
    <p:sldId id="494" r:id="rId32"/>
    <p:sldId id="495" r:id="rId33"/>
    <p:sldId id="493" r:id="rId34"/>
    <p:sldId id="496" r:id="rId35"/>
    <p:sldId id="466" r:id="rId36"/>
    <p:sldId id="41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C7D58-8DD2-48A8-A338-62A9434560E8}" type="datetimeFigureOut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2C49A-2E98-4546-88FC-E151E2661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2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02CC-467F-46E7-BE4C-C2B4F75A40D1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E19C0-2B19-4034-9E69-24AC7B90E91B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9591-62B8-4517-A498-C5403819156E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3EC2-2B7F-47D0-B394-3404C8931585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074DC-41C6-4DFC-9A00-3E37656C6A98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37EDF-E3FE-4D1C-991D-CCBE6F5FDF67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4BFFA-3B83-44AE-877A-D9724BC8FE72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3D18-D4FF-4BE2-90CF-C3876A2BA09B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63F5-9FA6-402B-A0D8-036B84601553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28ED6-0529-4907-B095-55077C0D6155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4DD89-E1A9-46C0-82A9-FD5838E224F9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A848-8B93-4373-9569-F0C7ADD9F476}" type="datetime1">
              <a:rPr lang="en-US" smtClean="0"/>
              <a:pPr/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9ABE-039C-4885-A88A-50A276DD99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descendant-selecto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element-selecto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first-child-selecto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id-selecto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last-child-selecto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nth-child-selecto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next-adjacent-selecto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next-siblings-selecto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parent-selecto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jquery.com/events/handling-event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bind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hang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lick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each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erro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event.preventDefaul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event.stopPropagation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submi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animate/" TargetMode="External"/><Relationship Id="rId2" Type="http://schemas.openxmlformats.org/officeDocument/2006/relationships/hyperlink" Target="https://www.tutorialrepublic.com/jquery-tutorial/jquery-add-and-remove-css-classes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validation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easyui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jQuery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jquery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ategory/selector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hild-selecto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lass-select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1752599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Arial" pitchFamily="34" charset="0"/>
                <a:cs typeface="Arial" pitchFamily="34" charset="0"/>
              </a:rPr>
              <a:t>REVIEW – PART </a:t>
            </a: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IV</a:t>
            </a:r>
            <a:r>
              <a:rPr lang="en-US" sz="6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6000" b="1" dirty="0" smtClean="0">
                <a:latin typeface="Arial" pitchFamily="34" charset="0"/>
                <a:cs typeface="Arial" pitchFamily="34" charset="0"/>
              </a:rPr>
            </a:br>
            <a:r>
              <a:rPr lang="en-US" sz="6000" b="1" dirty="0" smtClean="0">
                <a:latin typeface="Arial" pitchFamily="34" charset="0"/>
                <a:cs typeface="Arial" pitchFamily="34" charset="0"/>
              </a:rPr>
              <a:t>jQuery</a:t>
            </a:r>
            <a:endParaRPr lang="en-US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914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Ranken Technical College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Descendant Selector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Selector: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Descendant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Selector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ancestor descendant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all elements that are descendants of a given ancestor.  A descendant of an element could be a child, grandchild, great-grandchild, etc. of that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Element Selector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Selector: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Element Selector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element")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all elements with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tag name.  The JavaScript getElementsByTagName() function is called to return the appropriate elements when this expression is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:first-child Selector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Selector: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:first-child Selector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jquery(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:first-child")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all elements that are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child of their parent.  While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.first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matches only a single element,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:first-child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match more than one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7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ID Selector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Selector: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ID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Selector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jquery(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#id")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a single element with the given id attribute</a:t>
            </a:r>
          </a:p>
        </p:txBody>
      </p:sp>
    </p:spTree>
    <p:extLst>
      <p:ext uri="{BB962C8B-B14F-4D97-AF65-F5344CB8AC3E}">
        <p14:creationId xmlns:p14="http://schemas.microsoft.com/office/powerpoint/2010/main" val="18070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:last-child Selector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Selector: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:last-child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Selector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jquery(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:last-child")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all elements that are the last child of their parent.  While .last() matches only a single element, :last-child can match more than one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element for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:nth-child Selector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Selector: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:nth-child Selector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jquery(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nth-child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(n))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all elements that are the nth-child of their parent</a:t>
            </a:r>
          </a:p>
        </p:txBody>
      </p:sp>
    </p:spTree>
    <p:extLst>
      <p:ext uri="{BB962C8B-B14F-4D97-AF65-F5344CB8AC3E}">
        <p14:creationId xmlns:p14="http://schemas.microsoft.com/office/powerpoint/2010/main" val="73873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Next Adjacent Selector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Selector: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Next Adjacent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Selector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jquery(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prev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+ next")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all next elements matching "next" that are immediately preceded by a sibling "prev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". 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elements on either side of the combinator must share the same parent</a:t>
            </a:r>
          </a:p>
        </p:txBody>
      </p:sp>
    </p:spTree>
    <p:extLst>
      <p:ext uri="{BB962C8B-B14F-4D97-AF65-F5344CB8AC3E}">
        <p14:creationId xmlns:p14="http://schemas.microsoft.com/office/powerpoint/2010/main" val="370848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Next Siblings Selector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Selector: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Next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Siblings Selector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("prev ~ siblings")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all sibling elements that follow after the "prev" element, have the same parent, and match the filtering "siblings" selector</a:t>
            </a:r>
          </a:p>
        </p:txBody>
      </p:sp>
    </p:spTree>
    <p:extLst>
      <p:ext uri="{BB962C8B-B14F-4D97-AF65-F5344CB8AC3E}">
        <p14:creationId xmlns:p14="http://schemas.microsoft.com/office/powerpoint/2010/main" val="33336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Parent Selector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Selector: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Parent Selector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jquery(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:parent")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Selects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elements that have at least one child node (either an element or text).  The inverse of the :empty selector</a:t>
            </a:r>
          </a:p>
        </p:txBody>
      </p:sp>
    </p:spTree>
    <p:extLst>
      <p:ext uri="{BB962C8B-B14F-4D97-AF65-F5344CB8AC3E}">
        <p14:creationId xmlns:p14="http://schemas.microsoft.com/office/powerpoint/2010/main" val="31745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jQuery Event Handling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See URL: </a:t>
            </a:r>
            <a:r>
              <a:rPr lang="en-US" sz="3600" dirty="0">
                <a:hlinkClick r:id="rId2"/>
              </a:rPr>
              <a:t>https://learn.jquery.com/events/handling-events</a:t>
            </a:r>
            <a:r>
              <a:rPr lang="en-US" sz="3600" dirty="0" smtClean="0">
                <a:hlinkClick r:id="rId2"/>
              </a:rPr>
              <a:t>/</a:t>
            </a:r>
            <a:r>
              <a:rPr lang="en-US" sz="3600" dirty="0" smtClean="0"/>
              <a:t> for info on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jQuery event handlers.  Some of the major event handlers are discussed next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41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Objectives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jQuery CDN vs. Download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Understand Basic jQuery Selectors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Using Event Handling in jQuery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Add vs. Remove vs. Toggle Classes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Using jQuery for Form Validation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Using jQuery for CRUD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04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.bind() Event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Event: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.bind()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Attaches a handler to an event for elements</a:t>
            </a:r>
          </a:p>
        </p:txBody>
      </p:sp>
    </p:spTree>
    <p:extLst>
      <p:ext uri="{BB962C8B-B14F-4D97-AF65-F5344CB8AC3E}">
        <p14:creationId xmlns:p14="http://schemas.microsoft.com/office/powerpoint/2010/main" val="362038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.change() Event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Event: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.change()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Binds an event handler to the "change" JavaScript event, or triggers that event on an element</a:t>
            </a:r>
          </a:p>
        </p:txBody>
      </p:sp>
    </p:spTree>
    <p:extLst>
      <p:ext uri="{BB962C8B-B14F-4D97-AF65-F5344CB8AC3E}">
        <p14:creationId xmlns:p14="http://schemas.microsoft.com/office/powerpoint/2010/main" val="22895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.click() Event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Event: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.click()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Binds an event handler to the "click" JavaScript event, or triggers that event on an element</a:t>
            </a:r>
          </a:p>
        </p:txBody>
      </p:sp>
    </p:spTree>
    <p:extLst>
      <p:ext uri="{BB962C8B-B14F-4D97-AF65-F5344CB8AC3E}">
        <p14:creationId xmlns:p14="http://schemas.microsoft.com/office/powerpoint/2010/main" val="24322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.each() Event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Event: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.each()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Iterates over a jQuery object, executing a function for each matched element</a:t>
            </a:r>
          </a:p>
        </p:txBody>
      </p:sp>
    </p:spTree>
    <p:extLst>
      <p:ext uri="{BB962C8B-B14F-4D97-AF65-F5344CB8AC3E}">
        <p14:creationId xmlns:p14="http://schemas.microsoft.com/office/powerpoint/2010/main" val="1525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.error() Event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Event: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.error()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Binds an event handler to the "error" JavaScript event</a:t>
            </a:r>
          </a:p>
        </p:txBody>
      </p:sp>
    </p:spTree>
    <p:extLst>
      <p:ext uri="{BB962C8B-B14F-4D97-AF65-F5344CB8AC3E}">
        <p14:creationId xmlns:p14="http://schemas.microsoft.com/office/powerpoint/2010/main" val="310942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event.preventDefault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()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Event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Event: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event.preventDefault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()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this method is called, the default action of the event will not be triggered</a:t>
            </a:r>
          </a:p>
        </p:txBody>
      </p:sp>
    </p:spTree>
    <p:extLst>
      <p:ext uri="{BB962C8B-B14F-4D97-AF65-F5344CB8AC3E}">
        <p14:creationId xmlns:p14="http://schemas.microsoft.com/office/powerpoint/2010/main" val="24146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latin typeface="Arial" pitchFamily="34" charset="0"/>
                <a:cs typeface="Arial" pitchFamily="34" charset="0"/>
              </a:rPr>
              <a:t>event.stopPropagation() </a:t>
            </a:r>
            <a:r>
              <a:rPr lang="en-US" sz="4900" b="1" dirty="0" smtClean="0">
                <a:latin typeface="Arial" pitchFamily="34" charset="0"/>
                <a:cs typeface="Arial" pitchFamily="34" charset="0"/>
              </a:rPr>
              <a:t>Eve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Event: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event.stopPropagation()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Prevents the event from bubbling up the DOM tree, preventing any parent handlers from being notified of the event</a:t>
            </a:r>
          </a:p>
        </p:txBody>
      </p:sp>
    </p:spTree>
    <p:extLst>
      <p:ext uri="{BB962C8B-B14F-4D97-AF65-F5344CB8AC3E}">
        <p14:creationId xmlns:p14="http://schemas.microsoft.com/office/powerpoint/2010/main" val="976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latin typeface="Arial" pitchFamily="34" charset="0"/>
                <a:cs typeface="Arial" pitchFamily="34" charset="0"/>
              </a:rPr>
              <a:t>.on() </a:t>
            </a:r>
            <a:r>
              <a:rPr lang="en-US" sz="4900" b="1" dirty="0" smtClean="0">
                <a:latin typeface="Arial" pitchFamily="34" charset="0"/>
                <a:cs typeface="Arial" pitchFamily="34" charset="0"/>
              </a:rPr>
              <a:t>Eve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Event: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.on()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Attaches an event handler function for one or more events to the selected elements</a:t>
            </a:r>
          </a:p>
        </p:txBody>
      </p:sp>
    </p:spTree>
    <p:extLst>
      <p:ext uri="{BB962C8B-B14F-4D97-AF65-F5344CB8AC3E}">
        <p14:creationId xmlns:p14="http://schemas.microsoft.com/office/powerpoint/2010/main" val="21940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latin typeface="Arial" pitchFamily="34" charset="0"/>
                <a:cs typeface="Arial" pitchFamily="34" charset="0"/>
              </a:rPr>
              <a:t>.submit() </a:t>
            </a:r>
            <a:r>
              <a:rPr lang="en-US" sz="4900" b="1" dirty="0" smtClean="0">
                <a:latin typeface="Arial" pitchFamily="34" charset="0"/>
                <a:cs typeface="Arial" pitchFamily="34" charset="0"/>
              </a:rPr>
              <a:t>Eve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Event: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.submit()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Binds an event handler to the "submit" JavaScript event, or triggers that event on an element</a:t>
            </a:r>
          </a:p>
        </p:txBody>
      </p:sp>
    </p:spTree>
    <p:extLst>
      <p:ext uri="{BB962C8B-B14F-4D97-AF65-F5344CB8AC3E}">
        <p14:creationId xmlns:p14="http://schemas.microsoft.com/office/powerpoint/2010/main" val="178012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jQuery Class Methods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jQuery provides several methods, such as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addClass(), removeClass(),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and toggleClass()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manipulate the CSS classes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assigned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 HTML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These methods are often (but not exclusively) used with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jQuery animation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71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Using jQuery via a CDN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A content delivery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network (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CDN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is a geographically distributed network of proxy servers and their data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centers</a:t>
            </a:r>
          </a:p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Using a CDN means that you do not have to physically download jQuery on your system</a:t>
            </a:r>
          </a:p>
          <a:p>
            <a:pPr marL="0" indent="0"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However, you must have Internet access to use jQuery from a CDN </a:t>
            </a:r>
            <a:endParaRPr lang="en-US" sz="2800" dirty="0" smtClean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0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jQuery addClass() Method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jQuery addClass() method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adds  &gt;= 1 classes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selected elements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18288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Arial" panose="020B0604020202020204" pitchFamily="34" charset="0"/>
              </a:rPr>
              <a:t>$("</a:t>
            </a:r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span.test").next().addClass("one");</a:t>
            </a:r>
          </a:p>
          <a:p>
            <a:pPr marL="18288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jQuery removeClass() Method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jQuery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removeClass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() method removes &gt;= 1 classes from selected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182880" indent="0">
              <a:buNone/>
            </a:pPr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$("span.test").next</a:t>
            </a:r>
            <a:r>
              <a:rPr lang="en-US" sz="2800" dirty="0" smtClean="0">
                <a:latin typeface="Consolas" panose="020B0609020204030204" pitchFamily="49" charset="0"/>
                <a:cs typeface="Arial" panose="020B0604020202020204" pitchFamily="34" charset="0"/>
              </a:rPr>
              <a:t>().removeClass</a:t>
            </a:r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("one");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9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jQuery toggleClass() Method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The jQuery toggleClass() </a:t>
            </a:r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adds or removes &gt;= 1 class from </a:t>
            </a: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the selected </a:t>
            </a:r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elements.  If </a:t>
            </a: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the selected element already has the class, </a:t>
            </a:r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removed. If </a:t>
            </a: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an element does not have the class, </a:t>
            </a:r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39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3900" dirty="0" smtClean="0"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  <a:endParaRPr lang="en-US" sz="3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indent="0">
              <a:buNone/>
            </a:pPr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182880" indent="0">
              <a:buNone/>
            </a:pPr>
            <a:r>
              <a:rPr lang="en-US" sz="3000" dirty="0">
                <a:latin typeface="Consolas" panose="020B0609020204030204" pitchFamily="49" charset="0"/>
                <a:cs typeface="Arial" panose="020B0604020202020204" pitchFamily="34" charset="0"/>
              </a:rPr>
              <a:t>$("span.test").next</a:t>
            </a:r>
            <a:r>
              <a:rPr lang="en-US" sz="3000" dirty="0" smtClean="0">
                <a:latin typeface="Consolas" panose="020B0609020204030204" pitchFamily="49" charset="0"/>
                <a:cs typeface="Arial" panose="020B0604020202020204" pitchFamily="34" charset="0"/>
              </a:rPr>
              <a:t>().toggleClass</a:t>
            </a:r>
            <a:r>
              <a:rPr lang="en-US" sz="3000" dirty="0">
                <a:latin typeface="Consolas" panose="020B0609020204030204" pitchFamily="49" charset="0"/>
                <a:cs typeface="Arial" panose="020B0604020202020204" pitchFamily="34" charset="0"/>
              </a:rPr>
              <a:t>("one");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jQuery Form Validation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programmer can write his/her own jQuery form validation code, or s/he can use a plug-in such as the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jQuery Validation Plugin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5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jQuery And CRUD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CRUD is an acronym for Create, Read, Update, Delete.  It is often used with database-driven applications</a:t>
            </a:r>
          </a:p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programmer can write his/her own jQuery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CRUD application code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or s/he can use a plug-in such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EasyUI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WE COVERED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Using jQuery with/without a CDN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Basic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jQuery Selectors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Event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Handling in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jQuery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jQuery addClass, removeClass, and toggleClass() methods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jQuery and Form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Validation</a:t>
            </a: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jQuery and CRUD applications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3CBE2-A2C1-48F8-9DFD-A17234592FC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0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Some JavaScript 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://jquery.com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developer.mozilla.org/en-US/docs/Glossary/jQuery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://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www.w3schools.com/jquery/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jQuery CDN Advantages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Advantages of jQuery via a CDN:</a:t>
            </a:r>
          </a:p>
          <a:p>
            <a:pPr marL="640080" indent="-45720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Faster delivery of content</a:t>
            </a:r>
          </a:p>
          <a:p>
            <a:pPr marL="640080" indent="-45720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simultaneous users</a:t>
            </a:r>
          </a:p>
          <a:p>
            <a:pPr marL="640080" indent="-45720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Constant availability</a:t>
            </a:r>
          </a:p>
          <a:p>
            <a:pPr marL="640080" indent="-45720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Reliable delivery of content</a:t>
            </a:r>
          </a:p>
          <a:p>
            <a:pPr marL="640080" indent="-45720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Constant availability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3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jQuery CDN Disadvantages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Disadvantages of jQuery via a CDN:</a:t>
            </a:r>
          </a:p>
          <a:p>
            <a:pPr marL="640080" indent="-45720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Hidden costs</a:t>
            </a:r>
          </a:p>
          <a:p>
            <a:pPr marL="640080" indent="-45720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Location of services</a:t>
            </a:r>
          </a:p>
          <a:p>
            <a:pPr marL="640080" indent="-45720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Restrictions</a:t>
            </a:r>
          </a:p>
          <a:p>
            <a:pPr marL="640080" indent="-45720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availability</a:t>
            </a:r>
          </a:p>
          <a:p>
            <a:pPr marL="640080" indent="-45720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 of control</a:t>
            </a:r>
          </a:p>
          <a:p>
            <a:pPr marL="640080" indent="-45720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Internet access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2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jQuery Website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itchFamily="34" charset="0"/>
              </a:rPr>
              <a:t>The jQuery website, located at URL: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https://jquery.com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is simple but functional: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37" y="2793984"/>
            <a:ext cx="59531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1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jQuery Selectors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See URL: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https://api.jquery.com/category/selectors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for the (currently) 60+ different jQuery selectors.  Some of the major selectors are discussed next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2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Child Selector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Selector: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Child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Selector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jquery("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parent &gt; child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8288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Selects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direct child elements specified by "child" of elements specified by "parent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". 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child combinator (E &gt; F) can be thought of as a more specific form of the descendant combinator (E F) in that it selects only first-level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descendants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4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Class Selector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99ABE-039C-4885-A88A-50A276DD99C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Selector: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Class Selector</a:t>
            </a:r>
            <a:endParaRPr lang="en-US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jquery(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.class")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8288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Selects all elements with the given class.  For class selectors, jQuery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uses the native JavaScript getElementsByClassName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function if the browser supports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8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1194</Words>
  <Application>Microsoft Office PowerPoint</Application>
  <PresentationFormat>On-screen Show (4:3)</PresentationFormat>
  <Paragraphs>192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Consolas</vt:lpstr>
      <vt:lpstr>Office Theme</vt:lpstr>
      <vt:lpstr>REVIEW – PART IV jQuery</vt:lpstr>
      <vt:lpstr>Objectives</vt:lpstr>
      <vt:lpstr>Using jQuery via a CDN</vt:lpstr>
      <vt:lpstr>jQuery CDN Advantages</vt:lpstr>
      <vt:lpstr>jQuery CDN Disadvantages</vt:lpstr>
      <vt:lpstr>jQuery Website</vt:lpstr>
      <vt:lpstr>jQuery Selectors</vt:lpstr>
      <vt:lpstr>Child Selector</vt:lpstr>
      <vt:lpstr>Class Selector</vt:lpstr>
      <vt:lpstr>Descendant Selector</vt:lpstr>
      <vt:lpstr>Element Selector</vt:lpstr>
      <vt:lpstr>:first-child Selector</vt:lpstr>
      <vt:lpstr>ID Selector</vt:lpstr>
      <vt:lpstr>:last-child Selector</vt:lpstr>
      <vt:lpstr>:nth-child Selector</vt:lpstr>
      <vt:lpstr>Next Adjacent Selector</vt:lpstr>
      <vt:lpstr>Next Siblings Selector</vt:lpstr>
      <vt:lpstr>Parent Selector</vt:lpstr>
      <vt:lpstr>jQuery Event Handling</vt:lpstr>
      <vt:lpstr>.bind() Event</vt:lpstr>
      <vt:lpstr>.change() Event</vt:lpstr>
      <vt:lpstr>.click() Event</vt:lpstr>
      <vt:lpstr>.each() Event</vt:lpstr>
      <vt:lpstr>.error() Event</vt:lpstr>
      <vt:lpstr>event.preventDefault() Event</vt:lpstr>
      <vt:lpstr>event.stopPropagation() Event</vt:lpstr>
      <vt:lpstr>.on() Event</vt:lpstr>
      <vt:lpstr>.submit() Event</vt:lpstr>
      <vt:lpstr>jQuery Class Methods</vt:lpstr>
      <vt:lpstr>jQuery addClass() Method</vt:lpstr>
      <vt:lpstr>jQuery removeClass() Method</vt:lpstr>
      <vt:lpstr>jQuery toggleClass() Method</vt:lpstr>
      <vt:lpstr>jQuery Form Validation</vt:lpstr>
      <vt:lpstr>jQuery And CRUD</vt:lpstr>
      <vt:lpstr>WHAT WE COVERED</vt:lpstr>
      <vt:lpstr>Some JavaScript 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152-167 AJAX &amp; JavaScript Website Development spring 2013</dc:title>
  <dc:creator>jeff</dc:creator>
  <cp:lastModifiedBy>Ranken User</cp:lastModifiedBy>
  <cp:revision>135</cp:revision>
  <dcterms:created xsi:type="dcterms:W3CDTF">2013-01-05T20:42:08Z</dcterms:created>
  <dcterms:modified xsi:type="dcterms:W3CDTF">2020-07-01T15:32:01Z</dcterms:modified>
</cp:coreProperties>
</file>