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59" r:id="rId3"/>
    <p:sldId id="497" r:id="rId4"/>
    <p:sldId id="391" r:id="rId5"/>
    <p:sldId id="521" r:id="rId6"/>
    <p:sldId id="418" r:id="rId7"/>
    <p:sldId id="419" r:id="rId8"/>
    <p:sldId id="470" r:id="rId9"/>
    <p:sldId id="498" r:id="rId10"/>
    <p:sldId id="471" r:id="rId11"/>
    <p:sldId id="472" r:id="rId12"/>
    <p:sldId id="499" r:id="rId13"/>
    <p:sldId id="501" r:id="rId14"/>
    <p:sldId id="502" r:id="rId15"/>
    <p:sldId id="506" r:id="rId16"/>
    <p:sldId id="505" r:id="rId17"/>
    <p:sldId id="507" r:id="rId18"/>
    <p:sldId id="503" r:id="rId19"/>
    <p:sldId id="508" r:id="rId20"/>
    <p:sldId id="504" r:id="rId21"/>
    <p:sldId id="509" r:id="rId22"/>
    <p:sldId id="510" r:id="rId23"/>
    <p:sldId id="511" r:id="rId24"/>
    <p:sldId id="512" r:id="rId25"/>
    <p:sldId id="514" r:id="rId26"/>
    <p:sldId id="515" r:id="rId27"/>
    <p:sldId id="516" r:id="rId28"/>
    <p:sldId id="517" r:id="rId29"/>
    <p:sldId id="518" r:id="rId30"/>
    <p:sldId id="520" r:id="rId31"/>
    <p:sldId id="519" r:id="rId32"/>
    <p:sldId id="466" r:id="rId33"/>
    <p:sldId id="500" r:id="rId34"/>
    <p:sldId id="41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C7D58-8DD2-48A8-A338-62A9434560E8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C49A-2E98-4546-88FC-E151E2661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02CC-467F-46E7-BE4C-C2B4F75A40D1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9C0-2B19-4034-9E69-24AC7B90E91B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9591-62B8-4517-A498-C5403819156E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3EC2-2B7F-47D0-B394-3404C8931585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74DC-41C6-4DFC-9A00-3E37656C6A98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EDF-E3FE-4D1C-991D-CCBE6F5FDF67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FFA-3B83-44AE-877A-D9724BC8FE72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3D18-D4FF-4BE2-90CF-C3876A2BA09B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63F5-9FA6-402B-A0D8-036B84601553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ED6-0529-4907-B095-55077C0D6155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D89-E1A9-46C0-82A9-FD5838E224F9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A848-8B93-4373-9569-F0C7ADD9F476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hyperlink" Target="https://themes.getbootstrap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bootstrap4/index.htm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4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752599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REVIEW – PART 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6000" b="1" dirty="0" smtClean="0">
                <a:latin typeface="Arial" pitchFamily="34" charset="0"/>
                <a:cs typeface="Arial" pitchFamily="34" charset="0"/>
              </a:rPr>
            </a:b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Bootstrap 4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Ranken Technical College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Accessibility Using Bootstrap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project built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Bootstrap depends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large part on the author's markup, 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styling, and scripting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said, it should be perfectly possible to create websites and applications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Bootstrap that fulfill WCAG 2.0 (A/AA/AAA), Section 508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accessibility standards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338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Theming With Bootstrap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Theming in Bootstrap 4 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accomplished by Sass variables, Sass maps, and custom CSS. There’s no more dedicated theme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stylesheet.  Rather, you enable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built-in theme to add gradients, shadows,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Theming With Bootstrap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getboostrap.com provides free Bootstrap themes at </a:t>
            </a:r>
            <a:r>
              <a:rPr lang="en-US" sz="3600" dirty="0">
                <a:hlinkClick r:id="rId2"/>
              </a:rPr>
              <a:t>https://themes.getbootstrap.com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popular free Bootstrap theme site is: </a:t>
            </a:r>
            <a:r>
              <a:rPr lang="en-US" sz="3600" dirty="0" smtClean="0">
                <a:hlinkClick r:id="rId3"/>
              </a:rPr>
              <a:t>https</a:t>
            </a:r>
            <a:r>
              <a:rPr lang="en-US" sz="3600" dirty="0">
                <a:hlinkClick r:id="rId3"/>
              </a:rPr>
              <a:t>://bootswatch.com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Other free Bootstrap sites, and sites that charge for themes also exist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Border Utility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Bootstrap border classes can be used to add or remove borders from an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Color can be added to a border with any of the contextual border color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Rounded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corners can be added to an element with the rounded classes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Color Utility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Bootstrap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color classes can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 used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 many Bootstrap component, e.g. buttons, divs</a:t>
            </a:r>
          </a:p>
          <a:p>
            <a:pPr marL="0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868613"/>
            <a:ext cx="1733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Color Utility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addition, the color classes can be used on backgrounds and gradients</a:t>
            </a:r>
          </a:p>
          <a:p>
            <a:pPr marL="0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889250"/>
            <a:ext cx="739140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Flexbox Utility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Bootstrap flex classes are used to control the layout of Bootstrap 4 components.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flexbox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instead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floats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handle layout.  The Flexible Box Layout Module makes it easier to design flexible responsive layout structure without using float or positioning</a:t>
            </a:r>
          </a:p>
        </p:txBody>
      </p:sp>
    </p:spTree>
    <p:extLst>
      <p:ext uri="{BB962C8B-B14F-4D97-AF65-F5344CB8AC3E}">
        <p14:creationId xmlns:p14="http://schemas.microsoft.com/office/powerpoint/2010/main" val="27915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Flexbox Utility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div class="d-flex p-3 bg-secondary text-white"&gt;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</a:t>
            </a:r>
            <a:r>
              <a:rPr lang="en-US" sz="1600" dirty="0" smtClean="0">
                <a:latin typeface="Consolas" panose="020B0609020204030204" pitchFamily="49" charset="0"/>
              </a:rPr>
              <a:t>&lt;div</a:t>
            </a:r>
            <a:r>
              <a:rPr lang="en-US" sz="1600" dirty="0">
                <a:latin typeface="Consolas" panose="020B0609020204030204" pitchFamily="49" charset="0"/>
              </a:rPr>
              <a:t> class="p-2 bg-info"&gt;Flex item 1&lt;/div&gt;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&lt;div class="p-2 bg-warning"&gt;Flex item 2&lt;/div&gt;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&lt;div class="p-2 bg-primary"&gt;Flex item 3&lt;/div&gt;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&lt;/div&gt;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9" y="1752600"/>
            <a:ext cx="7554362" cy="8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Spacing Utility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Bootstrap spacing utilities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are used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assign responsive-friendly margin or padding values to an element or a subset of its sides with shorthand classes.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classes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built from a default Sass map</a:t>
            </a:r>
          </a:p>
        </p:txBody>
      </p:sp>
    </p:spTree>
    <p:extLst>
      <p:ext uri="{BB962C8B-B14F-4D97-AF65-F5344CB8AC3E}">
        <p14:creationId xmlns:p14="http://schemas.microsoft.com/office/powerpoint/2010/main" val="217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Bootstrap Spacing Utility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&lt;div class="mx-auto" style="width: 200px;"&gt;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Centered element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&lt;/div&gt;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752600"/>
            <a:ext cx="2362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Install Bootstrap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from CDN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Define Mobile Responsive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Explain the Bootstrap grid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system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Discuss accessibility with Bootstrap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Discuss Bootstrap theming</a:t>
            </a:r>
          </a:p>
          <a:p>
            <a:r>
              <a:rPr lang="en-US" sz="3600" dirty="0">
                <a:latin typeface="Arial" pitchFamily="34" charset="0"/>
                <a:cs typeface="Arial" pitchFamily="34" charset="0"/>
              </a:rPr>
              <a:t>Demonstrate Bootstrap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utilities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Sizing Utility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sizing classes use Width and height utilities generated from the $sizes Sass map in _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variables.scss</a:t>
            </a:r>
          </a:p>
          <a:p>
            <a:pPr marL="18288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includes inherent support for 25%, 50%, 75%, 100%, and auto (default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8288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programmer can modify those values as needed.</a:t>
            </a:r>
          </a:p>
        </p:txBody>
      </p:sp>
    </p:spTree>
    <p:extLst>
      <p:ext uri="{BB962C8B-B14F-4D97-AF65-F5344CB8AC3E}">
        <p14:creationId xmlns:p14="http://schemas.microsoft.com/office/powerpoint/2010/main" val="41072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Bootstrap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Sizing Utility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div style="height: 100px; background-color: rgba(255,0,0,0.1);"&gt;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class="h-25 d-inline-block" style="width: 120px; background-color: rgba(0,0,255,.1)"&gt;Height 25%&lt;/div&gt;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class="h-50 d-inline-block" style="width: 120px; background-color: rgba(0,0,255,.1)"&gt;Height 50%&lt;/div&gt;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class="h-75 d-inline-block" style="width: 120px; background-color: rgba(0,0,255,.1)"&gt;Height 75%&lt;/div&gt;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class="h-100 d-inline-block" style="width: 120px; background-color: rgba(0,0,255,.1)"&gt;Height 100%&lt;/div&gt;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class="h-auto d-inline-block" style="width: 120px; background-color: rgba(0,0,255,.1)"&gt;Height auto&lt;/div&gt;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&lt;/div&gt;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2722"/>
            <a:ext cx="8229600" cy="9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Navbar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Navbars require a wrapping .navbar with .navbar-expand{-sm|-md|-lg|-xl} for responsive collapsing and color scheme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Navbars and their contents are fluid by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marL="182880" indent="0">
              <a:buNone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Navbars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also responsive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Navbars are hidden by default when printing</a:t>
            </a:r>
          </a:p>
        </p:txBody>
      </p:sp>
    </p:spTree>
    <p:extLst>
      <p:ext uri="{BB962C8B-B14F-4D97-AF65-F5344CB8AC3E}">
        <p14:creationId xmlns:p14="http://schemas.microsoft.com/office/powerpoint/2010/main" val="24923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Bootstrap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Navbar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nav class="navbar navbar-expand-lg navbar-light bg-light"&gt;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&lt;a class="navbar-brand" href="#"&gt;Navbar&lt;/a&gt;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&lt;button class="navbar-toggler" type="button" data-toggle="collapse" data-target="#navbarNavAltMarkup" aria-controls="navbarNavAltMarkup" aria-expanded="false" aria-label="Toggle navigation"&gt;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&lt;span class="navbar-toggler-icon"&gt;&lt;/span&gt;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class="collapse navbar-collapse" id="navbarNavAltMarkup"&gt;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&lt;div class="navbar-nav"&gt;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&lt;a class="nav-item nav-link active" href="#"&gt;Home &lt;span class="sr-only"&gt;(current)&lt;/span&gt;&lt;/a&gt;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&lt;a class="nav-item nav-link" href="#"&gt;Features&lt;/a&gt;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&lt;a class="nav-item nav-link" href="#"&gt;Pricing&lt;/a&gt;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&lt;a class="nav-item nav-link disabled" href="#"&gt;Disabled&lt;/a&gt;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&lt;/div</a:t>
            </a:r>
            <a:r>
              <a:rPr lang="en-US" sz="1600" dirty="0" smtClean="0">
                <a:latin typeface="Consolas" panose="020B0609020204030204" pitchFamily="49" charset="0"/>
              </a:rPr>
              <a:t>&gt;  </a:t>
            </a:r>
            <a:r>
              <a:rPr lang="en-US" sz="1600" dirty="0">
                <a:latin typeface="Consolas" panose="020B0609020204030204" pitchFamily="49" charset="0"/>
              </a:rPr>
              <a:t>&lt;/div</a:t>
            </a:r>
            <a:r>
              <a:rPr lang="en-US" sz="1600" dirty="0" smtClean="0">
                <a:latin typeface="Consolas" panose="020B0609020204030204" pitchFamily="49" charset="0"/>
              </a:rPr>
              <a:t>&gt;&lt;/</a:t>
            </a:r>
            <a:r>
              <a:rPr lang="en-US" sz="1600" dirty="0">
                <a:latin typeface="Consolas" panose="020B0609020204030204" pitchFamily="49" charset="0"/>
              </a:rPr>
              <a:t>nav&gt;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534400" cy="5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Cards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Bootstrap card is a flexible and extensible content container. It includes options for headers and footers, etc., contextual background colors, and powerful display options. Cards replace the Bootstrap 3 panels, wells, and thumbnails</a:t>
            </a:r>
          </a:p>
        </p:txBody>
      </p:sp>
    </p:spTree>
    <p:extLst>
      <p:ext uri="{BB962C8B-B14F-4D97-AF65-F5344CB8AC3E}">
        <p14:creationId xmlns:p14="http://schemas.microsoft.com/office/powerpoint/2010/main" val="34192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Bootstrap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Cards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div class="card" style="width: 18rem;"&gt;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&lt;img class="card-img-top" src="..." alt="Card image cap"&gt;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class="card-body"&gt;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&lt;h5 class="card-title"&gt;Card title&lt;/h5&gt;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&lt;p class="card-text"&gt;Some quick example text to build...&lt;/p&gt;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&lt;a href="#" class="btn btn-primary"&gt;Go somewhere&lt;/a&gt;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&lt;/div&gt;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&lt;/div&gt;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752600"/>
            <a:ext cx="30575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Forms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form controls expand on form styles with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classes; which can be used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displays for a more consistent rendering across browsers and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devices  </a:t>
            </a: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Forms include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validation type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attributes on all inputs (e.g., email for email address or number for numerical information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Bootstrap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Forms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form class="form-inline"&gt;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class="form-group mb-2"&gt;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&lt;label for="staticEmail2" class="sr-only"&gt;Email&lt;/label&gt;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&lt;input type="text" readonly class="form-control-plaintext" id="staticEmail2" value="email@example.com"&gt;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&lt;/div&gt;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class="form-group mx-sm-3 mb-2"&gt;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&lt;label for="inputPassword2" class="sr-only"&gt;Password&lt;/label&gt;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&lt;input type="password" class="form-control" id="inputPassword2" placeholder="Password"&gt;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&lt;/div&gt;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&lt;button type="submit" class="btn btn-primary mb-2"&gt;Confirm identity&lt;/button&gt;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&lt;/form&gt;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001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Buttons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Bootstrap includes several predefined button styles, each serving its own semantic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The .btn classes are designed to be used with the &lt;button&gt; element. However, you can also use these classes on &lt;a&gt; or &lt;input&gt; elements (though some browsers may apply a slightly different rendering)</a:t>
            </a:r>
          </a:p>
        </p:txBody>
      </p:sp>
    </p:spTree>
    <p:extLst>
      <p:ext uri="{BB962C8B-B14F-4D97-AF65-F5344CB8AC3E}">
        <p14:creationId xmlns:p14="http://schemas.microsoft.com/office/powerpoint/2010/main" val="19871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Bootstrap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Buttons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button type="button" class="btn btn-primary"&gt;Primary&lt;/button&gt;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&lt;button type="button" class="btn btn-secondary"&gt;Secondary&lt;/button&gt;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&lt;button type="button" class="btn btn-success"&gt;Success&lt;/button&gt;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&lt;button type="button" class="btn btn-danger"&gt;Danger&lt;/button&gt;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&lt;button type="button" class="btn btn-warning"&gt;Warning&lt;/button&gt;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&lt;button type="button" class="btn btn-info"&gt;Info&lt;/button&gt;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&lt;button type="button" class="btn btn-light"&gt;Light&lt;/button&gt;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&lt;button type="button" class="btn btn-dark"&gt;Dark&lt;/button&gt;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&lt;button type="button" class="btn btn-link"&gt;Link&lt;/button&gt;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352661"/>
            <a:ext cx="77057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Demonstrate Bootstrap navbar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Demonstrate Bootstrap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cards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Demonstrate Bootstrap forms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&amp; validation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Demonstrate Bootstrap buttons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Demonstrate Bootstrap modals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Modals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Modals are built with HTML, CSS, and JavaScript and are positioned over everything else in the document.  Clicking on the modal "backdrop" will automatically close the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Bootstrap only supports one modal window at a time.  Modals use position: fixed, which can sometimes be a bit particular about its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Bootstrap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Modals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div class="modal-body"&gt;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&lt;h5&gt;Popover in a modal&lt;/h5&gt;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&lt;p&gt;This &lt;a href="#" role="button" 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class="btn btn-secondary popover-test" 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title="Popover title" data-content="Popover body..."&gt;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button&lt;/a&gt; triggers a popover on click.&lt;/p&gt;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&lt;hr&gt;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&lt;h5&gt;Tooltips in a modal&lt;/h5&gt;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&lt;p&gt;&lt;a href="#" class="tooltip-test" title="Tooltip"&gt;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This link&lt;/a&gt; and &lt;a href="#" class="tooltip-test" 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title="Tooltip"&gt;that link&lt;/a&gt; have tooltips on hover.&lt;/p&gt;</a:t>
            </a:r>
          </a:p>
          <a:p>
            <a:pPr marL="18288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&lt;/div&gt;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635659"/>
            <a:ext cx="3815346" cy="14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WE COVERED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Bootstrap CDN Install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Mobile Responsive Definition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Bootstrap grid system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Accessibility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with Bootstrap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Bootstrap theming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WE COVERED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Bootstrap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utilities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Bootstrap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navbar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Bootstrap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cards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Bootstrap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forms &amp; validation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Bootstrap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buttons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Bootstrap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modals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</a:t>
            </a:r>
            <a:r>
              <a:rPr lang="en-US" b="1" dirty="0" smtClean="0"/>
              <a:t>Bootstrap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https://getbootstrap.com/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www.tutorialspoint.com/bootstrap4/index.htm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://www.w3schools.com/bootstrap4/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Using Bootstrap via a CDN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Remember that using a CDN means that you do not have to physically download Bootstrap on your system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However, you must have Internet access to use Bootstrap from a CDN </a:t>
            </a:r>
            <a:endParaRPr lang="en-US" sz="2800" dirty="0" smtClean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Using Bootstrap via a CDN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67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Bootstrap Website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The Bootstrap website, located at URL: </a:t>
            </a:r>
            <a:r>
              <a:rPr lang="en-US" sz="2400" dirty="0">
                <a:hlinkClick r:id="rId2"/>
              </a:rPr>
              <a:t>https://getbootstrap.com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r>
              <a:rPr lang="en-US" sz="3600" dirty="0" smtClean="0"/>
              <a:t>again</a:t>
            </a:r>
            <a:r>
              <a:rPr lang="en-US" sz="2400" dirty="0" smtClean="0"/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 simple but functional: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3" y="3276600"/>
            <a:ext cx="8220547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Mobile Responsive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a website is responsive , the layout and/or content responds or adapts based on the size of screen they are presented on. A responsive website automatically changes to fit the device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being read 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The Bootstrap Grid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Bootstrap Grid System is 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mobile-first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fluid grid system 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up of a series rows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(typically 12) columns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provide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website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grid system is built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flexbox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is fully responsive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The Bootstrap Grid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1523</Words>
  <Application>Microsoft Office PowerPoint</Application>
  <PresentationFormat>On-screen Show (4:3)</PresentationFormat>
  <Paragraphs>218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Office Theme</vt:lpstr>
      <vt:lpstr>REVIEW – PART V Bootstrap 4</vt:lpstr>
      <vt:lpstr>Objectives</vt:lpstr>
      <vt:lpstr>Objectives</vt:lpstr>
      <vt:lpstr>Using Bootstrap via a CDN</vt:lpstr>
      <vt:lpstr>Using Bootstrap via a CDN</vt:lpstr>
      <vt:lpstr>Bootstrap Website</vt:lpstr>
      <vt:lpstr>Mobile Responsive</vt:lpstr>
      <vt:lpstr>The Bootstrap Grid System</vt:lpstr>
      <vt:lpstr>The Bootstrap Grid System</vt:lpstr>
      <vt:lpstr>Accessibility Using Bootstrap</vt:lpstr>
      <vt:lpstr>Theming With Bootstrap</vt:lpstr>
      <vt:lpstr>Theming With Bootstrap</vt:lpstr>
      <vt:lpstr>Bootstrap Border Utility</vt:lpstr>
      <vt:lpstr>Bootstrap Color Utility</vt:lpstr>
      <vt:lpstr>Bootstrap Color Utility</vt:lpstr>
      <vt:lpstr>Bootstrap Flexbox Utility</vt:lpstr>
      <vt:lpstr>Bootstrap Flexbox Utility</vt:lpstr>
      <vt:lpstr>Bootstrap Spacing Utility</vt:lpstr>
      <vt:lpstr>Bootstrap Spacing Utility</vt:lpstr>
      <vt:lpstr>Bootstrap Sizing Utility</vt:lpstr>
      <vt:lpstr>Bootstrap Sizing Utility</vt:lpstr>
      <vt:lpstr>Bootstrap Navbar</vt:lpstr>
      <vt:lpstr>Bootstrap Navbar</vt:lpstr>
      <vt:lpstr>Bootstrap Cards</vt:lpstr>
      <vt:lpstr>Bootstrap Cards</vt:lpstr>
      <vt:lpstr>Bootstrap Forms</vt:lpstr>
      <vt:lpstr>Bootstrap Forms</vt:lpstr>
      <vt:lpstr>Bootstrap Buttons</vt:lpstr>
      <vt:lpstr>Bootstrap Buttons</vt:lpstr>
      <vt:lpstr>Bootstrap Modals</vt:lpstr>
      <vt:lpstr>Bootstrap Modals</vt:lpstr>
      <vt:lpstr>WHAT WE COVERED</vt:lpstr>
      <vt:lpstr>WHAT WE COVERED</vt:lpstr>
      <vt:lpstr>Some Bootstrap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152-167 AJAX &amp; JavaScript Website Development spring 2013</dc:title>
  <dc:creator>jeff</dc:creator>
  <cp:lastModifiedBy>Ranken User</cp:lastModifiedBy>
  <cp:revision>151</cp:revision>
  <dcterms:created xsi:type="dcterms:W3CDTF">2013-01-05T20:42:08Z</dcterms:created>
  <dcterms:modified xsi:type="dcterms:W3CDTF">2020-07-01T18:45:54Z</dcterms:modified>
</cp:coreProperties>
</file>