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2"/>
  </p:notesMasterIdLst>
  <p:sldIdLst>
    <p:sldId id="257" r:id="rId5"/>
    <p:sldId id="263" r:id="rId6"/>
    <p:sldId id="431" r:id="rId7"/>
    <p:sldId id="265" r:id="rId8"/>
    <p:sldId id="430" r:id="rId9"/>
    <p:sldId id="404" r:id="rId10"/>
    <p:sldId id="432" r:id="rId11"/>
    <p:sldId id="405" r:id="rId12"/>
    <p:sldId id="406" r:id="rId13"/>
    <p:sldId id="436" r:id="rId14"/>
    <p:sldId id="433" r:id="rId15"/>
    <p:sldId id="407" r:id="rId16"/>
    <p:sldId id="443" r:id="rId17"/>
    <p:sldId id="437" r:id="rId18"/>
    <p:sldId id="408" r:id="rId19"/>
    <p:sldId id="435" r:id="rId20"/>
    <p:sldId id="410" r:id="rId21"/>
    <p:sldId id="446" r:id="rId22"/>
    <p:sldId id="448" r:id="rId23"/>
    <p:sldId id="411" r:id="rId24"/>
    <p:sldId id="412" r:id="rId25"/>
    <p:sldId id="434" r:id="rId26"/>
    <p:sldId id="414" r:id="rId27"/>
    <p:sldId id="447" r:id="rId28"/>
    <p:sldId id="415" r:id="rId29"/>
    <p:sldId id="413" r:id="rId30"/>
    <p:sldId id="444" r:id="rId31"/>
    <p:sldId id="445" r:id="rId32"/>
    <p:sldId id="416" r:id="rId33"/>
    <p:sldId id="417" r:id="rId34"/>
    <p:sldId id="418" r:id="rId35"/>
    <p:sldId id="438" r:id="rId36"/>
    <p:sldId id="419" r:id="rId37"/>
    <p:sldId id="422" r:id="rId38"/>
    <p:sldId id="423" r:id="rId39"/>
    <p:sldId id="439" r:id="rId40"/>
    <p:sldId id="442" r:id="rId41"/>
    <p:sldId id="441" r:id="rId42"/>
    <p:sldId id="424" r:id="rId43"/>
    <p:sldId id="425" r:id="rId44"/>
    <p:sldId id="426" r:id="rId45"/>
    <p:sldId id="427" r:id="rId46"/>
    <p:sldId id="428" r:id="rId47"/>
    <p:sldId id="429" r:id="rId48"/>
    <p:sldId id="440" r:id="rId49"/>
    <p:sldId id="280" r:id="rId50"/>
    <p:sldId id="27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9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utpu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ab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%3Cinput%3E_types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alsamiq.com/learn/resources/ui-control-guidelines/text-inpu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alsamiq.com/learn/resources/ui-control-guidelines/text-input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check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hidde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dropdown-menus/" TargetMode="External"/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el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label" TargetMode="External"/><Relationship Id="rId3" Type="http://schemas.openxmlformats.org/officeDocument/2006/relationships/hyperlink" Target="https://html.com/forms/" TargetMode="External"/><Relationship Id="rId7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lsamiq.com/learn/resources/ui-control-guidelines/" TargetMode="External"/><Relationship Id="rId5" Type="http://schemas.openxmlformats.org/officeDocument/2006/relationships/hyperlink" Target="https://developer.mozilla.org/en-US/docs/Web/HTML/Element/form" TargetMode="External"/><Relationship Id="rId4" Type="http://schemas.openxmlformats.org/officeDocument/2006/relationships/hyperlink" Target="https://www.tutorialspoint.com/html/html_forms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HTML Forms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Controls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&lt;input&gt;, &lt;output&gt;, and &lt;label&gt; tags.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&lt;input&gt;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 HTML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element is used to provide various interactive input controls.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id="email" name="email" type="email"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id="age" name="age" type="number" class="form-control"&gt;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BE823-A0CB-45D9-B68E-AB96B8D3A8D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control, used by JavaScript,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not sent 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name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Name </a:t>
            </a:r>
            <a:r>
              <a:rPr lang="en-US" sz="1800" dirty="0">
                <a:cs typeface="Arial" panose="020B0604020202020204" pitchFamily="34" charset="0"/>
              </a:rPr>
              <a:t>of control,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sent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type</a:t>
            </a:r>
            <a:r>
              <a:rPr lang="en-US" sz="1800">
                <a:cs typeface="Arial" panose="020B0604020202020204" pitchFamily="34" charset="0"/>
              </a:rPr>
              <a:t>		Indicates the type of input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class</a:t>
            </a:r>
            <a:r>
              <a:rPr lang="en-US" sz="1800">
                <a:cs typeface="Arial" panose="020B0604020202020204" pitchFamily="34" charset="0"/>
              </a:rPr>
              <a:t>		Used by CSS for styling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value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Provides </a:t>
            </a:r>
            <a:r>
              <a:rPr lang="en-US" sz="1800" dirty="0">
                <a:cs typeface="Arial" panose="020B0604020202020204" pitchFamily="34" charset="0"/>
              </a:rPr>
              <a:t>initial value </a:t>
            </a:r>
            <a:r>
              <a:rPr lang="en-US" sz="1800">
                <a:cs typeface="Arial" panose="020B0604020202020204" pitchFamily="34" charset="0"/>
              </a:rPr>
              <a:t>for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placeholder</a:t>
            </a:r>
            <a:r>
              <a:rPr lang="en-US" sz="1800">
                <a:cs typeface="Arial" panose="020B0604020202020204" pitchFamily="34" charset="0"/>
              </a:rPr>
              <a:t>       A hint that will be displayed when a value hasn't been entered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 cont.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</a:t>
            </a:r>
            <a:r>
              <a:rPr lang="en-US" sz="1800" b="1" u="sng">
                <a:cs typeface="Arial" panose="020B0604020202020204" pitchFamily="34" charset="0"/>
              </a:rPr>
              <a:t>	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size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Default width </a:t>
            </a:r>
            <a:r>
              <a:rPr lang="en-US" sz="1800" dirty="0">
                <a:cs typeface="Arial" panose="020B0604020202020204" pitchFamily="34" charset="0"/>
              </a:rPr>
              <a:t>of </a:t>
            </a:r>
            <a:r>
              <a:rPr lang="en-US" sz="1800">
                <a:cs typeface="Arial" panose="020B0604020202020204" pitchFamily="34" charset="0"/>
              </a:rPr>
              <a:t>text-input control (in characters)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minlength</a:t>
            </a:r>
            <a:r>
              <a:rPr lang="en-US" sz="1800">
                <a:cs typeface="Arial" panose="020B0604020202020204" pitchFamily="34" charset="0"/>
              </a:rPr>
              <a:t>	Min number of user input characters.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maxlength</a:t>
            </a:r>
            <a:r>
              <a:rPr lang="en-US" sz="1800">
                <a:cs typeface="Arial" panose="020B0604020202020204" pitchFamily="34" charset="0"/>
              </a:rPr>
              <a:t>	Max </a:t>
            </a:r>
            <a:r>
              <a:rPr lang="en-US" sz="1800" dirty="0">
                <a:cs typeface="Arial" panose="020B0604020202020204" pitchFamily="34" charset="0"/>
              </a:rPr>
              <a:t>number </a:t>
            </a:r>
            <a:r>
              <a:rPr lang="en-US" sz="1800">
                <a:cs typeface="Arial" panose="020B0604020202020204" pitchFamily="34" charset="0"/>
              </a:rPr>
              <a:t>of user input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pattern</a:t>
            </a:r>
            <a:r>
              <a:rPr lang="en-US" sz="1800">
                <a:cs typeface="Arial" panose="020B0604020202020204" pitchFamily="34" charset="0"/>
              </a:rPr>
              <a:t>		Regular expression that the input must match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</a:t>
            </a:r>
            <a:r>
              <a:rPr lang="en-US" sz="1800">
                <a:cs typeface="Arial" panose="020B0604020202020204" pitchFamily="34" charset="0"/>
              </a:rPr>
              <a:t>		Minimum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max</a:t>
            </a:r>
            <a:r>
              <a:rPr lang="en-US" sz="1800">
                <a:cs typeface="Arial" panose="020B0604020202020204" pitchFamily="34" charset="0"/>
              </a:rPr>
              <a:t>		Maximum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step</a:t>
            </a:r>
            <a:r>
              <a:rPr lang="en-US" sz="1800">
                <a:cs typeface="Arial" panose="020B0604020202020204" pitchFamily="34" charset="0"/>
              </a:rPr>
              <a:t>		Increment for valid values (used for numbers)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required</a:t>
            </a:r>
            <a:r>
              <a:rPr lang="en-US" sz="1800">
                <a:cs typeface="Arial" panose="020B0604020202020204" pitchFamily="34" charset="0"/>
              </a:rPr>
              <a:t>	The value is 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readonly</a:t>
            </a:r>
            <a:r>
              <a:rPr lang="en-US" sz="1800">
                <a:cs typeface="Arial" panose="020B0604020202020204" pitchFamily="34" charset="0"/>
              </a:rPr>
              <a:t>	The value is not editable (not greyed out, in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disabled</a:t>
            </a:r>
            <a:r>
              <a:rPr lang="en-US" sz="1800">
                <a:cs typeface="Arial" panose="020B0604020202020204" pitchFamily="34" charset="0"/>
              </a:rPr>
              <a:t>	The form control is disabled (greyed out, removed from tab order)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100-C240-4365-829F-9672733E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&lt;output&gt; tag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0AA6-4425-4655-859E-5728577B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cs typeface="Arial" panose="020B0604020202020204" pitchFamily="34" charset="0"/>
              </a:rPr>
              <a:t>The HTML </a:t>
            </a:r>
            <a:r>
              <a:rPr lang="en-US" sz="16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&lt;output&gt;</a:t>
            </a:r>
            <a:r>
              <a:rPr lang="en-US" sz="1600">
                <a:cs typeface="Arial" panose="020B0604020202020204" pitchFamily="34" charset="0"/>
              </a:rPr>
              <a:t> element is used to display the results of a calculation (like one performed by a script).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&lt;output id="result"&gt;60 mph&lt;/output&gt;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F694-77C7-4260-8F23-1CB4CC2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8B7D-64AE-4FDE-8BDA-51F1F7C54F1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https://developer.mozilla.org/en-US/docs/Web/HTML/Element/output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253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&lt;label&gt;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59017"/>
            <a:ext cx="10058400" cy="4454553"/>
          </a:xfrm>
        </p:spPr>
        <p:txBody>
          <a:bodyPr anchor="ctr">
            <a:noAutofit/>
          </a:bodyPr>
          <a:lstStyle/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</a:t>
            </a:r>
            <a:r>
              <a:rPr lang="en-US" sz="1800" dirty="0">
                <a:cs typeface="Arial" panose="020B0604020202020204" pitchFamily="34" charset="0"/>
              </a:rPr>
              <a:t>as a </a:t>
            </a:r>
            <a:r>
              <a:rPr lang="en-US" sz="1800" i="1" dirty="0">
                <a:cs typeface="Arial" panose="020B0604020202020204" pitchFamily="34" charset="0"/>
              </a:rPr>
              <a:t>heading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>
                <a:cs typeface="Arial" panose="020B0604020202020204" pitchFamily="34" charset="0"/>
              </a:rPr>
              <a:t>for input/output controls.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This control is </a:t>
            </a:r>
            <a:r>
              <a:rPr lang="en-US" sz="1800" b="1">
                <a:cs typeface="Arial" panose="020B0604020202020204" pitchFamily="34" charset="0"/>
              </a:rPr>
              <a:t>required for accessibility.</a:t>
            </a:r>
            <a:r>
              <a:rPr lang="en-US" sz="1800">
                <a:cs typeface="Arial" panose="020B0604020202020204" pitchFamily="34" charset="0"/>
              </a:rPr>
              <a:t> (screen readers)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1800">
                <a:cs typeface="Arial" panose="020B0604020202020204" pitchFamily="34" charset="0"/>
              </a:rPr>
              <a:t> attribute is required, unless the control is nested inside the label.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Clicking on a label, triggers a click event on the control.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label for="fname"&gt;First Name&lt;/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or...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First Name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75758-C638-439A-AE38-344D8E7BD4A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https://developer.mozilla.org/en-US/docs/Web/HTML/Element/label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Input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Discussing various input controls.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Single-Line </a:t>
            </a:r>
            <a:r>
              <a:rPr lang="en-US" u="sng" dirty="0"/>
              <a:t>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only one line of user input, such as search boxes or names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input&gt;</a:t>
            </a:r>
            <a:r>
              <a:rPr lang="en-US" sz="1800" dirty="0">
                <a:cs typeface="Arial" panose="020B0604020202020204" pitchFamily="34" charset="0"/>
              </a:rPr>
              <a:t> tag </a:t>
            </a:r>
            <a:r>
              <a:rPr lang="en-US" sz="1800">
                <a:cs typeface="Arial" panose="020B0604020202020204" pitchFamily="34" charset="0"/>
              </a:rPr>
              <a:t>with </a:t>
            </a:r>
            <a:r>
              <a:rPr lang="en-US" sz="1800" b="1">
                <a:cs typeface="Arial" panose="020B0604020202020204" pitchFamily="34" charset="0"/>
                <a:hlinkClick r:id="rId3"/>
              </a:rPr>
              <a:t>types</a:t>
            </a:r>
            <a:r>
              <a:rPr lang="en-US" sz="1800">
                <a:cs typeface="Arial" panose="020B0604020202020204" pitchFamily="34" charset="0"/>
              </a:rPr>
              <a:t> such as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text, email, tel, url, password, etc.</a:t>
            </a:r>
            <a:endParaRPr lang="en-US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b="1" u="sng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6959D-866A-4D0F-828A-171791EFBC29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4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47D46-60BF-48B8-9509-78F5C9DA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929" y="4395893"/>
            <a:ext cx="1800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574612"/>
            <a:ext cx="10761677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text</a:t>
            </a:r>
            <a:r>
              <a:rPr lang="en-US"/>
              <a:t>		The default value. A single-line text field.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email</a:t>
            </a:r>
            <a:r>
              <a:rPr lang="en-US"/>
              <a:t>		A field for entering an email address. </a:t>
            </a:r>
            <a:r>
              <a:rPr lang="en-US">
                <a:highlight>
                  <a:srgbClr val="FCF7F1"/>
                </a:highlight>
              </a:rPr>
              <a:t>Looks like a text input,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but has validation parameters and relevant keyboard on touch screens.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tel</a:t>
            </a:r>
            <a:r>
              <a:rPr lang="en-US"/>
              <a:t>		A field for entering a telephone number. </a:t>
            </a:r>
            <a:r>
              <a:rPr lang="en-US">
                <a:highlight>
                  <a:srgbClr val="FCF7F1"/>
                </a:highlight>
              </a:rPr>
              <a:t>Displays a telephone keypad.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url</a:t>
            </a:r>
            <a:r>
              <a:rPr lang="en-US"/>
              <a:t>		A field for entering a URL. </a:t>
            </a:r>
            <a:r>
              <a:rPr lang="en-US">
                <a:highlight>
                  <a:srgbClr val="FCF7F1"/>
                </a:highlight>
              </a:rPr>
              <a:t>Displays a URL keyboard.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search</a:t>
            </a:r>
            <a:r>
              <a:rPr lang="en-US"/>
              <a:t>		A single-line text field for entering search strings.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Displays a search icon instead of enter key on touch screens.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1375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594" y="1574612"/>
            <a:ext cx="8623882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password</a:t>
            </a:r>
            <a:r>
              <a:rPr lang="en-US"/>
              <a:t>		A single-line text field whose value is obscured.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number</a:t>
            </a:r>
            <a:r>
              <a:rPr lang="en-US"/>
              <a:t>		A control for entering a number.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</a:t>
            </a:r>
            <a:r>
              <a:rPr lang="en-US"/>
              <a:t>		A control for entering a date.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time</a:t>
            </a:r>
            <a:r>
              <a:rPr lang="en-US"/>
              <a:t>		A control for entering a time value with no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</a:t>
            </a:r>
            <a:r>
              <a:rPr lang="en-US"/>
              <a:t>		A control for entering a date and time based on UTC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datetime-local</a:t>
            </a:r>
            <a:r>
              <a:rPr lang="en-US"/>
              <a:t>	A control for entering a date and time, with no time zone.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096F4-625E-4BA6-B8F8-D45F6BAF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72" y="1879844"/>
            <a:ext cx="180022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A2DA5-25F7-4BDB-A717-76F03E95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47" y="2419818"/>
            <a:ext cx="14668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08C0-E765-4E84-AC6C-24413731C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322" y="2152422"/>
            <a:ext cx="17811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468CA-11EB-4CCF-84D4-A770DF5A0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469" y="2707755"/>
            <a:ext cx="100012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255D0-0DB5-436E-BF06-A79B6DACA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3263315"/>
            <a:ext cx="2133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Give a brief overview 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Multi-Line 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several lines of user input, such as a comment area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textarea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&lt;textarea id="comments"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name="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comments" rows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="10"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cols="50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"&gt;&lt;/textarea&gt;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A8C5-A461-4275-8B88-FDEA6D87C4E6}"/>
              </a:ext>
            </a:extLst>
          </p:cNvPr>
          <p:cNvSpPr txBox="1"/>
          <p:nvPr/>
        </p:nvSpPr>
        <p:spPr>
          <a:xfrm>
            <a:off x="1066800" y="5673412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https://developer.mozilla.org/en-US/docs/Web/HTML/Element/textarea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10A2-0142-412A-88D2-AD88DA79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63" y="4572995"/>
            <a:ext cx="2653722" cy="1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Radio </a:t>
            </a:r>
            <a:r>
              <a:rPr lang="en-US" u="sng" dirty="0"/>
              <a:t>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for </a:t>
            </a:r>
            <a:r>
              <a:rPr lang="en-US" sz="1800" i="1" dirty="0">
                <a:cs typeface="Arial" panose="020B0604020202020204" pitchFamily="34" charset="0"/>
              </a:rPr>
              <a:t>mutually exclusive</a:t>
            </a:r>
            <a:r>
              <a:rPr lang="en-US" sz="1800" dirty="0">
                <a:cs typeface="Arial" panose="020B0604020202020204" pitchFamily="34" charset="0"/>
              </a:rPr>
              <a:t> selections, e.g., Male / Female, etc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 type="radio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value="f"&gt; Female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value="m"&gt;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6CA2F-201D-480B-A621-6109709605BD}"/>
              </a:ext>
            </a:extLst>
          </p:cNvPr>
          <p:cNvSpPr txBox="1"/>
          <p:nvPr/>
        </p:nvSpPr>
        <p:spPr>
          <a:xfrm>
            <a:off x="1066800" y="560415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https://developer.mozilla.org/en-US/docs/Web/HTML/Element/input/radio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E9EB6-7507-4132-A5B7-4E6991EE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812" y="4757595"/>
            <a:ext cx="2457450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Check Box </a:t>
            </a:r>
            <a:r>
              <a:rPr lang="en-US" u="sng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for selections that are </a:t>
            </a:r>
            <a:r>
              <a:rPr lang="en-US" sz="1800" i="1">
                <a:cs typeface="Arial" panose="020B0604020202020204" pitchFamily="34" charset="0"/>
              </a:rPr>
              <a:t>not mutually exclusive.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type="checkbox"&gt;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value="extra_cheese"&gt; Extra Cheese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value="pepperoni"&gt; Pepperoni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1F11-11A2-4206-B122-2C5E72EC442A}"/>
              </a:ext>
            </a:extLst>
          </p:cNvPr>
          <p:cNvSpPr txBox="1"/>
          <p:nvPr/>
        </p:nvSpPr>
        <p:spPr>
          <a:xfrm>
            <a:off x="1066800" y="561078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https://developer.mozilla.org/en-US/docs/Web/HTML/Element/input/checkbox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AD00-D262-4EA3-92C0-BA073E94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24" y="4758439"/>
            <a:ext cx="3429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File Upload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This control is used </a:t>
            </a:r>
            <a:r>
              <a:rPr lang="en-US" sz="1800" dirty="0">
                <a:cs typeface="Arial" panose="020B0604020202020204" pitchFamily="34" charset="0"/>
              </a:rPr>
              <a:t>to upload a file to a web site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type="file"&gt;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id="myFile" name="myFile"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file"&gt;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F05EC-B2F3-4575-89C5-126C81BB9CEC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https://developer.mozilla.org/en-US/docs/Web/HTML/Element/input/file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E38EC-6699-48BB-AC58-90088DD4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77" y="4417959"/>
            <a:ext cx="2800350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517-271D-444F-8E59-AE20FEA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Range Slider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EBE2-4167-480B-AF52-6847B22B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This control is for entering a number whose exact value is not important.</a:t>
            </a:r>
          </a:p>
          <a:p>
            <a:pPr marL="0" indent="0">
              <a:buNone/>
            </a:pPr>
            <a:r>
              <a:rPr lang="en-US" sz="1800"/>
              <a:t>Used with </a:t>
            </a:r>
            <a:r>
              <a:rPr lang="en-US" sz="1800" b="1">
                <a:latin typeface="Consolas" panose="020B0609020204030204" pitchFamily="49" charset="0"/>
              </a:rPr>
              <a:t>min</a:t>
            </a:r>
            <a:r>
              <a:rPr lang="en-US" sz="1800"/>
              <a:t> and </a:t>
            </a:r>
            <a:r>
              <a:rPr lang="en-US" sz="1800" b="1">
                <a:latin typeface="Consolas" panose="020B0609020204030204" pitchFamily="49" charset="0"/>
              </a:rPr>
              <a:t>max</a:t>
            </a:r>
            <a:r>
              <a:rPr lang="en-US" sz="1800"/>
              <a:t> attributes to define the range of acceptable values.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 u="sng"/>
              <a:t>Example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&lt;input type="range" min="0" max="100" step="10" value="30"&gt;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87B-03EB-4E0A-AE5C-FFB8432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5C75-4347-4921-8F19-624EF449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5" y="4673600"/>
            <a:ext cx="2085975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BE446-7A29-4279-B0A5-29041DD4BCA2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https://developer.mozilla.org/en-US/docs/Web/HTML/Element/input/range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2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Hidden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Used for necessary form fields that are not displayed to the user, </a:t>
            </a:r>
            <a:r>
              <a:rPr lang="en-US" sz="1800" dirty="0">
                <a:cs typeface="Arial" panose="020B0604020202020204" pitchFamily="34" charset="0"/>
              </a:rPr>
              <a:t>e.g</a:t>
            </a:r>
            <a:r>
              <a:rPr lang="en-US" sz="1800">
                <a:cs typeface="Arial" panose="020B0604020202020204" pitchFamily="34" charset="0"/>
              </a:rPr>
              <a:t>. entity IDs or confirmations codes.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</a:t>
            </a:r>
            <a:r>
              <a:rPr lang="en-US" sz="1800" dirty="0">
                <a:cs typeface="Arial" panose="020B0604020202020204" pitchFamily="34" charset="0"/>
              </a:rPr>
              <a:t>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type="hidden"&gt;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Generally has a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1800">
                <a:cs typeface="Arial" panose="020B0604020202020204" pitchFamily="34" charset="0"/>
              </a:rPr>
              <a:t> attribute.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id="productId" name="productId"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hidden" value="30"&gt;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5D556-C220-4CC0-AF36-35C253FE80FA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https://developer.mozilla.org/en-US/docs/Web/HTML/Element/input/hidden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4498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61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Dropdown Menus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088"/>
            <a:ext cx="10058400" cy="4197096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</a:t>
            </a:r>
            <a:r>
              <a:rPr lang="en-US" sz="1800">
                <a:cs typeface="Arial" panose="020B0604020202020204" pitchFamily="34" charset="0"/>
              </a:rPr>
              <a:t>for selections that involve </a:t>
            </a:r>
            <a:r>
              <a:rPr lang="en-US" sz="1800" b="1">
                <a:cs typeface="Arial" panose="020B0604020202020204" pitchFamily="34" charset="0"/>
              </a:rPr>
              <a:t>more than 3 options.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select&gt;</a:t>
            </a:r>
            <a:r>
              <a:rPr lang="en-US" sz="1800" dirty="0"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tags.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&lt;select id="vehicle_make" name="vehicle_make"&gt;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value=""&gt;-- MAKE --&lt;/option&gt;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value="Buick"&gt;Buick&lt;/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value="Ford"&gt;Ford&lt;/option&gt;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value="Volkswagon"&gt;Volkswagon&lt;/option&gt;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DECDC-98F8-439F-8CD8-3C24729AD3D4}"/>
              </a:ext>
            </a:extLst>
          </p:cNvPr>
          <p:cNvSpPr txBox="1"/>
          <p:nvPr/>
        </p:nvSpPr>
        <p:spPr>
          <a:xfrm>
            <a:off x="1066800" y="5708749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https://balsamiq.com/learn/resources/ui-control-guidelines/dropdown-menus/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A7A7-1951-4359-8A87-9172643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1581"/>
            <a:ext cx="10058400" cy="1371600"/>
          </a:xfrm>
        </p:spPr>
        <p:txBody>
          <a:bodyPr/>
          <a:lstStyle/>
          <a:p>
            <a:r>
              <a:rPr lang="en-US" u="sng"/>
              <a:t>List 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86DB-FB17-4A2A-B569-5002702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3274"/>
            <a:ext cx="10058400" cy="456032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>
                <a:latin typeface="Consolas" panose="020B0609020204030204" pitchFamily="49" charset="0"/>
              </a:rPr>
              <a:t>&lt;select&gt;</a:t>
            </a:r>
            <a:r>
              <a:rPr lang="en-US"/>
              <a:t> tag can also be used to allow the user to select more than one option.</a:t>
            </a:r>
          </a:p>
          <a:p>
            <a:pPr marL="0" indent="0">
              <a:buNone/>
            </a:pPr>
            <a:r>
              <a:rPr lang="en-US"/>
              <a:t>To do so, you simply add the </a:t>
            </a:r>
            <a:r>
              <a:rPr lang="en-US" b="1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/>
              <a:t> boolean attriibute.</a:t>
            </a:r>
          </a:p>
          <a:p>
            <a:pPr marL="0" indent="0">
              <a:buNone/>
            </a:pPr>
            <a:r>
              <a:rPr lang="en-US"/>
              <a:t>This can be helpful when there is a large or variable number of options.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/>
              <a:t>Example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&lt;select id="toppings" name="toppings"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value="extra_cheese"&gt;Extra Cheese&lt;/option&gt;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value="pepperoni"&gt;Pepperoni&lt;/option&gt;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value="sausage"&gt;Sausage&lt;/option&gt;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value="bacon"&gt;Bacon&lt;/option&gt;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value="mushroom"&gt;Mushroom&lt;/option&gt;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0A5F-A45A-435F-87E0-4B49E51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CDCD5-B951-48D9-91B7-6D3C9CD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74" y="3219856"/>
            <a:ext cx="3701226" cy="25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C972C-CF77-47EE-877E-0D947E21E325}"/>
              </a:ext>
            </a:extLst>
          </p:cNvPr>
          <p:cNvSpPr txBox="1"/>
          <p:nvPr/>
        </p:nvSpPr>
        <p:spPr>
          <a:xfrm>
            <a:off x="1066800" y="5925532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1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Buttons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buttons to your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9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Clickable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has </a:t>
            </a:r>
            <a:r>
              <a:rPr lang="en-US" sz="1800" dirty="0">
                <a:cs typeface="Arial" panose="020B0604020202020204" pitchFamily="34" charset="0"/>
              </a:rPr>
              <a:t>code associated to its click event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id="myButton" type="button"&gt;Click Me&lt;/button&gt;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id="myButton" type="button" value="Click Me"&gt;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37CBB-388F-4C50-A737-9444882BD300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22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Forms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overview of HTML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4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Submit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submits </a:t>
            </a:r>
            <a:r>
              <a:rPr lang="en-US" sz="1800" dirty="0">
                <a:cs typeface="Arial" panose="020B0604020202020204" pitchFamily="34" charset="0"/>
              </a:rPr>
              <a:t>the form to the server (may validate with JS first</a:t>
            </a:r>
            <a:r>
              <a:rPr lang="en-US" sz="1800">
                <a:cs typeface="Arial" panose="020B0604020202020204" pitchFamily="34" charset="0"/>
              </a:rPr>
              <a:t>).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type="submit"&gt;Submit&lt;/button&gt;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type="submit" value="Submit"&gt;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E173-1628-409E-BEB6-F34ED4E489D7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312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Reset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which when clicked, resets form values to their defaults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type="reset"&gt;Reset&lt;/button&gt;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type="reset" value="Reset"&gt;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37F8-4535-4EF2-BF42-81B1FA092266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950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Other Form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7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HTML5 Datalist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&lt;datalist&gt; tag specifies a list of pre-defined options for an &lt;input&gt; element and provides an "autocomplete" feature 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&lt;datalist id="browsers"&gt;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value="Firefox"&gt;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value="Chrome"&gt;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&lt;/datalist&gt;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1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HTML5 Progress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progress element specifies the completion progress of a task. It is displayed as a progress bar and can be manipulated by JavaScript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&lt;progress value="80" max="100"/&gt;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0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HTML5 Meter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meter element specifies a scalar measurement within a known range (a.k.a. a gauge)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&lt;meter value="7" min="0" max="10"&gt;7 of 10&lt;/meter&gt;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1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&lt;fieldset&gt;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Grouping controls with &lt;fieldset&gt; and &lt;legend&gt;.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49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Autocomplete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Speedy data entry with autocomplete/autofill.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Example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some forms!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CSS Part 1: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&lt;style&gt;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body {font-family: Arial, Helvetica, sans-serif;}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* {box-sizing: border-box;}</a:t>
            </a:r>
          </a:p>
          <a:p>
            <a:pPr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input[type=text], select, textarea {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width: 100%;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padding: 12px;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border: 1px solid #ccc;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border-radius: 4px;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box-sizing: border-box;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margin-top: 6px;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margin-bottom: 16px;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resize: vertical;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6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Purpose of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HTML Forms are required when you want to collect data from the site visitor.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 example, during user registration you might like to collect information such as name, email address, credit card,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CSS Part 2: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input[type=submit] {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background-color: #4CAF50;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color: white;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padding: 12px 20px;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border: none;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border-radius: 4px;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cursor: pointer;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pPr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input[type=submit]:hover {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background-color: #45a049;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9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CSS Part 3: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.container {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	  border-radius: 5px;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	  background-color: #f2f2f2;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	  padding: 20px;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	}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89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Body Code Part 1: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&lt;h3&gt;Contact Form&lt;/h3&gt;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&lt;div class="container"&gt;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&lt;form action="/action_page.php"&gt;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&lt;label for="fname"&gt;First Name&lt;/label&gt;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&lt;input type="text" id="fname" name="firstname" placeholder="Your name.."&gt;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&lt;label for="lname"&gt;Last Name&lt;/label&gt;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&lt;input type="text" id="lname" name="lastname" placeholder="Your last name.."&gt;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&lt;label for="country"&gt;Country&lt;/label&gt;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3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Body Code Part 2: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&lt;select id="country" name="country"&gt;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&lt;option value="australia"&gt;Australia&lt;/option&gt;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&lt;option value="canada"&gt;Canada&lt;/option&gt;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&lt;option value="usa"&gt;USA&lt;/option&gt;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&lt;/select&gt;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&lt;label for="subject"&gt;Subject&lt;/label&gt;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&lt;textarea id="subject" name="subject" placeholder="Write something.." style="height:200px"&gt;&lt;/textarea&gt;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&lt;input type="submit" value="Submit"&gt;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&lt;/form&gt;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95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59" y="1866582"/>
            <a:ext cx="5619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0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Give a brief overview 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https://html.com/forms/</a:t>
            </a:r>
            <a:endParaRPr lang="en-US" sz="1800"/>
          </a:p>
          <a:p>
            <a:r>
              <a:rPr lang="en-US" sz="1800">
                <a:hlinkClick r:id="rId4"/>
              </a:rPr>
              <a:t>https://www.tutorialspoint.com/html/html_forms.htm</a:t>
            </a:r>
            <a:endParaRPr lang="en-US" sz="1800">
              <a:hlinkClick r:id="rId5"/>
            </a:endParaRPr>
          </a:p>
          <a:p>
            <a:r>
              <a:rPr lang="en-US" sz="1800">
                <a:hlinkClick r:id="rId6"/>
              </a:rPr>
              <a:t>https://balsamiq.com/learn/resources/ui-control-guidelines/</a:t>
            </a:r>
            <a:endParaRPr lang="en-US" sz="1800"/>
          </a:p>
          <a:p>
            <a:r>
              <a:rPr lang="en-US" sz="1800">
                <a:hlinkClick r:id="rId5"/>
              </a:rPr>
              <a:t>https://developer.mozilla.org/en-US/docs/Web/HTML/Element/form</a:t>
            </a:r>
            <a:endParaRPr lang="en-US" sz="1800"/>
          </a:p>
          <a:p>
            <a:r>
              <a:rPr lang="en-US" sz="1800">
                <a:hlinkClick r:id="rId7"/>
              </a:rPr>
              <a:t>https://developer.mozilla.org/en-US/docs/Web/HTML/Element/input</a:t>
            </a:r>
            <a:endParaRPr lang="en-US" sz="1800"/>
          </a:p>
          <a:p>
            <a:r>
              <a:rPr lang="en-US" sz="1800">
                <a:hlinkClick r:id="rId8"/>
              </a:rPr>
              <a:t>https://developer.mozilla.org/en-US/docs/Web/HTML/Element/label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Client-Side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Forms will often take input from a user and validate their input using JavaScript on the client-side.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This is done to find simple errors on the client, rather than sending bad or incorrect data to a server, only to have it returned back to the client.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form will then normally post the validated input to a back-end application such as Node.js, ASP.NET or PHP.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back-end application </a:t>
            </a:r>
            <a:r>
              <a:rPr lang="en-US" sz="2400">
                <a:cs typeface="Arial" panose="020B0604020202020204" pitchFamily="34" charset="0"/>
              </a:rPr>
              <a:t>will then perform additional validation and the required processing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  <a:r>
              <a:rPr lang="en-US" sz="2400">
                <a:cs typeface="Arial" panose="020B0604020202020204" pitchFamily="34" charset="0"/>
              </a:rPr>
              <a:t>the posted data.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Tag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&lt;form&gt; tag.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</a:t>
            </a:r>
            <a:r>
              <a:rPr lang="en-US" u="sng"/>
              <a:t>form&gt;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tag is used to create an HTML form and it has following syntax: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id="myForm" action="DestinationURL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 method="GET|POST"&gt;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&lt;!-- form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elements like input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 select, button, etc. --&gt;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045A-4FAC-4C64-A9BC-5B1EE995482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&lt;form</a:t>
            </a:r>
            <a:r>
              <a:rPr lang="en-US" u="sng"/>
              <a:t>&gt; tag </a:t>
            </a:r>
            <a:r>
              <a:rPr lang="en-US" u="sng" dirty="0"/>
              <a:t>a</a:t>
            </a:r>
            <a:r>
              <a:rPr lang="en-US" u="sng"/>
              <a:t>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	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	ID of form, used by JavaScript</a:t>
            </a:r>
            <a:endParaRPr lang="en-US" sz="1800" b="1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		</a:t>
            </a:r>
            <a:r>
              <a:rPr lang="en-US" sz="1800">
                <a:cs typeface="Arial" panose="020B0604020202020204" pitchFamily="34" charset="0"/>
              </a:rPr>
              <a:t>	URL </a:t>
            </a:r>
            <a:r>
              <a:rPr lang="en-US" sz="1800" dirty="0">
                <a:cs typeface="Arial" panose="020B0604020202020204" pitchFamily="34" charset="0"/>
              </a:rPr>
              <a:t>to process </a:t>
            </a:r>
            <a:r>
              <a:rPr lang="en-US" sz="1800">
                <a:cs typeface="Arial" panose="020B0604020202020204" pitchFamily="34" charset="0"/>
              </a:rPr>
              <a:t>inputted data. (usually relative)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method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How </a:t>
            </a:r>
            <a:r>
              <a:rPr lang="en-US" sz="1800" dirty="0">
                <a:cs typeface="Arial" panose="020B0604020202020204" pitchFamily="34" charset="0"/>
              </a:rPr>
              <a:t>to upload data.  Most used are GET </a:t>
            </a:r>
            <a:r>
              <a:rPr lang="en-US" sz="1800">
                <a:cs typeface="Arial" panose="020B0604020202020204" pitchFamily="34" charset="0"/>
              </a:rPr>
              <a:t>and POST.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enctype</a:t>
            </a:r>
            <a:r>
              <a:rPr lang="en-US" sz="1800" dirty="0">
                <a:cs typeface="Arial" panose="020B0604020202020204" pitchFamily="34" charset="0"/>
              </a:rPr>
              <a:t>		Used to specify how the </a:t>
            </a:r>
            <a:r>
              <a:rPr lang="en-US" sz="1800">
                <a:cs typeface="Arial" panose="020B0604020202020204" pitchFamily="34" charset="0"/>
              </a:rPr>
              <a:t>browser encodes the data.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novalidate</a:t>
            </a:r>
            <a:r>
              <a:rPr lang="en-US" sz="1800">
                <a:cs typeface="Arial" panose="020B0604020202020204" pitchFamily="34" charset="0"/>
              </a:rPr>
              <a:t>		Disables client-side validation of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NOTE: These are optional, </a:t>
            </a:r>
            <a:r>
              <a:rPr lang="en-US" sz="1800">
                <a:cs typeface="Arial" panose="020B0604020202020204" pitchFamily="34" charset="0"/>
              </a:rPr>
              <a:t>though </a:t>
            </a:r>
            <a:r>
              <a:rPr lang="en-US" sz="1800" b="1">
                <a:cs typeface="Arial" panose="020B0604020202020204" pitchFamily="34" charset="0"/>
              </a:rPr>
              <a:t>action </a:t>
            </a:r>
            <a:r>
              <a:rPr lang="en-US" sz="1800" b="1" dirty="0">
                <a:cs typeface="Arial" panose="020B0604020202020204" pitchFamily="34" charset="0"/>
              </a:rPr>
              <a:t>and </a:t>
            </a:r>
            <a:r>
              <a:rPr lang="en-US" sz="1800" b="1"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should always be specified.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4F622-E4B3-4528-9738-18C8EF5AD58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3146</Words>
  <Application>Microsoft Office PowerPoint</Application>
  <PresentationFormat>Widescreen</PresentationFormat>
  <Paragraphs>408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Century Gothic</vt:lpstr>
      <vt:lpstr>Consolas</vt:lpstr>
      <vt:lpstr>Garamond</vt:lpstr>
      <vt:lpstr>SavonVTI</vt:lpstr>
      <vt:lpstr>HTML Forms</vt:lpstr>
      <vt:lpstr>Objectives</vt:lpstr>
      <vt:lpstr>Forms Overview</vt:lpstr>
      <vt:lpstr>Purpose of Forms </vt:lpstr>
      <vt:lpstr>Client-Side Validation</vt:lpstr>
      <vt:lpstr>Server-Side Validation</vt:lpstr>
      <vt:lpstr>Form Tag</vt:lpstr>
      <vt:lpstr>&lt;form&gt; tag syntax</vt:lpstr>
      <vt:lpstr>&lt;form&gt; tag attributes</vt:lpstr>
      <vt:lpstr>Form Controls</vt:lpstr>
      <vt:lpstr>&lt;input&gt; tag syntax</vt:lpstr>
      <vt:lpstr>&lt;input&gt; tag attributes</vt:lpstr>
      <vt:lpstr>&lt;input&gt; tag attributes cont.</vt:lpstr>
      <vt:lpstr>&lt;output&gt; tag syntax</vt:lpstr>
      <vt:lpstr>&lt;label&gt;</vt:lpstr>
      <vt:lpstr>Input Controls</vt:lpstr>
      <vt:lpstr>Single-Line Text Input Control</vt:lpstr>
      <vt:lpstr>Types of Single-Line Inputs</vt:lpstr>
      <vt:lpstr>Types of Single-Line Inputs cont.</vt:lpstr>
      <vt:lpstr>Multi-Line Text Input Control</vt:lpstr>
      <vt:lpstr>Radio Button Control</vt:lpstr>
      <vt:lpstr>Check Box Control</vt:lpstr>
      <vt:lpstr>File Upload Control</vt:lpstr>
      <vt:lpstr>Range Slider Control</vt:lpstr>
      <vt:lpstr>Hidden Control</vt:lpstr>
      <vt:lpstr>Dropdown Menus</vt:lpstr>
      <vt:lpstr>List Box Control</vt:lpstr>
      <vt:lpstr>Buttons</vt:lpstr>
      <vt:lpstr>Clickable Button Control</vt:lpstr>
      <vt:lpstr>Submit Button Control</vt:lpstr>
      <vt:lpstr>Reset Button Control</vt:lpstr>
      <vt:lpstr>Other Form Controls</vt:lpstr>
      <vt:lpstr>HTML5 Datalist Control</vt:lpstr>
      <vt:lpstr>HTML5 Progress Control</vt:lpstr>
      <vt:lpstr>HTML5 Meter Control</vt:lpstr>
      <vt:lpstr>&lt;fieldset&gt;</vt:lpstr>
      <vt:lpstr>Autocomplete</vt:lpstr>
      <vt:lpstr>Example Forms</vt:lpstr>
      <vt:lpstr>HTML Form Example</vt:lpstr>
      <vt:lpstr>HTML Form Example</vt:lpstr>
      <vt:lpstr>HTML Form Example</vt:lpstr>
      <vt:lpstr>HTML Form Example</vt:lpstr>
      <vt:lpstr>HTML Form Example</vt:lpstr>
      <vt:lpstr>HTML Form Example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2020-07-29T15:24:43Z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