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73" r:id="rId4"/>
  </p:sldMasterIdLst>
  <p:notesMasterIdLst>
    <p:notesMasterId r:id="rId34"/>
  </p:notesMasterIdLst>
  <p:sldIdLst>
    <p:sldId id="257" r:id="rId5"/>
    <p:sldId id="263" r:id="rId6"/>
    <p:sldId id="286" r:id="rId7"/>
    <p:sldId id="287" r:id="rId8"/>
    <p:sldId id="264" r:id="rId9"/>
    <p:sldId id="265" r:id="rId10"/>
    <p:sldId id="266" r:id="rId11"/>
    <p:sldId id="268" r:id="rId12"/>
    <p:sldId id="269" r:id="rId13"/>
    <p:sldId id="267" r:id="rId14"/>
    <p:sldId id="271" r:id="rId15"/>
    <p:sldId id="288" r:id="rId16"/>
    <p:sldId id="272" r:id="rId17"/>
    <p:sldId id="274" r:id="rId18"/>
    <p:sldId id="275" r:id="rId19"/>
    <p:sldId id="276" r:id="rId20"/>
    <p:sldId id="281" r:id="rId21"/>
    <p:sldId id="290" r:id="rId22"/>
    <p:sldId id="291" r:id="rId23"/>
    <p:sldId id="282" r:id="rId24"/>
    <p:sldId id="283" r:id="rId25"/>
    <p:sldId id="289" r:id="rId26"/>
    <p:sldId id="278" r:id="rId27"/>
    <p:sldId id="284" r:id="rId28"/>
    <p:sldId id="279" r:id="rId29"/>
    <p:sldId id="285" r:id="rId30"/>
    <p:sldId id="292" r:id="rId31"/>
    <p:sldId id="280" r:id="rId32"/>
    <p:sldId id="27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7F1"/>
    <a:srgbClr val="F8D22F"/>
    <a:srgbClr val="563D7C"/>
    <a:srgbClr val="349AED"/>
    <a:srgbClr val="344529"/>
    <a:srgbClr val="2B3922"/>
    <a:srgbClr val="2E3722"/>
    <a:srgbClr val="B8D233"/>
    <a:srgbClr val="5CC6D6"/>
    <a:srgbClr val="F03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87" autoAdjust="0"/>
    <p:restoredTop sz="92949" autoAdjust="0"/>
  </p:normalViewPr>
  <p:slideViewPr>
    <p:cSldViewPr snapToGrid="0">
      <p:cViewPr varScale="1">
        <p:scale>
          <a:sx n="105" d="100"/>
          <a:sy n="105" d="100"/>
        </p:scale>
        <p:origin x="13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39238-B565-4611-A910-43B731DECEC1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AAEB1-1BB9-43BA-8E44-621D6A53A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62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span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Block-level_elements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Inline_elements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Heading_Elements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p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ol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ul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form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Doctype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w3schools.com/Tags/tag_html.asp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head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meta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title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link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#Content_sectioning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div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https://developer.mozilla.org/en-US/docs/Glossary/HTML</a:t>
            </a:r>
            <a:endParaRPr lang="en-US">
              <a:solidFill>
                <a:srgbClr val="00B0F0"/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127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https://developer.mozilla.org/en-US/docs/Web/HTML/Element/span</a:t>
            </a:r>
            <a:endParaRPr lang="en-US">
              <a:solidFill>
                <a:srgbClr val="00B0F0"/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10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https://developer.mozilla.org/en-US/docs/Web/HTML/Block-level_elements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4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https://developer.mozilla.org/en-US/docs/Web/HTML/Inline_elements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804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https://developer.mozilla.org/en-US/docs/Web/HTML/Element/Heading_Elements</a:t>
            </a:r>
            <a:endParaRPr lang="en-US">
              <a:solidFill>
                <a:srgbClr val="00B0F0"/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84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https://developer.mozilla.org/en-US/docs/Web/HTML/Element/p</a:t>
            </a:r>
            <a:endParaRPr lang="en-US" b="1">
              <a:solidFill>
                <a:srgbClr val="00B0F0"/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54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https://developer.mozilla.org/en-US/docs/Web/HTML/Element/ol</a:t>
            </a:r>
            <a:endParaRPr lang="en-US">
              <a:solidFill>
                <a:srgbClr val="00B0F0"/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860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https://developer.mozilla.org/en-US/docs/Web/HTML/Element/ul</a:t>
            </a:r>
            <a:endParaRPr lang="en-US">
              <a:solidFill>
                <a:srgbClr val="00B0F0"/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483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https://developer.mozilla.org/en-US/docs/Web/HTML/Element/form</a:t>
            </a:r>
            <a:endParaRPr lang="en-US">
              <a:solidFill>
                <a:srgbClr val="00B0F0"/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474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39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https://developer.mozilla.org/en-US/docs/Glossary/Doctype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89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https://developer.mozilla.org/en-US/docs/Web/HTML/Element/html</a:t>
            </a:r>
            <a:endParaRPr lang="en-US" b="1">
              <a:solidFill>
                <a:srgbClr val="00B0F0"/>
              </a:solidFill>
            </a:endParaRPr>
          </a:p>
          <a:p>
            <a:r>
              <a:rPr lang="en-US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https://www.w3schools.com/Tags/tag_html.asp</a:t>
            </a:r>
            <a:endParaRPr lang="en-US">
              <a:solidFill>
                <a:srgbClr val="00B0F0"/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67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00B0F0"/>
                </a:solidFill>
                <a:hlinkClick r:id="rId3"/>
              </a:rPr>
              <a:t>https://developer.mozilla.org/en-US/docs/Web/HTML/Element/head</a:t>
            </a:r>
            <a:endParaRPr lang="en-US">
              <a:solidFill>
                <a:srgbClr val="00B0F0"/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53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hlinkClick r:id="rId3"/>
              </a:rPr>
              <a:t>https://developer.mozilla.org/en-US/docs/Web/HTML/Element/meta</a:t>
            </a:r>
            <a:endParaRPr lang="en-US">
              <a:solidFill>
                <a:srgbClr val="00B0F0"/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35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https://developer.mozilla.org/en-US/docs/Web/HTML/Element/title</a:t>
            </a:r>
            <a:endParaRPr lang="en-US">
              <a:solidFill>
                <a:srgbClr val="00B0F0"/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44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00B0F0"/>
                </a:solidFill>
                <a:hlinkClick r:id="rId3"/>
              </a:rPr>
              <a:t>https://developer.mozilla.org/en-US/docs/Web/HTML/Element/link</a:t>
            </a:r>
            <a:endParaRPr lang="en-US">
              <a:solidFill>
                <a:srgbClr val="00B0F0"/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10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https://developer.mozilla.org/en-US/docs/Web/HTML/Element#Content_sectioning</a:t>
            </a:r>
            <a:endParaRPr lang="en-US" sz="1200">
              <a:solidFill>
                <a:srgbClr val="00B0F0"/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92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https://developer.mozilla.org/en-US/docs/Web/HTML/Element/div</a:t>
            </a:r>
            <a:endParaRPr lang="en-US">
              <a:solidFill>
                <a:srgbClr val="00B0F0"/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04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9F25E47-8026-47FD-8FD6-2C7B55A6BE4F}" type="datetime1">
              <a:rPr lang="en-US" smtClean="0"/>
              <a:t>7/29/2020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A7AA-AB30-4D36-B646-A02FA5DCCA55}" type="datetime1">
              <a:rPr lang="en-US" smtClean="0"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FA4D178-B71E-4B10-AF0F-C5E0B7294A7C}" type="datetime1">
              <a:rPr lang="en-US" smtClean="0"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D853-85C2-4120-A6B2-2EAC4467BF8B}" type="datetime1">
              <a:rPr lang="en-US" smtClean="0"/>
              <a:t>7/29/2020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ECF5-4644-4878-B4B4-3AC946C4B252}" type="datetime1">
              <a:rPr lang="en-US" smtClean="0"/>
              <a:t>7/29/2020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89F8-4EAE-4B22-8731-40270585493B}" type="datetime1">
              <a:rPr lang="en-US" smtClean="0"/>
              <a:t>7/29/2020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4F3F-699B-4D10-AAB9-00C2579C25F8}" type="datetime1">
              <a:rPr lang="en-US" smtClean="0"/>
              <a:t>7/29/2020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E51BA90F-EE6C-42F5-8961-2F52EE18037D}" type="datetime1">
              <a:rPr lang="en-US" smtClean="0"/>
              <a:t>7/29/2020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FB6292F5-AD2B-47F4-B460-BF55BF34C27D}" type="datetime1">
              <a:rPr lang="en-US" smtClean="0"/>
              <a:t>7/29/2020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B88B800-945A-43B0-8EA5-8657D67FD7E1}" type="datetime1">
              <a:rPr lang="en-US" smtClean="0"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titl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link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Web/HTML/Element/aside" TargetMode="External"/><Relationship Id="rId3" Type="http://schemas.openxmlformats.org/officeDocument/2006/relationships/hyperlink" Target="https://developer.mozilla.org/en-US/docs/Web/HTML/Element/header" TargetMode="External"/><Relationship Id="rId7" Type="http://schemas.openxmlformats.org/officeDocument/2006/relationships/hyperlink" Target="https://developer.mozilla.org/en-US/docs/Web/HTML/Element/articl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HTML/Element/section" TargetMode="External"/><Relationship Id="rId5" Type="http://schemas.openxmlformats.org/officeDocument/2006/relationships/hyperlink" Target="https://developer.mozilla.org/en-US/docs/Web/HTML/Element/main" TargetMode="External"/><Relationship Id="rId10" Type="http://schemas.openxmlformats.org/officeDocument/2006/relationships/hyperlink" Target="https://developer.mozilla.org/en-US/docs/Web/HTML/Element#Content_sectioning" TargetMode="External"/><Relationship Id="rId4" Type="http://schemas.openxmlformats.org/officeDocument/2006/relationships/hyperlink" Target="https://developer.mozilla.org/en-US/docs/Web/HTML/Element/nav" TargetMode="External"/><Relationship Id="rId9" Type="http://schemas.openxmlformats.org/officeDocument/2006/relationships/hyperlink" Target="https://developer.mozilla.org/en-US/docs/Web/HTML/Element/footer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div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spa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Block-level_element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Inline_element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Heading_Element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o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HTML/Element/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o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u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form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Learn/HTML/Howto" TargetMode="External"/><Relationship Id="rId5" Type="http://schemas.openxmlformats.org/officeDocument/2006/relationships/hyperlink" Target="https://developer.mozilla.org/en-US/docs/Learn/HTML" TargetMode="External"/><Relationship Id="rId4" Type="http://schemas.openxmlformats.org/officeDocument/2006/relationships/hyperlink" Target="https://developer.mozilla.org/en-US/docs/Learn/Getting_started_with_the_web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Doctyp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Tags/tag_html.as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hea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met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b="1" cap="none">
                <a:latin typeface="Arial" pitchFamily="34" charset="0"/>
                <a:cs typeface="Arial" pitchFamily="34" charset="0"/>
              </a:rPr>
              <a:t>HTML Review</a:t>
            </a:r>
            <a:endParaRPr lang="en-US" sz="4400" cap="none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Ranken Technical College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&lt;</a:t>
            </a:r>
            <a:r>
              <a:rPr lang="en-US" u="sng">
                <a:latin typeface="Consolas" panose="020B0609020204030204" pitchFamily="49" charset="0"/>
              </a:rPr>
              <a:t>title&gt;...&lt;/title&gt;</a:t>
            </a:r>
            <a:endParaRPr lang="en-US" u="sn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cs typeface="Arial" panose="020B0604020202020204" pitchFamily="34" charset="0"/>
              </a:rPr>
              <a:t>The HTML </a:t>
            </a:r>
            <a:r>
              <a:rPr lang="en-US" sz="1800" b="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&lt;title&gt;</a:t>
            </a:r>
            <a:r>
              <a:rPr lang="en-US" sz="1800" dirty="0">
                <a:cs typeface="Arial" panose="020B0604020202020204" pitchFamily="34" charset="0"/>
              </a:rPr>
              <a:t> element defines the document's title that is shown in a </a:t>
            </a:r>
            <a:r>
              <a:rPr lang="en-US" sz="1800">
                <a:cs typeface="Arial" panose="020B0604020202020204" pitchFamily="34" charset="0"/>
              </a:rPr>
              <a:t>browser's title bar or tab.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>
                <a:cs typeface="Arial" panose="020B0604020202020204" pitchFamily="34" charset="0"/>
              </a:rPr>
              <a:t>It </a:t>
            </a:r>
            <a:r>
              <a:rPr lang="en-US" sz="1800" dirty="0">
                <a:cs typeface="Arial" panose="020B0604020202020204" pitchFamily="34" charset="0"/>
              </a:rPr>
              <a:t>only contains text.  Tags within the element </a:t>
            </a:r>
            <a:r>
              <a:rPr lang="en-US" sz="1800">
                <a:cs typeface="Arial" panose="020B0604020202020204" pitchFamily="34" charset="0"/>
              </a:rPr>
              <a:t>are ignored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&lt;title&gt;</a:t>
            </a:r>
            <a:r>
              <a:rPr lang="en-US" sz="1800">
                <a:cs typeface="Arial" panose="020B0604020202020204" pitchFamily="34" charset="0"/>
              </a:rPr>
              <a:t> tags always go inside the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&lt;head&gt;</a:t>
            </a:r>
            <a:r>
              <a:rPr lang="en-US" sz="1800">
                <a:cs typeface="Arial" panose="020B0604020202020204" pitchFamily="34" charset="0"/>
              </a:rPr>
              <a:t> element.</a:t>
            </a:r>
            <a:endParaRPr lang="en-US" sz="1800" dirty="0"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u="sng"/>
              <a:t>Example</a:t>
            </a:r>
            <a:endParaRPr lang="en-US" sz="1800" b="1" u="sng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0" algn="l"/>
                <a:tab pos="182880" algn="l"/>
              </a:tabLst>
            </a:pPr>
            <a:r>
              <a:rPr lang="en-US" sz="1800">
                <a:latin typeface="Consolas" panose="020B0609020204030204" pitchFamily="49" charset="0"/>
              </a:rPr>
              <a:t>&lt;</a:t>
            </a:r>
            <a:r>
              <a:rPr lang="en-US" sz="1800" dirty="0">
                <a:latin typeface="Consolas" panose="020B0609020204030204" pitchFamily="49" charset="0"/>
              </a:rPr>
              <a:t>title&gt;</a:t>
            </a:r>
            <a:r>
              <a:rPr lang="en-US" sz="1800">
                <a:latin typeface="Consolas" panose="020B0609020204030204" pitchFamily="49" charset="0"/>
              </a:rPr>
              <a:t>Home Page - Ranken Technical College&lt;/</a:t>
            </a:r>
            <a:r>
              <a:rPr lang="en-US" sz="1800" dirty="0">
                <a:latin typeface="Consolas" panose="020B0609020204030204" pitchFamily="49" charset="0"/>
              </a:rPr>
              <a:t>title&gt;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83810" y="5754469"/>
            <a:ext cx="10141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</a:t>
            </a:r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/title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166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>
                <a:latin typeface="Consolas" panose="020B0609020204030204" pitchFamily="49" charset="0"/>
              </a:rPr>
              <a:t>&lt;link /&gt;</a:t>
            </a:r>
            <a:endParaRPr lang="en-US" u="sn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1" indent="-285750">
              <a:lnSpc>
                <a:spcPct val="120000"/>
              </a:lnSpc>
              <a:spcBef>
                <a:spcPts val="0"/>
              </a:spcBef>
            </a:pPr>
            <a:r>
              <a:rPr lang="en-US" sz="1800"/>
              <a:t>The HTML External Resource Link element </a:t>
            </a:r>
            <a:r>
              <a:rPr lang="en-US" sz="1800" b="1">
                <a:latin typeface="Consolas" panose="020B0609020204030204" pitchFamily="49" charset="0"/>
                <a:hlinkClick r:id="rId3"/>
              </a:rPr>
              <a:t>&lt;link&gt;</a:t>
            </a:r>
            <a:r>
              <a:rPr lang="en-US" sz="1800"/>
              <a:t> specifies relationships between the current document and an external resource. </a:t>
            </a:r>
          </a:p>
          <a:p>
            <a:pPr marL="285750" lvl="1" indent="-285750">
              <a:lnSpc>
                <a:spcPct val="120000"/>
              </a:lnSpc>
              <a:spcBef>
                <a:spcPts val="0"/>
              </a:spcBef>
            </a:pPr>
            <a:r>
              <a:rPr lang="en-US" sz="1800" b="1">
                <a:latin typeface="Consolas" panose="020B0609020204030204" pitchFamily="49" charset="0"/>
              </a:rPr>
              <a:t>&lt;link&gt;</a:t>
            </a:r>
            <a:r>
              <a:rPr lang="en-US" sz="1800"/>
              <a:t> is most commonly used to link to CSS stylesheets.</a:t>
            </a:r>
          </a:p>
          <a:p>
            <a:pPr marL="285750" lvl="1" indent="-285750">
              <a:lnSpc>
                <a:spcPct val="120000"/>
              </a:lnSpc>
              <a:spcBef>
                <a:spcPts val="0"/>
              </a:spcBef>
            </a:pP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&lt;link&gt;</a:t>
            </a:r>
            <a:r>
              <a:rPr lang="en-US" sz="1800">
                <a:cs typeface="Arial" panose="020B0604020202020204" pitchFamily="34" charset="0"/>
              </a:rPr>
              <a:t> tags always go inside the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&lt;head&gt;</a:t>
            </a:r>
            <a:r>
              <a:rPr lang="en-US" sz="1800">
                <a:cs typeface="Arial" panose="020B0604020202020204" pitchFamily="34" charset="0"/>
              </a:rPr>
              <a:t> element.</a:t>
            </a:r>
            <a:endParaRPr lang="en-US" sz="1800"/>
          </a:p>
          <a:p>
            <a:pPr marL="0" lvl="1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/>
          </a:p>
          <a:p>
            <a:pPr marL="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u="sng"/>
              <a:t>Example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&lt;link rel="stylesheet" type="text/css" href="/css/main.css" &gt;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799" y="5754469"/>
            <a:ext cx="10058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  <a:hlinkClick r:id="rId3"/>
              </a:rPr>
              <a:t>https://developer.mozilla.org/en-US/docs/Web/HTML/Element</a:t>
            </a:r>
            <a:r>
              <a:rPr lang="en-US">
                <a:solidFill>
                  <a:srgbClr val="00B0F0"/>
                </a:solidFill>
                <a:hlinkClick r:id="rId3"/>
              </a:rPr>
              <a:t>/link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118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482C33-AC72-4622-9150-D6E96E9CC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Content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E0FA6B-B74C-4EBA-A3F7-A83C7F3AD3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Common tags used in the body of an HTML document.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3E6E1-9ABC-48C7-87EE-FD7119A08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913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HTML5 Tags for sectioning content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77130"/>
            <a:ext cx="10058400" cy="4244830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800" b="1">
                <a:latin typeface="Consolas" panose="020B0609020204030204" pitchFamily="49" charset="0"/>
                <a:cs typeface="Arial" panose="020B0604020202020204" pitchFamily="34" charset="0"/>
                <a:hlinkClick r:id="rId3"/>
              </a:rPr>
              <a:t>&lt;header&gt;</a:t>
            </a:r>
            <a:endParaRPr lang="fr-FR" sz="1800" b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800" b="1">
                <a:latin typeface="Consolas" panose="020B0609020204030204" pitchFamily="49" charset="0"/>
                <a:cs typeface="Arial" panose="020B0604020202020204" pitchFamily="34" charset="0"/>
                <a:hlinkClick r:id="rId4"/>
              </a:rPr>
              <a:t>&lt;nav&gt;</a:t>
            </a:r>
            <a:endParaRPr lang="fr-FR" sz="1800" b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800" b="1">
                <a:latin typeface="Consolas" panose="020B0609020204030204" pitchFamily="49" charset="0"/>
                <a:cs typeface="Arial" panose="020B0604020202020204" pitchFamily="34" charset="0"/>
                <a:hlinkClick r:id="rId5"/>
              </a:rPr>
              <a:t>&lt;main&gt;</a:t>
            </a:r>
            <a:endParaRPr lang="fr-FR" sz="1800" b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800" b="1">
                <a:latin typeface="Consolas" panose="020B0609020204030204" pitchFamily="49" charset="0"/>
                <a:cs typeface="Arial" panose="020B0604020202020204" pitchFamily="34" charset="0"/>
                <a:hlinkClick r:id="rId6"/>
              </a:rPr>
              <a:t>&lt;section&gt;</a:t>
            </a:r>
            <a:endParaRPr lang="fr-FR" sz="1800" b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800" b="1">
                <a:latin typeface="Consolas" panose="020B0609020204030204" pitchFamily="49" charset="0"/>
                <a:cs typeface="Arial" panose="020B0604020202020204" pitchFamily="34" charset="0"/>
                <a:hlinkClick r:id="rId7"/>
              </a:rPr>
              <a:t>&lt;article&gt;</a:t>
            </a:r>
            <a:endParaRPr lang="fr-FR" sz="1800" b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800" b="1">
                <a:latin typeface="Consolas" panose="020B0609020204030204" pitchFamily="49" charset="0"/>
                <a:cs typeface="Arial" panose="020B0604020202020204" pitchFamily="34" charset="0"/>
                <a:hlinkClick r:id="rId8"/>
              </a:rPr>
              <a:t>&lt;aside&gt;</a:t>
            </a:r>
            <a:endParaRPr lang="fr-FR" sz="1800" b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800" b="1">
                <a:latin typeface="Consolas" panose="020B0609020204030204" pitchFamily="49" charset="0"/>
                <a:cs typeface="Arial" panose="020B0604020202020204" pitchFamily="34" charset="0"/>
                <a:hlinkClick r:id="rId9"/>
              </a:rPr>
              <a:t>&lt;footer&gt;</a:t>
            </a:r>
            <a:endParaRPr lang="fr-FR" sz="1800" b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800" b="1">
                <a:latin typeface="Consolas" panose="020B0609020204030204" pitchFamily="49" charset="0"/>
                <a:cs typeface="Arial" panose="020B0604020202020204" pitchFamily="34" charset="0"/>
              </a:rPr>
              <a:t>etc.</a:t>
            </a:r>
            <a:endParaRPr lang="fr-FR" sz="1800" b="1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5923018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>
                <a:solidFill>
                  <a:srgbClr val="00B0F0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https://developer.mozilla.org/en-US/docs/Web/HTML/Element#Content_sectioning</a:t>
            </a:r>
            <a:endParaRPr lang="en-US" sz="1600" dirty="0">
              <a:solidFill>
                <a:srgbClr val="00B0F0"/>
              </a:solidFill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2CF1F56-1F49-4A56-9E1C-3B4B719A0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374469"/>
              </p:ext>
            </p:extLst>
          </p:nvPr>
        </p:nvGraphicFramePr>
        <p:xfrm>
          <a:off x="6306542" y="2037679"/>
          <a:ext cx="3980458" cy="3410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0229">
                  <a:extLst>
                    <a:ext uri="{9D8B030D-6E8A-4147-A177-3AD203B41FA5}">
                      <a16:colId xmlns:a16="http://schemas.microsoft.com/office/drawing/2014/main" val="1937702341"/>
                    </a:ext>
                  </a:extLst>
                </a:gridCol>
                <a:gridCol w="1990229">
                  <a:extLst>
                    <a:ext uri="{9D8B030D-6E8A-4147-A177-3AD203B41FA5}">
                      <a16:colId xmlns:a16="http://schemas.microsoft.com/office/drawing/2014/main" val="1202954943"/>
                    </a:ext>
                  </a:extLst>
                </a:gridCol>
              </a:tblGrid>
              <a:tr h="852685">
                <a:tc gridSpan="2"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&lt;header&gt;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650568"/>
                  </a:ext>
                </a:extLst>
              </a:tr>
              <a:tr h="852685">
                <a:tc gridSpan="2"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&lt;nav&gt;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41137"/>
                  </a:ext>
                </a:extLst>
              </a:tr>
              <a:tr h="852685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&lt;main&gt;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&lt;aside&gt;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939152"/>
                  </a:ext>
                </a:extLst>
              </a:tr>
              <a:tr h="852685">
                <a:tc gridSpan="2"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&lt;footer&gt;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64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842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&lt;</a:t>
            </a:r>
            <a:r>
              <a:rPr lang="en-US" u="sng">
                <a:latin typeface="Consolas" panose="020B0609020204030204" pitchFamily="49" charset="0"/>
              </a:rPr>
              <a:t>div&gt;...&lt;/div&gt;</a:t>
            </a:r>
            <a:endParaRPr lang="en-US" u="sn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cs typeface="Arial" panose="020B0604020202020204" pitchFamily="34" charset="0"/>
              </a:rPr>
              <a:t>The </a:t>
            </a:r>
            <a:r>
              <a:rPr lang="en-US" sz="2400">
                <a:cs typeface="Arial" panose="020B0604020202020204" pitchFamily="34" charset="0"/>
              </a:rPr>
              <a:t>HTML </a:t>
            </a:r>
            <a:r>
              <a:rPr lang="en-US" sz="2400" b="1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div</a:t>
            </a:r>
            <a:r>
              <a:rPr lang="en-US" sz="2400" b="1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&gt;</a:t>
            </a:r>
            <a:r>
              <a:rPr lang="en-US" sz="2400">
                <a:cs typeface="Arial" panose="020B0604020202020204" pitchFamily="34" charset="0"/>
              </a:rPr>
              <a:t> element is the generic </a:t>
            </a:r>
            <a:r>
              <a:rPr lang="en-US" sz="2400" b="1">
                <a:cs typeface="Arial" panose="020B0604020202020204" pitchFamily="34" charset="0"/>
              </a:rPr>
              <a:t>block-level</a:t>
            </a:r>
            <a:r>
              <a:rPr lang="en-US" sz="2400">
                <a:cs typeface="Arial" panose="020B0604020202020204" pitchFamily="34" charset="0"/>
              </a:rPr>
              <a:t> element.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14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57544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</a:t>
            </a:r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/div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875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&lt;</a:t>
            </a:r>
            <a:r>
              <a:rPr lang="en-US" u="sng">
                <a:latin typeface="Consolas" panose="020B0609020204030204" pitchFamily="49" charset="0"/>
              </a:rPr>
              <a:t>span&gt;...&lt;/span&gt;</a:t>
            </a:r>
            <a:endParaRPr lang="en-US" u="sn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cs typeface="Arial" panose="020B0604020202020204" pitchFamily="34" charset="0"/>
              </a:rPr>
              <a:t>The HTML 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&lt;span&gt;</a:t>
            </a:r>
            <a:r>
              <a:rPr lang="en-US" sz="2400" dirty="0">
                <a:cs typeface="Arial" panose="020B0604020202020204" pitchFamily="34" charset="0"/>
              </a:rPr>
              <a:t> element </a:t>
            </a:r>
            <a:r>
              <a:rPr lang="en-US" sz="2400">
                <a:cs typeface="Arial" panose="020B0604020202020204" pitchFamily="34" charset="0"/>
              </a:rPr>
              <a:t>is the generic </a:t>
            </a:r>
            <a:r>
              <a:rPr lang="en-US" sz="2400" b="1">
                <a:cs typeface="Arial" panose="020B0604020202020204" pitchFamily="34" charset="0"/>
              </a:rPr>
              <a:t>inline-level</a:t>
            </a:r>
            <a:r>
              <a:rPr lang="en-US" sz="2400">
                <a:cs typeface="Arial" panose="020B0604020202020204" pitchFamily="34" charset="0"/>
              </a:rPr>
              <a:t> element.</a:t>
            </a:r>
            <a:endParaRPr lang="en-US" sz="2400" dirty="0"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799" y="5753741"/>
            <a:ext cx="10058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</a:t>
            </a:r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/span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883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Block-Level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8630" indent="-285750"/>
            <a:r>
              <a:rPr lang="en-US" sz="2400">
                <a:cs typeface="Arial" panose="020B0604020202020204" pitchFamily="34" charset="0"/>
              </a:rPr>
              <a:t>By default, a </a:t>
            </a:r>
            <a:r>
              <a:rPr lang="en-US" sz="2400" b="1" dirty="0">
                <a:cs typeface="Arial" panose="020B0604020202020204" pitchFamily="34" charset="0"/>
                <a:hlinkClick r:id="rId3"/>
              </a:rPr>
              <a:t>block-level element</a:t>
            </a:r>
            <a:r>
              <a:rPr lang="en-US" sz="2400" dirty="0">
                <a:cs typeface="Arial" panose="020B0604020202020204" pitchFamily="34" charset="0"/>
              </a:rPr>
              <a:t> occupies the </a:t>
            </a:r>
            <a:r>
              <a:rPr lang="en-US" sz="2400">
                <a:cs typeface="Arial" panose="020B0604020202020204" pitchFamily="34" charset="0"/>
              </a:rPr>
              <a:t>entire width </a:t>
            </a:r>
            <a:r>
              <a:rPr lang="en-US" sz="2400" dirty="0">
                <a:cs typeface="Arial" panose="020B0604020202020204" pitchFamily="34" charset="0"/>
              </a:rPr>
              <a:t>of its parent element (container), thereby creating a "block</a:t>
            </a:r>
            <a:r>
              <a:rPr lang="en-US" sz="2400">
                <a:cs typeface="Arial" panose="020B0604020202020204" pitchFamily="34" charset="0"/>
              </a:rPr>
              <a:t>". </a:t>
            </a:r>
          </a:p>
          <a:p>
            <a:pPr marL="468630" indent="-285750"/>
            <a:r>
              <a:rPr lang="en-US" sz="2400">
                <a:cs typeface="Arial" panose="020B0604020202020204" pitchFamily="34" charset="0"/>
              </a:rPr>
              <a:t>Browsers typically display the block-level element </a:t>
            </a:r>
            <a:r>
              <a:rPr lang="en-US" sz="2400" dirty="0">
                <a:cs typeface="Arial" panose="020B0604020202020204" pitchFamily="34" charset="0"/>
              </a:rPr>
              <a:t>with a newline both before and after </a:t>
            </a:r>
            <a:r>
              <a:rPr lang="en-US" sz="2400">
                <a:cs typeface="Arial" panose="020B0604020202020204" pitchFamily="34" charset="0"/>
              </a:rPr>
              <a:t>the element.</a:t>
            </a:r>
            <a:endParaRPr lang="en-US" sz="24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/>
          </a:p>
          <a:p>
            <a:pPr indent="0">
              <a:buNone/>
            </a:pPr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e.g</a:t>
            </a:r>
            <a:r>
              <a:rPr lang="en-US" sz="2400">
                <a:latin typeface="Consolas" panose="020B0609020204030204" pitchFamily="49" charset="0"/>
                <a:cs typeface="Arial" panose="020B0604020202020204" pitchFamily="34" charset="0"/>
              </a:rPr>
              <a:t>.: &lt;div&gt;, &lt;h1&gt;, &lt;h2&gt;, &lt;p&gt;, &lt;ol&gt;, &lt;ul&gt;, </a:t>
            </a:r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sz="2400">
                <a:latin typeface="Consolas" panose="020B0609020204030204" pitchFamily="49" charset="0"/>
                <a:cs typeface="Arial" panose="020B0604020202020204" pitchFamily="34" charset="0"/>
              </a:rPr>
              <a:t>li&gt;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0CA9D6-D2B3-4227-894C-B365F259EA79}"/>
              </a:ext>
            </a:extLst>
          </p:cNvPr>
          <p:cNvSpPr/>
          <p:nvPr/>
        </p:nvSpPr>
        <p:spPr>
          <a:xfrm>
            <a:off x="1066799" y="5753741"/>
            <a:ext cx="10058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>
                <a:hlinkClick r:id="rId3"/>
              </a:rPr>
              <a:t>https://developer.mozilla.org/en-US/docs/Web/HTML/Block-level_elements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6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Inline-Level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8630" indent="-285750"/>
            <a:r>
              <a:rPr lang="en-US" sz="2400" b="1" dirty="0">
                <a:cs typeface="Arial" panose="020B0604020202020204" pitchFamily="34" charset="0"/>
                <a:hlinkClick r:id="rId3"/>
              </a:rPr>
              <a:t>Inline elements</a:t>
            </a:r>
            <a:r>
              <a:rPr lang="en-US" sz="2400" dirty="0">
                <a:cs typeface="Arial" panose="020B0604020202020204" pitchFamily="34" charset="0"/>
              </a:rPr>
              <a:t> are those which only occupy the space bounded by the tags defining the element, instead of breaking the flow of the content</a:t>
            </a:r>
            <a:r>
              <a:rPr lang="en-US" sz="2400">
                <a:cs typeface="Arial" panose="020B0604020202020204" pitchFamily="34" charset="0"/>
              </a:rPr>
              <a:t>. </a:t>
            </a:r>
          </a:p>
          <a:p>
            <a:pPr marL="468630" indent="-285750"/>
            <a:r>
              <a:rPr lang="en-US" sz="2400">
                <a:cs typeface="Arial" panose="020B0604020202020204" pitchFamily="34" charset="0"/>
              </a:rPr>
              <a:t>An </a:t>
            </a:r>
            <a:r>
              <a:rPr lang="en-US" sz="2400" dirty="0">
                <a:cs typeface="Arial" panose="020B0604020202020204" pitchFamily="34" charset="0"/>
              </a:rPr>
              <a:t>inline element does not start on a new line and only takes up as much width </a:t>
            </a:r>
            <a:r>
              <a:rPr lang="en-US" sz="2400">
                <a:cs typeface="Arial" panose="020B0604020202020204" pitchFamily="34" charset="0"/>
              </a:rPr>
              <a:t>as necessary.</a:t>
            </a:r>
            <a:endParaRPr lang="en-US" sz="24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/>
          </a:p>
          <a:p>
            <a:pPr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e.g</a:t>
            </a:r>
            <a:r>
              <a:rPr lang="en-US" sz="2400">
                <a:latin typeface="Consolas" panose="020B0609020204030204" pitchFamily="49" charset="0"/>
              </a:rPr>
              <a:t>.: &lt;span&gt;, &lt;strong&gt;, &lt;em&gt;, </a:t>
            </a:r>
            <a:r>
              <a:rPr lang="pt-BR" sz="2400">
                <a:latin typeface="Consolas" panose="020B0609020204030204" pitchFamily="49" charset="0"/>
              </a:rPr>
              <a:t>&lt;</a:t>
            </a:r>
            <a:r>
              <a:rPr lang="pt-BR" sz="2400" dirty="0">
                <a:latin typeface="Consolas" panose="020B0609020204030204" pitchFamily="49" charset="0"/>
              </a:rPr>
              <a:t>a</a:t>
            </a:r>
            <a:r>
              <a:rPr lang="pt-BR" sz="2400">
                <a:latin typeface="Consolas" panose="020B0609020204030204" pitchFamily="49" charset="0"/>
              </a:rPr>
              <a:t>&gt;, &lt;</a:t>
            </a:r>
            <a:r>
              <a:rPr lang="pt-BR" sz="2400" dirty="0">
                <a:latin typeface="Consolas" panose="020B0609020204030204" pitchFamily="49" charset="0"/>
              </a:rPr>
              <a:t>img&gt;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4CA859-7B65-460E-8A50-0BD94A6016EE}"/>
              </a:ext>
            </a:extLst>
          </p:cNvPr>
          <p:cNvSpPr/>
          <p:nvPr/>
        </p:nvSpPr>
        <p:spPr>
          <a:xfrm>
            <a:off x="1066799" y="5753741"/>
            <a:ext cx="10058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Source</a:t>
            </a:r>
          </a:p>
          <a:p>
            <a:r>
              <a:rPr lang="en-US">
                <a:hlinkClick r:id="rId3"/>
              </a:rPr>
              <a:t>https://developer.mozilla.org/en-US/docs/Web/HTML/Inline_elements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00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Headings &lt;h1&gt;-&lt;h6&gt;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74796"/>
            <a:ext cx="10058400" cy="4079673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cs typeface="Arial" panose="020B0604020202020204" pitchFamily="34" charset="0"/>
              </a:rPr>
              <a:t>The </a:t>
            </a:r>
            <a:r>
              <a:rPr lang="en-US" sz="1800">
                <a:cs typeface="Arial" panose="020B0604020202020204" pitchFamily="34" charset="0"/>
              </a:rPr>
              <a:t>HTML </a:t>
            </a:r>
            <a:r>
              <a:rPr lang="en-US" sz="1800" b="1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&lt;h1&gt;-&lt;h6&gt;</a:t>
            </a:r>
            <a:r>
              <a:rPr lang="en-US" sz="1800">
                <a:cs typeface="Arial" panose="020B0604020202020204" pitchFamily="34" charset="0"/>
              </a:rPr>
              <a:t> elements represent six levels of section headings.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b="1">
                <a:cs typeface="Arial" panose="020B0604020202020204" pitchFamily="34" charset="0"/>
              </a:rPr>
              <a:t>&lt;h1&gt;</a:t>
            </a:r>
            <a:r>
              <a:rPr lang="en-US" sz="1800">
                <a:cs typeface="Arial" panose="020B0604020202020204" pitchFamily="34" charset="0"/>
              </a:rPr>
              <a:t> is the highest section level.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b="1">
                <a:cs typeface="Arial" panose="020B0604020202020204" pitchFamily="34" charset="0"/>
              </a:rPr>
              <a:t>&lt;h6&gt;</a:t>
            </a:r>
            <a:r>
              <a:rPr lang="en-US" sz="1800">
                <a:cs typeface="Arial" panose="020B0604020202020204" pitchFamily="34" charset="0"/>
              </a:rPr>
              <a:t> is the lowest section level.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/>
              <a:t>Heading information may be used by a variety of user agents, for example, to construct a table of contents for a document automatically.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b="1">
                <a:solidFill>
                  <a:schemeClr val="accent2"/>
                </a:solidFill>
                <a:highlight>
                  <a:srgbClr val="FCF7F1"/>
                </a:highlight>
              </a:rPr>
              <a:t>Avoid using heading tags to resize text. Instead, use the CSS font-size property. Headings use size to indicate their relative importance, but CSS is preferred for general-purpose resizing.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18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799" y="57544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Source</a:t>
            </a:r>
          </a:p>
          <a:p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https://developer.mozilla.org/en-US/docs/Web/HTML/Element/Heading_Elements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714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Paragraph &lt;p&gt;…&lt;/p&gt;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cs typeface="Arial" panose="020B0604020202020204" pitchFamily="34" charset="0"/>
              </a:rPr>
              <a:t>The </a:t>
            </a:r>
            <a:r>
              <a:rPr lang="en-US" sz="2000">
                <a:cs typeface="Arial" panose="020B0604020202020204" pitchFamily="34" charset="0"/>
              </a:rPr>
              <a:t>HTML </a:t>
            </a:r>
            <a:r>
              <a:rPr lang="en-US" sz="2000" b="1">
                <a:latin typeface="Consolas" panose="020B0609020204030204" pitchFamily="49" charset="0"/>
                <a:cs typeface="Arial" panose="020B0604020202020204" pitchFamily="34" charset="0"/>
                <a:hlinkClick r:id="rId3"/>
              </a:rPr>
              <a:t>&lt;p&gt;</a:t>
            </a:r>
            <a:r>
              <a:rPr lang="en-US" sz="2000">
                <a:cs typeface="Arial" panose="020B0604020202020204" pitchFamily="34" charset="0"/>
              </a:rPr>
              <a:t> </a:t>
            </a:r>
            <a:r>
              <a:rPr lang="en-US" sz="2000" dirty="0">
                <a:cs typeface="Arial" panose="020B0604020202020204" pitchFamily="34" charset="0"/>
              </a:rPr>
              <a:t>element </a:t>
            </a:r>
            <a:r>
              <a:rPr lang="en-US" sz="2000">
                <a:cs typeface="Arial" panose="020B0604020202020204" pitchFamily="34" charset="0"/>
              </a:rPr>
              <a:t>represents a </a:t>
            </a:r>
            <a:r>
              <a:rPr lang="en-US" sz="2000" b="1">
                <a:cs typeface="Arial" panose="020B0604020202020204" pitchFamily="34" charset="0"/>
              </a:rPr>
              <a:t>paragraph of text.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>
                <a:cs typeface="Arial" panose="020B0604020202020204" pitchFamily="34" charset="0"/>
              </a:rPr>
              <a:t>The </a:t>
            </a:r>
            <a:r>
              <a:rPr lang="en-US" sz="2000" b="1">
                <a:latin typeface="Consolas" panose="020B0609020204030204" pitchFamily="49" charset="0"/>
                <a:cs typeface="Arial" panose="020B0604020202020204" pitchFamily="34" charset="0"/>
              </a:rPr>
              <a:t>&lt;p&gt;</a:t>
            </a:r>
            <a:r>
              <a:rPr lang="en-US" sz="2000">
                <a:cs typeface="Arial" panose="020B0604020202020204" pitchFamily="34" charset="0"/>
              </a:rPr>
              <a:t> element has </a:t>
            </a:r>
            <a:r>
              <a:rPr lang="en-US" sz="2000" b="1">
                <a:cs typeface="Arial" panose="020B0604020202020204" pitchFamily="34" charset="0"/>
              </a:rPr>
              <a:t>top/bottom margin</a:t>
            </a:r>
            <a:r>
              <a:rPr lang="en-US" sz="2000">
                <a:cs typeface="Arial" panose="020B0604020202020204" pitchFamily="34" charset="0"/>
              </a:rPr>
              <a:t> by default. (browser-dependent)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>
                <a:cs typeface="Arial" panose="020B0604020202020204" pitchFamily="34" charset="0"/>
              </a:rPr>
              <a:t>The </a:t>
            </a:r>
            <a:r>
              <a:rPr lang="en-US" sz="2000" b="1">
                <a:latin typeface="Consolas" panose="020B0609020204030204" pitchFamily="49" charset="0"/>
                <a:cs typeface="Arial" panose="020B0604020202020204" pitchFamily="34" charset="0"/>
              </a:rPr>
              <a:t>&lt;p&gt;</a:t>
            </a:r>
            <a:r>
              <a:rPr lang="en-US" sz="2000">
                <a:cs typeface="Arial" panose="020B0604020202020204" pitchFamily="34" charset="0"/>
              </a:rPr>
              <a:t> element is a </a:t>
            </a:r>
            <a:r>
              <a:rPr lang="en-US" sz="2000" b="1">
                <a:cs typeface="Arial" panose="020B0604020202020204" pitchFamily="34" charset="0"/>
              </a:rPr>
              <a:t>block-level</a:t>
            </a:r>
            <a:r>
              <a:rPr lang="en-US" sz="2000">
                <a:cs typeface="Arial" panose="020B0604020202020204" pitchFamily="34" charset="0"/>
              </a:rPr>
              <a:t> element.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b="1">
                <a:solidFill>
                  <a:schemeClr val="accent2"/>
                </a:solidFill>
                <a:highlight>
                  <a:srgbClr val="FCF7F1"/>
                </a:highlight>
              </a:rPr>
              <a:t>The </a:t>
            </a:r>
            <a:r>
              <a:rPr lang="en-US" sz="2000" b="1">
                <a:solidFill>
                  <a:schemeClr val="accent2"/>
                </a:solidFill>
                <a:highlight>
                  <a:srgbClr val="FCF7F1"/>
                </a:highlight>
                <a:latin typeface="Consolas" panose="020B0609020204030204" pitchFamily="49" charset="0"/>
              </a:rPr>
              <a:t>&lt;p&gt;</a:t>
            </a:r>
            <a:r>
              <a:rPr lang="en-US" sz="2000" b="1">
                <a:solidFill>
                  <a:schemeClr val="accent2"/>
                </a:solidFill>
                <a:highlight>
                  <a:srgbClr val="FCF7F1"/>
                </a:highlight>
              </a:rPr>
              <a:t> element cannot contain block-level elements.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b="1">
                <a:solidFill>
                  <a:schemeClr val="accent2"/>
                </a:solidFill>
                <a:highlight>
                  <a:srgbClr val="FCF7F1"/>
                </a:highlight>
              </a:rPr>
              <a:t>Do not use it as a generic container! Use </a:t>
            </a:r>
            <a:r>
              <a:rPr lang="en-US" sz="2000" b="1">
                <a:solidFill>
                  <a:schemeClr val="accent2"/>
                </a:solidFill>
                <a:highlight>
                  <a:srgbClr val="FCF7F1"/>
                </a:highlight>
                <a:latin typeface="Consolas" panose="020B0609020204030204" pitchFamily="49" charset="0"/>
              </a:rPr>
              <a:t>&lt;div&gt;</a:t>
            </a:r>
            <a:r>
              <a:rPr lang="en-US" sz="2000" b="1">
                <a:solidFill>
                  <a:schemeClr val="accent2"/>
                </a:solidFill>
                <a:highlight>
                  <a:srgbClr val="FCF7F1"/>
                </a:highlight>
              </a:rPr>
              <a:t> instead.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19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799" y="57544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Source</a:t>
            </a:r>
          </a:p>
          <a:p>
            <a:r>
              <a:rPr lang="en-US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https://developer.mozilla.org/en-US/docs/Web/HTML/Element/p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177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cs typeface="Arial" panose="020B0604020202020204" pitchFamily="34" charset="0"/>
              </a:rPr>
              <a:t>Review </a:t>
            </a:r>
            <a:r>
              <a:rPr lang="en-US" sz="2400">
                <a:cs typeface="Arial" panose="020B0604020202020204" pitchFamily="34" charset="0"/>
              </a:rPr>
              <a:t>HTML Document Structure</a:t>
            </a:r>
            <a:endParaRPr lang="en-US" sz="2400" dirty="0">
              <a:cs typeface="Arial" panose="020B0604020202020204" pitchFamily="34" charset="0"/>
            </a:endParaRPr>
          </a:p>
          <a:p>
            <a:r>
              <a:rPr lang="en-US" sz="2400">
                <a:cs typeface="Arial" panose="020B0604020202020204" pitchFamily="34" charset="0"/>
              </a:rPr>
              <a:t>Review </a:t>
            </a:r>
            <a:r>
              <a:rPr lang="en-US" sz="2400" dirty="0">
                <a:cs typeface="Arial" panose="020B0604020202020204" pitchFamily="34" charset="0"/>
              </a:rPr>
              <a:t>&lt;head</a:t>
            </a:r>
            <a:r>
              <a:rPr lang="en-US" sz="2400">
                <a:cs typeface="Arial" panose="020B0604020202020204" pitchFamily="34" charset="0"/>
              </a:rPr>
              <a:t>&gt; section tags</a:t>
            </a:r>
            <a:endParaRPr lang="en-US" sz="2400" dirty="0">
              <a:cs typeface="Arial" panose="020B0604020202020204" pitchFamily="34" charset="0"/>
            </a:endParaRPr>
          </a:p>
          <a:p>
            <a:r>
              <a:rPr lang="en-US" sz="2400">
                <a:cs typeface="Arial" panose="020B0604020202020204" pitchFamily="34" charset="0"/>
              </a:rPr>
              <a:t>Review </a:t>
            </a:r>
            <a:r>
              <a:rPr lang="en-US" sz="2400" dirty="0">
                <a:cs typeface="Arial" panose="020B0604020202020204" pitchFamily="34" charset="0"/>
              </a:rPr>
              <a:t>&lt;body</a:t>
            </a:r>
            <a:r>
              <a:rPr lang="en-US" sz="2400">
                <a:cs typeface="Arial" panose="020B0604020202020204" pitchFamily="34" charset="0"/>
              </a:rPr>
              <a:t>&gt; section tags</a:t>
            </a:r>
            <a:endParaRPr lang="en-US" sz="2400" dirty="0">
              <a:cs typeface="Arial" panose="020B0604020202020204" pitchFamily="34" charset="0"/>
            </a:endParaRPr>
          </a:p>
          <a:p>
            <a:r>
              <a:rPr lang="en-US" sz="2400">
                <a:cs typeface="Arial" panose="020B0604020202020204" pitchFamily="34" charset="0"/>
              </a:rPr>
              <a:t>Introduction to HTML Forms</a:t>
            </a:r>
            <a:endParaRPr lang="en-US" sz="2400" dirty="0"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845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Ordered List &lt;ol&gt;…&lt;/ol&gt;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The HTML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  <a:hlinkClick r:id="rId3"/>
              </a:rPr>
              <a:t>&lt;ol&gt;</a:t>
            </a:r>
            <a:r>
              <a:rPr lang="en-US" sz="1800" dirty="0">
                <a:cs typeface="Arial" panose="020B0604020202020204" pitchFamily="34" charset="0"/>
              </a:rPr>
              <a:t> element represents an </a:t>
            </a:r>
            <a:r>
              <a:rPr lang="en-US" sz="1800" b="1" dirty="0">
                <a:cs typeface="Arial" panose="020B0604020202020204" pitchFamily="34" charset="0"/>
              </a:rPr>
              <a:t>ordered list</a:t>
            </a:r>
            <a:r>
              <a:rPr lang="en-US" sz="1800" dirty="0">
                <a:cs typeface="Arial" panose="020B0604020202020204" pitchFamily="34" charset="0"/>
              </a:rPr>
              <a:t> of items – typically rendered as a numbered list</a:t>
            </a:r>
            <a:endParaRPr lang="en-US" sz="1800" dirty="0"/>
          </a:p>
          <a:p>
            <a:pPr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&lt;ol&gt;			</a:t>
            </a:r>
            <a:r>
              <a:rPr lang="en-US" sz="1800">
                <a:latin typeface="Consolas" panose="020B0609020204030204" pitchFamily="49" charset="0"/>
              </a:rPr>
              <a:t>		Renders </a:t>
            </a:r>
            <a:r>
              <a:rPr lang="en-US" sz="1800" dirty="0">
                <a:latin typeface="Consolas" panose="020B0609020204030204" pitchFamily="49" charset="0"/>
              </a:rPr>
              <a:t>as:</a:t>
            </a: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&lt;</a:t>
            </a:r>
            <a:r>
              <a:rPr lang="en-US" sz="1800">
                <a:latin typeface="Consolas" panose="020B0609020204030204" pitchFamily="49" charset="0"/>
              </a:rPr>
              <a:t>li&gt;An Element&lt;/</a:t>
            </a:r>
            <a:r>
              <a:rPr lang="en-US" sz="1800" dirty="0">
                <a:latin typeface="Consolas" panose="020B0609020204030204" pitchFamily="49" charset="0"/>
              </a:rPr>
              <a:t>li&gt;		1</a:t>
            </a:r>
            <a:r>
              <a:rPr lang="en-US" sz="1800">
                <a:latin typeface="Consolas" panose="020B0609020204030204" pitchFamily="49" charset="0"/>
              </a:rPr>
              <a:t>. An Element</a:t>
            </a:r>
            <a:endParaRPr lang="en-US" sz="18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&lt;</a:t>
            </a:r>
            <a:r>
              <a:rPr lang="en-US" sz="1800">
                <a:latin typeface="Consolas" panose="020B0609020204030204" pitchFamily="49" charset="0"/>
              </a:rPr>
              <a:t>li&gt;Another Element&lt;/</a:t>
            </a:r>
            <a:r>
              <a:rPr lang="en-US" sz="1800" dirty="0">
                <a:latin typeface="Consolas" panose="020B0609020204030204" pitchFamily="49" charset="0"/>
              </a:rPr>
              <a:t>li&gt;		2</a:t>
            </a:r>
            <a:r>
              <a:rPr lang="en-US" sz="1800">
                <a:latin typeface="Consolas" panose="020B0609020204030204" pitchFamily="49" charset="0"/>
              </a:rPr>
              <a:t>. Another Element</a:t>
            </a:r>
            <a:endParaRPr lang="en-US" sz="18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&lt;/ol&gt;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20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799" y="57544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</a:t>
            </a:r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/ol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776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Unordered List &lt;ul&gt;…&lt;/ul&gt;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The HTML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  <a:hlinkClick r:id="rId3"/>
              </a:rPr>
              <a:t>&lt;ul&gt;</a:t>
            </a:r>
            <a:r>
              <a:rPr lang="en-US" sz="1800" dirty="0">
                <a:cs typeface="Arial" panose="020B0604020202020204" pitchFamily="34" charset="0"/>
              </a:rPr>
              <a:t> element represents an </a:t>
            </a:r>
            <a:r>
              <a:rPr lang="en-US" sz="1800" b="1" dirty="0">
                <a:cs typeface="Arial" panose="020B0604020202020204" pitchFamily="34" charset="0"/>
              </a:rPr>
              <a:t>unordered list</a:t>
            </a:r>
            <a:r>
              <a:rPr lang="en-US" sz="1800" dirty="0">
                <a:cs typeface="Arial" panose="020B0604020202020204" pitchFamily="34" charset="0"/>
              </a:rPr>
              <a:t> of items – typically rendered as a bulleted list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&lt;ul&gt;					Renders as: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&lt;li&gt;</a:t>
            </a:r>
            <a:r>
              <a:rPr lang="en-US" sz="1800">
                <a:latin typeface="Consolas" panose="020B0609020204030204" pitchFamily="49" charset="0"/>
              </a:rPr>
              <a:t>An Element&lt;/</a:t>
            </a:r>
            <a:r>
              <a:rPr lang="en-US" sz="1800" dirty="0">
                <a:latin typeface="Consolas" panose="020B0609020204030204" pitchFamily="49" charset="0"/>
              </a:rPr>
              <a:t>li&gt;		• An element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&lt;li&gt;Another Element&lt;/</a:t>
            </a:r>
            <a:r>
              <a:rPr lang="en-US" sz="1800">
                <a:latin typeface="Consolas" panose="020B0609020204030204" pitchFamily="49" charset="0"/>
              </a:rPr>
              <a:t>li&gt;		• </a:t>
            </a:r>
            <a:r>
              <a:rPr lang="en-US" sz="1800" dirty="0">
                <a:latin typeface="Consolas" panose="020B0609020204030204" pitchFamily="49" charset="0"/>
              </a:rPr>
              <a:t>Another element</a:t>
            </a: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&lt;/ul&gt;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57544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</a:t>
            </a:r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/ul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560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A32AFB-6EA2-4016-923B-C9A748E34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HTML Forms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3AE332-F072-4970-BDFC-1B4CADB28A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 abbreviated review of the HTML form tags.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8E869-33C6-40AA-A8F3-63E9737A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00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Forms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&lt;form action="contact_me.html" method="POST/GET"&gt;…&lt;/form&gt;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cs typeface="Arial" panose="020B0604020202020204" pitchFamily="34" charset="0"/>
            </a:endParaRPr>
          </a:p>
          <a:p>
            <a:pPr marL="468630" indent="-285750">
              <a:spcBef>
                <a:spcPts val="0"/>
              </a:spcBef>
            </a:pPr>
            <a:r>
              <a:rPr lang="en-US" sz="1800" dirty="0">
                <a:cs typeface="Arial" panose="020B0604020202020204" pitchFamily="34" charset="0"/>
              </a:rPr>
              <a:t>The HTML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  <a:hlinkClick r:id="rId3"/>
              </a:rPr>
              <a:t>&lt;form&gt;</a:t>
            </a:r>
            <a:r>
              <a:rPr lang="en-US" sz="1800" dirty="0">
                <a:cs typeface="Arial" panose="020B0604020202020204" pitchFamily="34" charset="0"/>
              </a:rPr>
              <a:t> element represents a document section containing interactive controls for </a:t>
            </a:r>
            <a:r>
              <a:rPr lang="en-US" sz="1800">
                <a:cs typeface="Arial" panose="020B0604020202020204" pitchFamily="34" charset="0"/>
              </a:rPr>
              <a:t>submitting information.</a:t>
            </a:r>
          </a:p>
          <a:p>
            <a:pPr indent="0">
              <a:spcBef>
                <a:spcPts val="0"/>
              </a:spcBef>
              <a:buNone/>
            </a:pPr>
            <a:endParaRPr lang="en-US" sz="1800" dirty="0">
              <a:cs typeface="Arial" panose="020B0604020202020204" pitchFamily="34" charset="0"/>
            </a:endParaRPr>
          </a:p>
          <a:p>
            <a:pPr marL="468630" indent="-285750">
              <a:spcBef>
                <a:spcPts val="0"/>
              </a:spcBef>
            </a:pPr>
            <a:r>
              <a:rPr lang="en-US" sz="1800" dirty="0">
                <a:cs typeface="Arial" panose="020B0604020202020204" pitchFamily="34" charset="0"/>
              </a:rPr>
              <a:t>The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action</a:t>
            </a:r>
            <a:r>
              <a:rPr lang="en-US" sz="1800" dirty="0">
                <a:cs typeface="Arial" panose="020B0604020202020204" pitchFamily="34" charset="0"/>
              </a:rPr>
              <a:t> attribute is the URL that processes the form submission</a:t>
            </a:r>
            <a:r>
              <a:rPr lang="en-US" sz="1800">
                <a:cs typeface="Arial" panose="020B0604020202020204" pitchFamily="34" charset="0"/>
              </a:rPr>
              <a:t>.  </a:t>
            </a:r>
          </a:p>
          <a:p>
            <a:pPr indent="0">
              <a:spcBef>
                <a:spcPts val="0"/>
              </a:spcBef>
              <a:buNone/>
            </a:pPr>
            <a:endParaRPr lang="en-US" sz="1800">
              <a:cs typeface="Arial" panose="020B0604020202020204" pitchFamily="34" charset="0"/>
            </a:endParaRPr>
          </a:p>
          <a:p>
            <a:pPr marL="468630" indent="-285750">
              <a:spcBef>
                <a:spcPts val="0"/>
              </a:spcBef>
            </a:pPr>
            <a:r>
              <a:rPr lang="en-US" sz="1800">
                <a:cs typeface="Arial" panose="020B0604020202020204" pitchFamily="34" charset="0"/>
              </a:rPr>
              <a:t>The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method</a:t>
            </a:r>
            <a:r>
              <a:rPr lang="en-US" sz="1800">
                <a:cs typeface="Arial" panose="020B0604020202020204" pitchFamily="34" charset="0"/>
              </a:rPr>
              <a:t> attribute specifies how the form data will be submitted.                        Usually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GET</a:t>
            </a:r>
            <a:r>
              <a:rPr lang="en-US" sz="1800">
                <a:cs typeface="Arial" panose="020B0604020202020204" pitchFamily="34" charset="0"/>
              </a:rPr>
              <a:t> (via query string) or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POST</a:t>
            </a:r>
            <a:r>
              <a:rPr lang="en-US" sz="1800">
                <a:cs typeface="Arial" panose="020B0604020202020204" pitchFamily="34" charset="0"/>
              </a:rPr>
              <a:t> (via request body).</a:t>
            </a:r>
            <a:endParaRPr lang="en-US" sz="1800" dirty="0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57544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</a:t>
            </a:r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/form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341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Common Form Tags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indent="0">
              <a:buNone/>
            </a:pP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&lt;input&gt;     </a:t>
            </a:r>
            <a:r>
              <a:rPr lang="en-US" sz="1800">
                <a:cs typeface="Arial" panose="020B0604020202020204" pitchFamily="34" charset="0"/>
              </a:rPr>
              <a:t>Interactive form controls to accept a single piece of user data.</a:t>
            </a: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&lt;select&gt;    </a:t>
            </a:r>
            <a:r>
              <a:rPr lang="en-US" sz="1800">
                <a:cs typeface="Arial" panose="020B0604020202020204" pitchFamily="34" charset="0"/>
              </a:rPr>
              <a:t>Form </a:t>
            </a:r>
            <a:r>
              <a:rPr lang="en-US" sz="1800" dirty="0">
                <a:cs typeface="Arial" panose="020B0604020202020204" pitchFamily="34" charset="0"/>
              </a:rPr>
              <a:t>control that provides a menu </a:t>
            </a:r>
            <a:r>
              <a:rPr lang="en-US" sz="1800">
                <a:cs typeface="Arial" panose="020B0604020202020204" pitchFamily="34" charset="0"/>
              </a:rPr>
              <a:t>of options.</a:t>
            </a: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&lt;textarea&gt;  </a:t>
            </a:r>
            <a:r>
              <a:rPr lang="en-US" sz="1800">
                <a:cs typeface="Arial" panose="020B0604020202020204" pitchFamily="34" charset="0"/>
              </a:rPr>
              <a:t>Multi-line </a:t>
            </a:r>
            <a:r>
              <a:rPr lang="en-US" sz="1800" dirty="0">
                <a:cs typeface="Arial" panose="020B0604020202020204" pitchFamily="34" charset="0"/>
              </a:rPr>
              <a:t>plain-text </a:t>
            </a:r>
            <a:r>
              <a:rPr lang="en-US" sz="1800">
                <a:cs typeface="Arial" panose="020B0604020202020204" pitchFamily="34" charset="0"/>
              </a:rPr>
              <a:t>editing control.</a:t>
            </a: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&lt;button&gt;    </a:t>
            </a:r>
            <a:r>
              <a:rPr lang="en-US" sz="1800">
                <a:cs typeface="Arial" panose="020B0604020202020204" pitchFamily="34" charset="0"/>
              </a:rPr>
              <a:t>Clickable </a:t>
            </a:r>
            <a:r>
              <a:rPr lang="en-US" sz="1800" dirty="0">
                <a:cs typeface="Arial" panose="020B0604020202020204" pitchFamily="34" charset="0"/>
              </a:rPr>
              <a:t>(programmable) button</a:t>
            </a:r>
          </a:p>
          <a:p>
            <a:pPr indent="0">
              <a:buNone/>
            </a:pP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&lt;fieldset&gt;  </a:t>
            </a:r>
            <a:r>
              <a:rPr lang="en-US" sz="1800">
                <a:cs typeface="Arial" panose="020B0604020202020204" pitchFamily="34" charset="0"/>
              </a:rPr>
              <a:t>Groups </a:t>
            </a:r>
            <a:r>
              <a:rPr lang="en-US" sz="1800" dirty="0">
                <a:cs typeface="Arial" panose="020B0604020202020204" pitchFamily="34" charset="0"/>
              </a:rPr>
              <a:t>controls and labels within </a:t>
            </a:r>
            <a:r>
              <a:rPr lang="en-US" sz="1800">
                <a:cs typeface="Arial" panose="020B0604020202020204" pitchFamily="34" charset="0"/>
              </a:rPr>
              <a:t>a form.</a:t>
            </a: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&lt;legend&gt;    </a:t>
            </a:r>
            <a:r>
              <a:rPr lang="en-US" sz="1800">
                <a:cs typeface="Arial" panose="020B0604020202020204" pitchFamily="34" charset="0"/>
              </a:rPr>
              <a:t>Caption </a:t>
            </a:r>
            <a:r>
              <a:rPr lang="en-US" sz="1800" dirty="0">
                <a:cs typeface="Arial" panose="020B0604020202020204" pitchFamily="34" charset="0"/>
              </a:rPr>
              <a:t>for a </a:t>
            </a:r>
            <a:r>
              <a:rPr lang="en-US" sz="1800">
                <a:cs typeface="Arial" panose="020B0604020202020204" pitchFamily="34" charset="0"/>
              </a:rPr>
              <a:t>corresponding fieldset.</a:t>
            </a:r>
            <a:endParaRPr lang="en-US" sz="1800" dirty="0"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645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Example Form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&lt;form </a:t>
            </a:r>
            <a:r>
              <a:rPr lang="en-US" sz="1800">
                <a:latin typeface="Consolas" panose="020B0609020204030204" pitchFamily="49" charset="0"/>
              </a:rPr>
              <a:t>action="simple_form.html" </a:t>
            </a:r>
            <a:r>
              <a:rPr lang="en-US" sz="1800" dirty="0">
                <a:latin typeface="Consolas" panose="020B0609020204030204" pitchFamily="49" charset="0"/>
              </a:rPr>
              <a:t>method="POST"&gt;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>
                <a:latin typeface="Consolas" panose="020B0609020204030204" pitchFamily="49" charset="0"/>
              </a:rPr>
              <a:t>&lt;fieldset&gt;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&lt;legend&gt;Simple Form&lt;/legend&gt;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>
                <a:latin typeface="Consolas" panose="020B0609020204030204" pitchFamily="49" charset="0"/>
              </a:rPr>
              <a:t>&lt;input name="email" </a:t>
            </a:r>
            <a:r>
              <a:rPr lang="en-US" sz="1800" dirty="0">
                <a:latin typeface="Consolas" panose="020B0609020204030204" pitchFamily="49" charset="0"/>
              </a:rPr>
              <a:t>type="</a:t>
            </a:r>
            <a:r>
              <a:rPr lang="en-US" sz="1800">
                <a:latin typeface="Consolas" panose="020B0609020204030204" pitchFamily="49" charset="0"/>
              </a:rPr>
              <a:t>email" placeholder</a:t>
            </a:r>
            <a:r>
              <a:rPr lang="en-US" sz="1800" dirty="0">
                <a:latin typeface="Consolas" panose="020B0609020204030204" pitchFamily="49" charset="0"/>
              </a:rPr>
              <a:t>="Email </a:t>
            </a:r>
            <a:r>
              <a:rPr lang="en-US" sz="1800">
                <a:latin typeface="Consolas" panose="020B0609020204030204" pitchFamily="49" charset="0"/>
              </a:rPr>
              <a:t>Here"&gt;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&lt;select name="</a:t>
            </a:r>
            <a:r>
              <a:rPr lang="en-US" sz="1800" dirty="0" err="1">
                <a:latin typeface="Consolas" panose="020B0609020204030204" pitchFamily="49" charset="0"/>
              </a:rPr>
              <a:t>favpet</a:t>
            </a:r>
            <a:r>
              <a:rPr lang="en-US" sz="1800" dirty="0">
                <a:latin typeface="Consolas" panose="020B0609020204030204" pitchFamily="49" charset="0"/>
              </a:rPr>
              <a:t>"&gt;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  &lt;</a:t>
            </a:r>
            <a:r>
              <a:rPr lang="en-US" sz="1800" dirty="0">
                <a:latin typeface="Consolas" panose="020B0609020204030204" pitchFamily="49" charset="0"/>
              </a:rPr>
              <a:t>option value=""&gt;--</a:t>
            </a:r>
            <a:r>
              <a:rPr lang="en-US" sz="1800">
                <a:latin typeface="Consolas" panose="020B0609020204030204" pitchFamily="49" charset="0"/>
              </a:rPr>
              <a:t>Favorite Pet-</a:t>
            </a:r>
            <a:r>
              <a:rPr lang="en-US" sz="1800" dirty="0">
                <a:latin typeface="Consolas" panose="020B0609020204030204" pitchFamily="49" charset="0"/>
              </a:rPr>
              <a:t>-&lt;/option&gt;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  &lt;</a:t>
            </a:r>
            <a:r>
              <a:rPr lang="en-US" sz="1800" dirty="0">
                <a:latin typeface="Consolas" panose="020B0609020204030204" pitchFamily="49" charset="0"/>
              </a:rPr>
              <a:t>option value="dog"&gt;Dog&lt;/option&gt;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  &lt;</a:t>
            </a:r>
            <a:r>
              <a:rPr lang="en-US" sz="1800" dirty="0">
                <a:latin typeface="Consolas" panose="020B0609020204030204" pitchFamily="49" charset="0"/>
              </a:rPr>
              <a:t>option value="cat"&gt;Cat&lt;/option&gt;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  &lt;</a:t>
            </a:r>
            <a:r>
              <a:rPr lang="en-US" sz="1800" dirty="0">
                <a:latin typeface="Consolas" panose="020B0609020204030204" pitchFamily="49" charset="0"/>
              </a:rPr>
              <a:t>option value="bird"&gt;Bird&lt;/option&gt;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&lt;/select&gt;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&lt;button type="submit"&gt;</a:t>
            </a:r>
            <a:r>
              <a:rPr lang="en-US" sz="1800" dirty="0">
                <a:latin typeface="Consolas" panose="020B0609020204030204" pitchFamily="49" charset="0"/>
              </a:rPr>
              <a:t>Submit&lt;/button&gt;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&lt;/</a:t>
            </a:r>
            <a:r>
              <a:rPr lang="en-US" sz="1800" dirty="0">
                <a:latin typeface="Consolas" panose="020B0609020204030204" pitchFamily="49" charset="0"/>
              </a:rPr>
              <a:t>fieldset&gt;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&lt;/form&gt;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146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Example Form</a:t>
            </a:r>
            <a:endParaRPr lang="en-US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26</a:t>
            </a:fld>
            <a:endParaRPr lang="en-US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258682"/>
            <a:ext cx="4914900" cy="2914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944" y="2258682"/>
            <a:ext cx="49149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503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Conclusion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did we learn today?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237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What We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>
                <a:cs typeface="Arial" panose="020B0604020202020204" pitchFamily="34" charset="0"/>
              </a:rPr>
              <a:t>Review HTML Document Structure</a:t>
            </a:r>
          </a:p>
          <a:p>
            <a:r>
              <a:rPr lang="en-US" sz="1800">
                <a:cs typeface="Arial" panose="020B0604020202020204" pitchFamily="34" charset="0"/>
              </a:rPr>
              <a:t>Review &lt;head&gt; section tags</a:t>
            </a:r>
          </a:p>
          <a:p>
            <a:r>
              <a:rPr lang="en-US" sz="1800">
                <a:cs typeface="Arial" panose="020B0604020202020204" pitchFamily="34" charset="0"/>
              </a:rPr>
              <a:t>Review &lt;body&gt; section tags</a:t>
            </a:r>
          </a:p>
          <a:p>
            <a:r>
              <a:rPr lang="en-US" sz="1800">
                <a:cs typeface="Arial" panose="020B0604020202020204" pitchFamily="34" charset="0"/>
              </a:rPr>
              <a:t>Introduction to HTML Forms</a:t>
            </a:r>
            <a:endParaRPr lang="en-US" sz="1800" dirty="0"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0980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5077520" cy="1371600"/>
          </a:xfrm>
        </p:spPr>
        <p:txBody>
          <a:bodyPr>
            <a:normAutofit/>
          </a:bodyPr>
          <a:lstStyle/>
          <a:p>
            <a:r>
              <a:rPr lang="en-US" u="sng" dirty="0"/>
              <a:t>Some Useful URLs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078853"/>
          </a:xfrm>
        </p:spPr>
        <p:txBody>
          <a:bodyPr>
            <a:normAutofit/>
          </a:bodyPr>
          <a:lstStyle/>
          <a:p>
            <a:r>
              <a:rPr lang="en-US" sz="1800">
                <a:hlinkClick r:id="rId3"/>
              </a:rPr>
              <a:t>https://developer.mozilla.org/en-US/docs/Glossary/HTML</a:t>
            </a:r>
            <a:endParaRPr lang="en-US" sz="1800">
              <a:solidFill>
                <a:srgbClr val="00B0F0"/>
              </a:solidFill>
              <a:cs typeface="Arial" panose="020B0604020202020204" pitchFamily="34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800">
                <a:hlinkClick r:id="rId5"/>
              </a:rPr>
              <a:t>https://developer.mozilla.org/en-US/docs/Learn/HTML</a:t>
            </a:r>
            <a:endParaRPr lang="en-US" sz="1800">
              <a:solidFill>
                <a:srgbClr val="00B0F0"/>
              </a:solidFill>
              <a:cs typeface="Arial" panose="020B0604020202020204" pitchFamily="34" charset="0"/>
            </a:endParaRPr>
          </a:p>
          <a:p>
            <a:r>
              <a:rPr lang="en-US" sz="1800">
                <a:hlinkClick r:id="rId6"/>
              </a:rPr>
              <a:t>https://developer.mozilla.org/en-US/docs/Learn/HTML/Howto</a:t>
            </a:r>
            <a:endParaRPr lang="en-US" sz="1800"/>
          </a:p>
          <a:p>
            <a:r>
              <a:rPr lang="en-US" sz="1800">
                <a:hlinkClick r:id="rId4"/>
              </a:rPr>
              <a:t>https://developer.mozilla.org/en-US/docs/Learn/Getting_started_with_the_web</a:t>
            </a:r>
            <a:endParaRPr lang="en-US" sz="1800" dirty="0">
              <a:solidFill>
                <a:srgbClr val="00B0F0"/>
              </a:solidFill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20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FE47E-8BCE-496D-A05C-5E9DEE18C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Hypertext Markup Language (HTML)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00E40-7929-4C92-B796-551FB14FD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b="1"/>
              <a:t>HTML</a:t>
            </a:r>
            <a:r>
              <a:rPr lang="en-US" sz="4000"/>
              <a:t> is used to define </a:t>
            </a:r>
          </a:p>
          <a:p>
            <a:pPr marL="0" indent="0" algn="ctr">
              <a:buNone/>
            </a:pPr>
            <a:r>
              <a:rPr lang="en-US" sz="4000"/>
              <a:t>the </a:t>
            </a:r>
            <a:r>
              <a:rPr lang="en-US" sz="4000" b="1"/>
              <a:t>structure</a:t>
            </a:r>
            <a:r>
              <a:rPr lang="en-US" sz="4000"/>
              <a:t> of web pages.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F9FE1-52B0-4F40-8043-50ADC7C2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DD1CCB-9461-4D06-BBC7-AD4BBA386D8A}"/>
              </a:ext>
            </a:extLst>
          </p:cNvPr>
          <p:cNvSpPr/>
          <p:nvPr/>
        </p:nvSpPr>
        <p:spPr>
          <a:xfrm>
            <a:off x="1066800" y="57544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Source</a:t>
            </a:r>
          </a:p>
          <a:p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https://developer.mozilla.org/en-US/docs/Glossary/HTML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432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C86C27-A8EE-4A19-82EC-6807351AC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/>
              <a:t>HTML Documents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436638-A665-4EEC-9BA1-094B7F7F17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Anotomy of an HTML Document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CADB3-A4FC-4C2A-AE3C-33045AF6D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272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HTML Document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&lt;!DOCTYPE </a:t>
            </a:r>
            <a:r>
              <a:rPr lang="en-US" sz="1800" dirty="0">
                <a:latin typeface="Consolas" panose="020B0609020204030204" pitchFamily="49" charset="0"/>
              </a:rPr>
              <a:t>html&gt;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&lt;html lang="en"&gt;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&lt;head&gt;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&lt;meta&gt;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&lt;title&gt;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&lt;link&gt;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&lt;/head&gt;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&lt;body&gt;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&lt;!--  Content  --&gt;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&lt;/body&gt;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&lt;/</a:t>
            </a:r>
            <a:r>
              <a:rPr lang="en-US" sz="1800">
                <a:latin typeface="Consolas" panose="020B0609020204030204" pitchFamily="49" charset="0"/>
              </a:rPr>
              <a:t>html&gt;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315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&lt;!DOCTYPE html&gt;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317705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cs typeface="Arial" panose="020B0604020202020204" pitchFamily="34" charset="0"/>
              </a:rPr>
              <a:t>The required 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&lt;!DOCTYPE html&gt;</a:t>
            </a:r>
            <a:r>
              <a:rPr lang="en-US" sz="2400" dirty="0">
                <a:cs typeface="Arial" panose="020B0604020202020204" pitchFamily="34" charset="0"/>
              </a:rPr>
              <a:t> preamble is found at the top of HTML documents</a:t>
            </a:r>
            <a:r>
              <a:rPr lang="en-US" sz="2400">
                <a:cs typeface="Arial" panose="020B0604020202020204" pitchFamily="34" charset="0"/>
              </a:rPr>
              <a:t>. 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cs typeface="Arial" panose="020B0604020202020204" pitchFamily="34" charset="0"/>
              </a:rPr>
              <a:t>Its </a:t>
            </a:r>
            <a:r>
              <a:rPr lang="en-US" sz="2400" dirty="0">
                <a:cs typeface="Arial" panose="020B0604020202020204" pitchFamily="34" charset="0"/>
              </a:rPr>
              <a:t>sole purpose is to </a:t>
            </a:r>
            <a:r>
              <a:rPr lang="en-US" sz="2400">
                <a:cs typeface="Arial" panose="020B0604020202020204" pitchFamily="34" charset="0"/>
              </a:rPr>
              <a:t>prevent the </a:t>
            </a:r>
            <a:r>
              <a:rPr lang="en-US" sz="2400" dirty="0">
                <a:cs typeface="Arial" panose="020B0604020202020204" pitchFamily="34" charset="0"/>
              </a:rPr>
              <a:t>browser from switching into so-called "quirks mode" when rendering </a:t>
            </a:r>
            <a:r>
              <a:rPr lang="en-US" sz="2400">
                <a:cs typeface="Arial" panose="020B0604020202020204" pitchFamily="34" charset="0"/>
              </a:rPr>
              <a:t>a document.</a:t>
            </a:r>
            <a:endParaRPr lang="en-US" sz="2400" dirty="0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83810" y="5754469"/>
            <a:ext cx="10141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Source</a:t>
            </a:r>
            <a:endParaRPr lang="en-US" b="1" dirty="0"/>
          </a:p>
          <a:p>
            <a:r>
              <a:rPr lang="en-US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</a:t>
            </a:r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/Doctype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849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&lt;html lang="</a:t>
            </a:r>
            <a:r>
              <a:rPr lang="en-US" u="sng">
                <a:latin typeface="Consolas" panose="020B0609020204030204" pitchFamily="49" charset="0"/>
              </a:rPr>
              <a:t>en"&gt;...&lt;/html&gt;</a:t>
            </a:r>
            <a:endParaRPr lang="en-US" u="sn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51964"/>
            <a:ext cx="10058400" cy="3952752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/>
              <a:t>The </a:t>
            </a:r>
            <a:r>
              <a:rPr lang="en-US" sz="2400" b="1">
                <a:solidFill>
                  <a:srgbClr val="00B0F0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&lt;html&gt;</a:t>
            </a:r>
            <a:r>
              <a:rPr lang="en-US" sz="2400">
                <a:solidFill>
                  <a:srgbClr val="00B0F0"/>
                </a:solidFill>
              </a:rPr>
              <a:t> </a:t>
            </a:r>
            <a:r>
              <a:rPr lang="en-US" sz="2400"/>
              <a:t>tag represents the root of an HTML document.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/>
          </a:p>
          <a:p>
            <a:pPr marL="0" indent="0">
              <a:spcBef>
                <a:spcPts val="0"/>
              </a:spcBef>
              <a:buNone/>
            </a:pPr>
            <a:r>
              <a:rPr lang="en-US" sz="2400" b="1"/>
              <a:t>Note:</a:t>
            </a:r>
            <a:r>
              <a:rPr lang="en-US" sz="2400"/>
              <a:t> You should always include the lang attribute inside the </a:t>
            </a:r>
            <a:r>
              <a:rPr lang="en-US" sz="2400" b="1">
                <a:latin typeface="Consolas" panose="020B0609020204030204" pitchFamily="49" charset="0"/>
              </a:rPr>
              <a:t>&lt;html&gt;</a:t>
            </a:r>
            <a:r>
              <a:rPr lang="en-US" sz="2400"/>
              <a:t> tag, to declare the language of the Web page. This is meant to assist search engines and browsers.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5504715"/>
            <a:ext cx="100583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Source</a:t>
            </a:r>
          </a:p>
          <a:p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https://developer.mozilla.org/en-US/docs/Web/HTML/Element/html</a:t>
            </a:r>
            <a:endParaRPr lang="en-US" b="1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https://www.w3schools.com/Tags/tag_html</a:t>
            </a:r>
            <a:r>
              <a:rPr lang="en-US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.asp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085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&lt;</a:t>
            </a:r>
            <a:r>
              <a:rPr lang="en-US" u="sng">
                <a:latin typeface="Consolas" panose="020B0609020204030204" pitchFamily="49" charset="0"/>
              </a:rPr>
              <a:t>head&gt;...&lt;/head&gt;</a:t>
            </a:r>
            <a:endParaRPr lang="en-US" u="sn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77130"/>
            <a:ext cx="10058400" cy="3843695"/>
          </a:xfrm>
        </p:spPr>
        <p:txBody>
          <a:bodyPr anchor="ctr">
            <a:normAutofit/>
          </a:bodyPr>
          <a:lstStyle/>
          <a:p>
            <a:pPr indent="0">
              <a:buNone/>
            </a:pPr>
            <a:r>
              <a:rPr lang="en-US" sz="2400"/>
              <a:t>The HTML </a:t>
            </a:r>
            <a:r>
              <a:rPr lang="en-US" sz="2400" b="1">
                <a:solidFill>
                  <a:srgbClr val="00B0F0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&lt;head&gt;</a:t>
            </a:r>
            <a:r>
              <a:rPr lang="en-US" sz="2400"/>
              <a:t> element contains machine-readable information (or metadata) about the document, like its title, scripts, and style sheets.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5756006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Source</a:t>
            </a:r>
            <a:endParaRPr lang="en-US" b="1" dirty="0"/>
          </a:p>
          <a:p>
            <a:r>
              <a:rPr lang="en-US" dirty="0">
                <a:solidFill>
                  <a:srgbClr val="00B0F0"/>
                </a:solidFill>
                <a:hlinkClick r:id="rId3"/>
              </a:rPr>
              <a:t>https://developer.mozilla.org/en-US/docs/Web/HTML/Element</a:t>
            </a:r>
            <a:r>
              <a:rPr lang="en-US">
                <a:solidFill>
                  <a:srgbClr val="00B0F0"/>
                </a:solidFill>
                <a:hlinkClick r:id="rId3"/>
              </a:rPr>
              <a:t>/head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436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>
                <a:latin typeface="Consolas" panose="020B0609020204030204" pitchFamily="49" charset="0"/>
              </a:rPr>
              <a:t>&lt;meta /&gt;</a:t>
            </a:r>
            <a:endParaRPr lang="en-US" u="sn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-342900">
              <a:lnSpc>
                <a:spcPct val="140000"/>
              </a:lnSpc>
              <a:spcBef>
                <a:spcPts val="0"/>
              </a:spcBef>
            </a:pPr>
            <a:r>
              <a:rPr lang="en-US" sz="1900">
                <a:cs typeface="Arial" panose="020B0604020202020204" pitchFamily="34" charset="0"/>
              </a:rPr>
              <a:t>The HTML </a:t>
            </a:r>
            <a:r>
              <a:rPr lang="en-US" sz="1900" b="1">
                <a:cs typeface="Arial" panose="020B0604020202020204" pitchFamily="34" charset="0"/>
                <a:hlinkClick r:id="rId3"/>
              </a:rPr>
              <a:t>&lt;meta&gt;</a:t>
            </a:r>
            <a:r>
              <a:rPr lang="en-US" sz="1900">
                <a:cs typeface="Arial" panose="020B0604020202020204" pitchFamily="34" charset="0"/>
              </a:rPr>
              <a:t> element defines metadata about an HTML document.</a:t>
            </a:r>
          </a:p>
          <a:p>
            <a:pPr marL="0" indent="-342900">
              <a:lnSpc>
                <a:spcPct val="140000"/>
              </a:lnSpc>
              <a:spcBef>
                <a:spcPts val="0"/>
              </a:spcBef>
            </a:pPr>
            <a:r>
              <a:rPr lang="en-US" sz="1900">
                <a:cs typeface="Arial" panose="020B0604020202020204" pitchFamily="34" charset="0"/>
              </a:rPr>
              <a:t>Metadata is data about data.</a:t>
            </a:r>
          </a:p>
          <a:p>
            <a:pPr marL="0" indent="-342900">
              <a:lnSpc>
                <a:spcPct val="140000"/>
              </a:lnSpc>
              <a:spcBef>
                <a:spcPts val="0"/>
              </a:spcBef>
            </a:pPr>
            <a:r>
              <a:rPr lang="en-US" sz="1900">
                <a:cs typeface="Arial" panose="020B0604020202020204" pitchFamily="34" charset="0"/>
              </a:rPr>
              <a:t>Metadata is used by browsers, search engines, and other web services.</a:t>
            </a:r>
          </a:p>
          <a:p>
            <a:pPr marL="0" indent="-342900">
              <a:lnSpc>
                <a:spcPct val="140000"/>
              </a:lnSpc>
              <a:spcBef>
                <a:spcPts val="0"/>
              </a:spcBef>
            </a:pPr>
            <a:r>
              <a:rPr lang="en-US" sz="1900" b="1">
                <a:latin typeface="Consolas" panose="020B0609020204030204" pitchFamily="49" charset="0"/>
                <a:cs typeface="Arial" panose="020B0604020202020204" pitchFamily="34" charset="0"/>
              </a:rPr>
              <a:t>&lt;meta&gt;</a:t>
            </a:r>
            <a:r>
              <a:rPr lang="en-US" sz="1900">
                <a:cs typeface="Arial" panose="020B0604020202020204" pitchFamily="34" charset="0"/>
              </a:rPr>
              <a:t> tags always go inside the </a:t>
            </a:r>
            <a:r>
              <a:rPr lang="en-US" sz="1900" b="1">
                <a:latin typeface="Consolas" panose="020B0609020204030204" pitchFamily="49" charset="0"/>
                <a:cs typeface="Arial" panose="020B0604020202020204" pitchFamily="34" charset="0"/>
              </a:rPr>
              <a:t>&lt;head&gt;</a:t>
            </a:r>
            <a:r>
              <a:rPr lang="en-US" sz="1900">
                <a:cs typeface="Arial" panose="020B0604020202020204" pitchFamily="34" charset="0"/>
              </a:rPr>
              <a:t> element.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endParaRPr lang="en-US" sz="1900">
              <a:cs typeface="Arial" panose="020B0604020202020204" pitchFamily="34" charset="0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900" b="1" u="sng">
                <a:cs typeface="Arial" panose="020B0604020202020204" pitchFamily="34" charset="0"/>
              </a:rPr>
              <a:t>Examples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900">
                <a:latin typeface="Consolas" panose="020B0609020204030204" pitchFamily="49" charset="0"/>
                <a:cs typeface="Arial" panose="020B0604020202020204" pitchFamily="34" charset="0"/>
              </a:rPr>
              <a:t>&lt;meta charset="utf-8"&gt;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900">
                <a:latin typeface="Consolas" panose="020B0609020204030204" pitchFamily="49" charset="0"/>
                <a:cs typeface="Arial" panose="020B0604020202020204" pitchFamily="34" charset="0"/>
              </a:rPr>
              <a:t>&lt;meta name="description" content="This will often show up in search results."&gt;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900">
                <a:latin typeface="Consolas" panose="020B0609020204030204" pitchFamily="49" charset="0"/>
                <a:cs typeface="Arial" panose="020B0604020202020204" pitchFamily="34" charset="0"/>
              </a:rPr>
              <a:t>&lt;meta name="viewport" content="width=device-width, initial-scale=1"&gt;</a:t>
            </a:r>
            <a:endParaRPr lang="en-US" sz="19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57544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>
                <a:hlinkClick r:id="rId3"/>
              </a:rPr>
              <a:t>https://developer.mozilla.org/en-US/docs/Web/HTML/Element/meta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3879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purl.org/dc/terms/"/>
    <ds:schemaRef ds:uri="16c05727-aa75-4e4a-9b5f-8a80a1165891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{37DAEB62-91AD-4E6F-BED4-FC24FCD8F4C1}tf78438558</Template>
  <TotalTime>0</TotalTime>
  <Words>2077</Words>
  <Application>Microsoft Office PowerPoint</Application>
  <PresentationFormat>Widescreen</PresentationFormat>
  <Paragraphs>257</Paragraphs>
  <Slides>29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Century Gothic</vt:lpstr>
      <vt:lpstr>Consolas</vt:lpstr>
      <vt:lpstr>Garamond</vt:lpstr>
      <vt:lpstr>SavonVTI</vt:lpstr>
      <vt:lpstr>HTML Review</vt:lpstr>
      <vt:lpstr>Objectives</vt:lpstr>
      <vt:lpstr>Hypertext Markup Language (HTML)</vt:lpstr>
      <vt:lpstr>HTML Documents</vt:lpstr>
      <vt:lpstr>HTML Document Structure</vt:lpstr>
      <vt:lpstr>&lt;!DOCTYPE html&gt;</vt:lpstr>
      <vt:lpstr>&lt;html lang="en"&gt;...&lt;/html&gt;</vt:lpstr>
      <vt:lpstr>&lt;head&gt;...&lt;/head&gt;</vt:lpstr>
      <vt:lpstr>&lt;meta /&gt;</vt:lpstr>
      <vt:lpstr>&lt;title&gt;...&lt;/title&gt;</vt:lpstr>
      <vt:lpstr>&lt;link /&gt;</vt:lpstr>
      <vt:lpstr>Content</vt:lpstr>
      <vt:lpstr>HTML5 Tags for sectioning content</vt:lpstr>
      <vt:lpstr>&lt;div&gt;...&lt;/div&gt;</vt:lpstr>
      <vt:lpstr>&lt;span&gt;...&lt;/span&gt;</vt:lpstr>
      <vt:lpstr>Block-Level Elements</vt:lpstr>
      <vt:lpstr>Inline-Level Elements</vt:lpstr>
      <vt:lpstr>Headings &lt;h1&gt;-&lt;h6&gt;</vt:lpstr>
      <vt:lpstr>Paragraph &lt;p&gt;…&lt;/p&gt;</vt:lpstr>
      <vt:lpstr>Ordered List &lt;ol&gt;…&lt;/ol&gt;</vt:lpstr>
      <vt:lpstr>Unordered List &lt;ul&gt;…&lt;/ul&gt;</vt:lpstr>
      <vt:lpstr>HTML Forms</vt:lpstr>
      <vt:lpstr>Forms</vt:lpstr>
      <vt:lpstr>Common Form Tags</vt:lpstr>
      <vt:lpstr>Example Form</vt:lpstr>
      <vt:lpstr>Example Form</vt:lpstr>
      <vt:lpstr>Conclusion</vt:lpstr>
      <vt:lpstr>What We Covered</vt:lpstr>
      <vt:lpstr>Some Useful URLs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2020-06-22T12:54:55Z</dcterms:created>
  <dcterms:modified xsi:type="dcterms:W3CDTF">2020-07-29T13:14:20Z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