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300" r:id="rId7"/>
    <p:sldId id="301" r:id="rId8"/>
    <p:sldId id="302" r:id="rId9"/>
    <p:sldId id="291" r:id="rId10"/>
    <p:sldId id="304" r:id="rId11"/>
    <p:sldId id="305" r:id="rId12"/>
    <p:sldId id="306" r:id="rId13"/>
    <p:sldId id="307" r:id="rId14"/>
    <p:sldId id="303" r:id="rId15"/>
    <p:sldId id="294" r:id="rId16"/>
    <p:sldId id="288" r:id="rId17"/>
    <p:sldId id="268" r:id="rId18"/>
    <p:sldId id="308" r:id="rId19"/>
    <p:sldId id="292" r:id="rId20"/>
    <p:sldId id="293" r:id="rId21"/>
    <p:sldId id="310" r:id="rId22"/>
    <p:sldId id="311" r:id="rId23"/>
    <p:sldId id="295" r:id="rId24"/>
    <p:sldId id="309" r:id="rId25"/>
    <p:sldId id="296" r:id="rId26"/>
    <p:sldId id="297" r:id="rId27"/>
    <p:sldId id="298" r:id="rId28"/>
    <p:sldId id="299" r:id="rId29"/>
    <p:sldId id="312" r:id="rId30"/>
    <p:sldId id="313" r:id="rId31"/>
    <p:sldId id="314" r:id="rId32"/>
    <p:sldId id="319" r:id="rId33"/>
    <p:sldId id="317" r:id="rId34"/>
    <p:sldId id="315" r:id="rId35"/>
    <p:sldId id="322" r:id="rId36"/>
    <p:sldId id="321" r:id="rId37"/>
    <p:sldId id="318" r:id="rId38"/>
    <p:sldId id="320" r:id="rId39"/>
    <p:sldId id="290" r:id="rId40"/>
    <p:sldId id="28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reate,_read,_update_and_delet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api.dev/module/joi/" TargetMode="External"/><Relationship Id="rId2" Type="http://schemas.openxmlformats.org/officeDocument/2006/relationships/hyperlink" Target="https://www.npmjs.com/package/@hapi/jo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joi-objecti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mongodb" TargetMode="External"/><Relationship Id="rId2" Type="http://schemas.openxmlformats.org/officeDocument/2006/relationships/hyperlink" Target="https://docs.mongodb.com/drivers/no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onfi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cap="none">
                <a:solidFill>
                  <a:schemeClr val="tx1"/>
                </a:solidFill>
              </a:rPr>
              <a:t>MongoDB </a:t>
            </a:r>
            <a:br>
              <a:rPr lang="en-US" sz="4400" cap="none">
                <a:solidFill>
                  <a:schemeClr val="tx1"/>
                </a:solidFill>
              </a:rPr>
            </a:br>
            <a:r>
              <a:rPr lang="en-US" sz="4400" cap="none">
                <a:solidFill>
                  <a:schemeClr val="tx1"/>
                </a:solidFill>
              </a:rPr>
              <a:t>&amp; Node.js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production.json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/>
              <a:t>This file is used to specify configuration parameters for your production environment.</a:t>
            </a:r>
          </a:p>
          <a:p>
            <a:pPr marL="0" indent="0">
              <a:buNone/>
            </a:pPr>
            <a:r>
              <a:rPr lang="en-US" sz="1800" b="1"/>
              <a:t>Add the code below to the file.</a:t>
            </a:r>
          </a:p>
          <a:p>
            <a:pPr marL="0" indent="0">
              <a:buNone/>
            </a:pPr>
            <a:r>
              <a:rPr lang="en-US" sz="1800"/>
              <a:t>{}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2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Using </a:t>
            </a:r>
            <a:r>
              <a:rPr lang="en-US" sz="3200" b="1">
                <a:latin typeface="Consolas" panose="020B0609020204030204" pitchFamily="49" charset="0"/>
              </a:rPr>
              <a:t>config</a:t>
            </a:r>
            <a:r>
              <a:rPr lang="en-US" sz="3200"/>
              <a:t> to retrieve the 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53417"/>
            <a:ext cx="6795278" cy="1846659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457200" tIns="457200" rIns="457200" bIns="45720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const config = require('config');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const DB_NAME = config.get('db.name');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const DB_URI = config.get('db.uri');</a:t>
            </a:r>
          </a:p>
        </p:txBody>
      </p:sp>
    </p:spTree>
    <p:extLst>
      <p:ext uri="{BB962C8B-B14F-4D97-AF65-F5344CB8AC3E}">
        <p14:creationId xmlns:p14="http://schemas.microsoft.com/office/powerpoint/2010/main" val="100511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0936"/>
            <a:ext cx="10058400" cy="1371600"/>
          </a:xfrm>
        </p:spPr>
        <p:txBody>
          <a:bodyPr/>
          <a:lstStyle/>
          <a:p>
            <a:r>
              <a:rPr lang="en-US"/>
              <a:t>Connecting to the database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2E54A1-3B6B-4BCC-8529-17E542F5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533690"/>
            <a:ext cx="8237456" cy="4678204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let databaseConnection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2000">
                <a:latin typeface="Consolas" panose="020B0609020204030204" pitchFamily="49" charset="0"/>
              </a:rPr>
              <a:t> function connect()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if (!databaseConnection)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  debug('connecting to database...');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const client = await MongoClient.connect(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DB_URI</a:t>
            </a:r>
            <a:r>
              <a:rPr lang="en-US" sz="2000" b="1">
                <a:latin typeface="Consolas" panose="020B0609020204030204" pitchFamily="49" charset="0"/>
              </a:rPr>
              <a:t>,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  useNewUrlParser: true,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  useUnifiedTopology: true,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  poolSize: 10,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databaseConnection = client.db(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DB_NAME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  debug('connected.');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return databaseConnection;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188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A491B6-34AC-4612-88A4-CFC5B010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CRUD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1B1E-427A-47A6-A74A-5FBF8847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02864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Reading &amp; Writing data with MongoDB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7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201174"/>
            <a:ext cx="10058400" cy="751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Sources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https://en.wikipedia.org/wiki/Create,_read,_update_and_delete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15BB89-4FD3-448F-95AF-7B13C708E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949682"/>
              </p:ext>
            </p:extLst>
          </p:nvPr>
        </p:nvGraphicFramePr>
        <p:xfrm>
          <a:off x="1721840" y="2173585"/>
          <a:ext cx="87483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80">
                  <a:extLst>
                    <a:ext uri="{9D8B030D-6E8A-4147-A177-3AD203B41FA5}">
                      <a16:colId xmlns:a16="http://schemas.microsoft.com/office/drawing/2014/main" val="1167836049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733711110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967705745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265588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4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</a:t>
                      </a:r>
                      <a:r>
                        <a:rPr lang="en-US" dirty="0"/>
                        <a:t>ead/Retrieve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2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U</a:t>
                      </a:r>
                      <a:r>
                        <a:rPr lang="en-US" dirty="0"/>
                        <a:t>pdate/Modify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1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</a:t>
                      </a:r>
                      <a:r>
                        <a:rPr lang="en-US" dirty="0"/>
                        <a:t>elete/Destroy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6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02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A491B6-34AC-4612-88A4-CFC5B010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Find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1B1E-427A-47A6-A74A-5FBF8847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02864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Retrieving data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with MongoDB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64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Find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 function getAllNotes()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const db = await 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return db.collection('notes')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.find({})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.sort({ title: 1 })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.toArray();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01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Find with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 function getActiveNotes()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const db = await 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return db.collection('notes')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.find({ active: true })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.sort({ title: 1 })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.toArray();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3261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Find with filter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 function getProductsOver5()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const db = await 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return db.collection('products')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.find({ price: { $gte: 5 } })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.sort({ price: -1 })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.toArray();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09157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Find with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 function getProductsOver5()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const db = await 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return db.collection('products')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.find({ price: { $gte: 5 } })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.sort({ price: -1 })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.limit(10)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.toArray();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559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AA9-AB0D-4659-AA02-427CB21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13A-49DF-4025-B7F2-79F44572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5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Find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 function findNoteById(id)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id = new ObjectId(id);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const db = await 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return db.collection('notes')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.findOne({ _id: id })</a:t>
            </a:r>
            <a:r>
              <a:rPr lang="en-US" sz="20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6646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A491B6-34AC-4612-88A4-CFC5B010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</a:rPr>
              <a:t>INSERT/UPDATE/DELETE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1B1E-427A-47A6-A74A-5FBF8847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02864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Modifying data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with MongoDB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08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Inserting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 function insertOneNote(note)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delete note._id;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const db = await 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return db.collection('notes').insertOne(note);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989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Updating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 function updateOneNote(note)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note._id = new ObjectId(note._id);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const db = await 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return db.collection('notes').updateOne(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{ _id: note._id }, 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{ $set: { title: note.title, body: note.body } }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577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Upsert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 function updateOneNote(note)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note._id = new ObjectId(note._id);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const db = await 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return db.collection('notes').updateOne(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{ _id: note._id }, 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{ $set: { title: note.title, body: note.body } },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{ upsert: true }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15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Deleting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 function deleteOneNote(id) 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  id = new ObjectId(id);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  const db = await 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  return db.collection('notes').deleteOne({ _id: id });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9962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FB34-A0EC-42DE-A278-4447B384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joi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C0E0B-3BAB-4503-AEA3-139DAE785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pc="80"/>
              <a:t>Implementing server-side validation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pc="80"/>
              <a:t>w/ joi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19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EBB370-0AE8-481A-906A-967A61BF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2738"/>
            <a:ext cx="10058400" cy="1371600"/>
          </a:xfrm>
        </p:spPr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npm install @hapi/joi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C5708F-95D9-4937-B274-D2A2363A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4612"/>
            <a:ext cx="10058400" cy="5283387"/>
          </a:xfrm>
        </p:spPr>
        <p:txBody>
          <a:bodyPr>
            <a:noAutofit/>
          </a:bodyPr>
          <a:lstStyle/>
          <a:p>
            <a:r>
              <a:rPr lang="en-US" sz="1800" b="1"/>
              <a:t>The most powerful schema description language and data validator for JavaScript.</a:t>
            </a:r>
          </a:p>
          <a:p>
            <a:r>
              <a:rPr lang="en-US" sz="1800"/>
              <a:t>Used to implement server-side validation for your API endpoints.</a:t>
            </a:r>
          </a:p>
          <a:p>
            <a:pPr marL="0" indent="0">
              <a:buNone/>
            </a:pPr>
            <a:endParaRPr lang="en-US" sz="1800"/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const schema = joi.object({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  name: joi.string().required(),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  desc: joi.string(),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  price: joi.number().required().min(0).precision(2)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});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await schema.validateAsync(product);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Sources</a:t>
            </a:r>
          </a:p>
          <a:p>
            <a:pPr marL="0" indent="0">
              <a:buNone/>
            </a:pPr>
            <a:r>
              <a:rPr lang="en-US" sz="1800">
                <a:hlinkClick r:id="rId2"/>
              </a:rPr>
              <a:t>https://www.npmjs.com/package/@hapi/joi</a:t>
            </a:r>
            <a:endParaRPr lang="en-US" sz="1800"/>
          </a:p>
          <a:p>
            <a:pPr marL="0" indent="0">
              <a:buNone/>
            </a:pPr>
            <a:r>
              <a:rPr lang="en-US" sz="1800">
                <a:hlinkClick r:id="rId3"/>
              </a:rPr>
              <a:t>https://hapi.dev/module/joi/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55329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EBB370-0AE8-481A-906A-967A61BF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npm install joi-objectid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C5708F-95D9-4937-B274-D2A2363A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/>
              <a:t>Adds validation for MongoDB ObjectId.</a:t>
            </a:r>
          </a:p>
          <a:p>
            <a:r>
              <a:rPr lang="en-US" sz="1800"/>
              <a:t>Inject it in your entry point file (typically </a:t>
            </a:r>
            <a:r>
              <a:rPr lang="en-US" sz="1800" b="1"/>
              <a:t>index.js</a:t>
            </a:r>
            <a:r>
              <a:rPr lang="en-US" sz="1800"/>
              <a:t>) with the code below:</a:t>
            </a:r>
          </a:p>
          <a:p>
            <a:pPr marL="0" indent="0">
              <a:buNone/>
            </a:pPr>
            <a:endParaRPr lang="en-US" sz="1800"/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const joi = require('@hapi/joi');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joi.objectId = require('joi-objectid')(joi);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Sources</a:t>
            </a:r>
          </a:p>
          <a:p>
            <a:pPr marL="0" indent="0">
              <a:buNone/>
            </a:pPr>
            <a:r>
              <a:rPr lang="en-US" sz="1800">
                <a:hlinkClick r:id="rId2"/>
              </a:rPr>
              <a:t>https://www.npmjs.com/package/joi-objectid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29304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FB34-A0EC-42DE-A278-4447B384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API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C0E0B-3BAB-4503-AEA3-139DAE785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spc="80"/>
              <a:t>Building an API module to access a MongoDB database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55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047F3A-D6AD-4322-A07D-376EAF0F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D6BD7-20D5-4AF3-A018-79B01D13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02864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npm mongodb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npm config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connecting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01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D249-BBFE-4186-AEB9-BE7D32D1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joi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FB3E-A63E-4FBC-9D98-2C4DFF96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const NOTE_SCHEMA = joi.object({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_id: joi.objectId(),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title: joi.string().required(),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body: joi.string().required(),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23279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2C8B-AFD5-4493-9922-D0F8E080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0459"/>
            <a:ext cx="10058400" cy="1371600"/>
          </a:xfrm>
        </p:spPr>
        <p:txBody>
          <a:bodyPr/>
          <a:lstStyle/>
          <a:p>
            <a:r>
              <a:rPr lang="en-US"/>
              <a:t>Example: API endpoint to get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2784-FDF0-41FD-8429-B10BDECB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484548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highlight>
                  <a:srgbClr val="FFFF00"/>
                </a:highlight>
                <a:latin typeface="Consolas" panose="020B0609020204030204" pitchFamily="49" charset="0"/>
              </a:rPr>
              <a:t>router.get('/', async (request, response, next)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 b="1">
                <a:latin typeface="Consolas" panose="020B0609020204030204" pitchFamily="49" charset="0"/>
              </a:rPr>
              <a:t>const notes = await db.getAllNotes();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return response.json(notes);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next(err);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9017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2C8B-AFD5-4493-9922-D0F8E080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0459"/>
            <a:ext cx="10058400" cy="1371600"/>
          </a:xfrm>
        </p:spPr>
        <p:txBody>
          <a:bodyPr/>
          <a:lstStyle/>
          <a:p>
            <a:r>
              <a:rPr lang="en-US"/>
              <a:t>Example: API endpoint to get one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2784-FDF0-41FD-8429-B10BDECB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484548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highlight>
                  <a:srgbClr val="FFFF00"/>
                </a:highlight>
                <a:latin typeface="Consolas" panose="020B0609020204030204" pitchFamily="49" charset="0"/>
              </a:rPr>
              <a:t>router.get('/:id', async (request, response, next)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const id = request.params.id;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  if (!db.isValidId(id)) { return sendInvalidId(response);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 b="1">
                <a:latin typeface="Consolas" panose="020B0609020204030204" pitchFamily="49" charset="0"/>
              </a:rPr>
              <a:t>const note = await db.findNoteById(id);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return response.json(note);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next(err);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36688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2C8B-AFD5-4493-9922-D0F8E080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0459"/>
            <a:ext cx="10058400" cy="1371600"/>
          </a:xfrm>
        </p:spPr>
        <p:txBody>
          <a:bodyPr/>
          <a:lstStyle/>
          <a:p>
            <a:r>
              <a:rPr lang="en-US"/>
              <a:t>Example: API endpoint for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2784-FDF0-41FD-8429-B10BDECB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484548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highlight>
                  <a:srgbClr val="FFFF00"/>
                </a:highlight>
                <a:latin typeface="Consolas" panose="020B0609020204030204" pitchFamily="49" charset="0"/>
              </a:rPr>
              <a:t>router.post('/', async (request, response, next)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const note = request.body;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note._id = db.newId();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 b="1">
                <a:latin typeface="Consolas" panose="020B0609020204030204" pitchFamily="49" charset="0"/>
              </a:rPr>
              <a:t>await NOTE_SCHEMA.validateAsync(note);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await db.insertOneNote(note);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return response.json(note);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next(err);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54464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2C8B-AFD5-4493-9922-D0F8E080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0459"/>
            <a:ext cx="10058400" cy="1371600"/>
          </a:xfrm>
        </p:spPr>
        <p:txBody>
          <a:bodyPr/>
          <a:lstStyle/>
          <a:p>
            <a:r>
              <a:rPr lang="en-US"/>
              <a:t>Example: API endpoint for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2784-FDF0-41FD-8429-B10BDECB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8"/>
            <a:ext cx="10058400" cy="516594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highlight>
                  <a:srgbClr val="FFFF00"/>
                </a:highlight>
                <a:latin typeface="Consolas" panose="020B0609020204030204" pitchFamily="49" charset="0"/>
              </a:rPr>
              <a:t>router.put('/:id', async (request, response, next) =&gt;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try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  const id = request.params.id;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  if (!db.isValidId(id)) { return sendInvalidId(response);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    const note = request.body;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  note._id = 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    </a:t>
            </a:r>
            <a:r>
              <a:rPr lang="en-US" sz="1600" b="1">
                <a:latin typeface="Consolas" panose="020B0609020204030204" pitchFamily="49" charset="0"/>
              </a:rPr>
              <a:t>await NOTE_SCHEMA.validateAsync(note);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    await db.updateOneNote(note);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    return response.json(note);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} catch (err)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  next(err);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62997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2C8B-AFD5-4493-9922-D0F8E080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0459"/>
            <a:ext cx="10058400" cy="1371600"/>
          </a:xfrm>
        </p:spPr>
        <p:txBody>
          <a:bodyPr/>
          <a:lstStyle/>
          <a:p>
            <a:r>
              <a:rPr lang="en-US"/>
              <a:t>Example: API endpoint for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2784-FDF0-41FD-8429-B10BDECB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8"/>
            <a:ext cx="10058400" cy="516594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highlight>
                  <a:srgbClr val="FFFF00"/>
                </a:highlight>
                <a:latin typeface="Consolas" panose="020B0609020204030204" pitchFamily="49" charset="0"/>
              </a:rPr>
              <a:t>router.delete('/:id', async (request, response, next) =&gt;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try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  const id = request.params.id;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  if (!db.isValidId(id)) { return sendInvalidId(response);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    await db.deleteOneNote(note);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    return response.type('text/plain').send('Note deleted.');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} catch (err)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  next(err);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06592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CF090-FF60-4CB5-8C3D-B615F2EC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B88A5-4A82-458B-BF9F-018EE5C1E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pc="80"/>
              <a:t>What did we learn today?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6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AA9-AB0D-4659-AA02-427CB21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13A-49DF-4025-B7F2-79F44572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7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0E46-0717-4E89-BC26-A62BE209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npm install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5BCF-F61C-467E-BCA3-EA075893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26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official </a:t>
            </a:r>
            <a:r>
              <a:rPr lang="en-US" sz="1800" b="1">
                <a:hlinkClick r:id="rId2"/>
              </a:rPr>
              <a:t>MongoDB</a:t>
            </a:r>
            <a:r>
              <a:rPr lang="en-US" sz="1800"/>
              <a:t> driver for Node.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55B0E-CBCA-4CEE-8F08-1D52637FF1BD}"/>
              </a:ext>
            </a:extLst>
          </p:cNvPr>
          <p:cNvSpPr txBox="1"/>
          <p:nvPr/>
        </p:nvSpPr>
        <p:spPr>
          <a:xfrm>
            <a:off x="1066800" y="5491079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Sources</a:t>
            </a:r>
          </a:p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https://www.npmjs.com/package/mongodb</a:t>
            </a:r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https://docs.mongodb.com/drivers/node/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0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1446-3555-4F3B-9544-09EFBE2E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npm install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A386-D8E4-43CF-B363-C1D8E463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232278"/>
          </a:xfrm>
        </p:spPr>
        <p:txBody>
          <a:bodyPr>
            <a:normAutofit/>
          </a:bodyPr>
          <a:lstStyle/>
          <a:p>
            <a:r>
              <a:rPr lang="en-US" sz="1800"/>
              <a:t>Organize your configurations in a hierarchical structure to facilitate easy app deployment.</a:t>
            </a:r>
          </a:p>
          <a:p>
            <a:r>
              <a:rPr lang="en-US" sz="1800"/>
              <a:t>Define a set of default parameters and extend them for different deployment environments (development, qa, staging, production, etc.)</a:t>
            </a:r>
          </a:p>
          <a:p>
            <a:r>
              <a:rPr lang="en-US" sz="1800"/>
              <a:t>Configurations are stored in configuration files within your application and can be overriden by environment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B4158-E715-4101-AAF5-F8D5492F9C57}"/>
              </a:ext>
            </a:extLst>
          </p:cNvPr>
          <p:cNvSpPr txBox="1"/>
          <p:nvPr/>
        </p:nvSpPr>
        <p:spPr>
          <a:xfrm>
            <a:off x="1066800" y="549107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Sources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https://www.npmjs.com/package/config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2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config</a:t>
            </a:r>
            <a:r>
              <a:rPr lang="en-US" sz="3200"/>
              <a:t> 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Create a folder named </a:t>
            </a:r>
            <a:r>
              <a:rPr lang="en-US" sz="1800" b="1"/>
              <a:t>config</a:t>
            </a:r>
            <a:r>
              <a:rPr lang="en-US" sz="1800"/>
              <a:t> in the root folder of your application and add the following files to it: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 b="1">
                <a:latin typeface="Consolas" panose="020B0609020204030204" pitchFamily="49" charset="0"/>
              </a:rPr>
              <a:t>custom-environment-variables.json</a:t>
            </a:r>
          </a:p>
          <a:p>
            <a:r>
              <a:rPr lang="en-US" sz="1800" b="1">
                <a:latin typeface="Consolas" panose="020B0609020204030204" pitchFamily="49" charset="0"/>
              </a:rPr>
              <a:t>default.json</a:t>
            </a:r>
          </a:p>
          <a:p>
            <a:r>
              <a:rPr lang="en-US" sz="1800" b="1">
                <a:latin typeface="Consolas" panose="020B0609020204030204" pitchFamily="49" charset="0"/>
              </a:rPr>
              <a:t>development.json</a:t>
            </a:r>
          </a:p>
          <a:p>
            <a:r>
              <a:rPr lang="en-US" sz="1800" b="1">
                <a:latin typeface="Consolas" panose="020B0609020204030204" pitchFamily="49" charset="0"/>
              </a:rPr>
              <a:t>production.json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848EE-6D0F-4881-96E9-77FE9DCB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107" y="2835663"/>
            <a:ext cx="4852867" cy="31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1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default.json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/>
              <a:t>This file is used to specify default values for your configuration parameters.</a:t>
            </a:r>
          </a:p>
          <a:p>
            <a:pPr marL="0" indent="0">
              <a:buNone/>
            </a:pPr>
            <a:r>
              <a:rPr lang="en-US" sz="1800" b="1"/>
              <a:t>Add the code below to the file.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"debug": "app:*",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"http": { "hostname": "localhost","port": "3000" },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"db": { "name": "</a:t>
            </a:r>
            <a:r>
              <a:rPr lang="en-US" sz="1800" b="1">
                <a:highlight>
                  <a:srgbClr val="FFFF00"/>
                </a:highlight>
                <a:latin typeface="Consolas" panose="020B0609020204030204" pitchFamily="49" charset="0"/>
              </a:rPr>
              <a:t>my_database_name</a:t>
            </a:r>
            <a:r>
              <a:rPr lang="en-US" sz="1800">
                <a:latin typeface="Consolas" panose="020B0609020204030204" pitchFamily="49" charset="0"/>
              </a:rPr>
              <a:t>", "uri": "mongodb://localhost"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199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custom-environment-variables.json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/>
              <a:t>This file is used to specify which environment variables will override your configuration parameters. </a:t>
            </a:r>
          </a:p>
          <a:p>
            <a:pPr marL="0" indent="0">
              <a:buNone/>
            </a:pPr>
            <a:r>
              <a:rPr lang="en-US" sz="1800" b="1"/>
              <a:t>Add the code below to the file.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"debug": "DEBUG",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"http": { "hostname": "HOSTNAME","port": "PORT" },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"db": { "name": "DB_NAME", "uri": "DB_URI"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149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development.json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/>
              <a:t>This file is used to specify configuration parameters for your development environment.</a:t>
            </a:r>
          </a:p>
          <a:p>
            <a:pPr marL="0" indent="0">
              <a:buNone/>
            </a:pPr>
            <a:r>
              <a:rPr lang="en-US" sz="1800" b="1"/>
              <a:t>Add the code below to the file.</a:t>
            </a:r>
          </a:p>
          <a:p>
            <a:pPr marL="0" indent="0">
              <a:buNone/>
            </a:pPr>
            <a:r>
              <a:rPr lang="en-US" sz="1800"/>
              <a:t>{}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31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1706</Words>
  <Application>Microsoft Office PowerPoint</Application>
  <PresentationFormat>Widescreen</PresentationFormat>
  <Paragraphs>269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Consolas</vt:lpstr>
      <vt:lpstr>Garamond</vt:lpstr>
      <vt:lpstr>SavonVTI</vt:lpstr>
      <vt:lpstr>MongoDB  &amp; Node.js</vt:lpstr>
      <vt:lpstr>Objectives</vt:lpstr>
      <vt:lpstr>Setup</vt:lpstr>
      <vt:lpstr>npm install mongodb</vt:lpstr>
      <vt:lpstr>npm install config</vt:lpstr>
      <vt:lpstr>config folder structure</vt:lpstr>
      <vt:lpstr>default.json</vt:lpstr>
      <vt:lpstr>custom-environment-variables.json</vt:lpstr>
      <vt:lpstr>development.json</vt:lpstr>
      <vt:lpstr>production.json</vt:lpstr>
      <vt:lpstr>Using config to retrieve the connection string</vt:lpstr>
      <vt:lpstr>Connecting to the database</vt:lpstr>
      <vt:lpstr>CRUD</vt:lpstr>
      <vt:lpstr>CRUD</vt:lpstr>
      <vt:lpstr>Find</vt:lpstr>
      <vt:lpstr>Example: Find All</vt:lpstr>
      <vt:lpstr>Example: Find with filter</vt:lpstr>
      <vt:lpstr>Example: Find with filter #2</vt:lpstr>
      <vt:lpstr>Example: Find with limit</vt:lpstr>
      <vt:lpstr>Example: Find One</vt:lpstr>
      <vt:lpstr>INSERT/UPDATE/DELETE</vt:lpstr>
      <vt:lpstr>Example: Inserting Documents</vt:lpstr>
      <vt:lpstr>Example: Updating Documents</vt:lpstr>
      <vt:lpstr>Example: Upsert</vt:lpstr>
      <vt:lpstr>Example: Deleting Documents</vt:lpstr>
      <vt:lpstr>joi</vt:lpstr>
      <vt:lpstr>npm install @hapi/joi</vt:lpstr>
      <vt:lpstr>npm install joi-objectid</vt:lpstr>
      <vt:lpstr>API </vt:lpstr>
      <vt:lpstr>Example: joi schema</vt:lpstr>
      <vt:lpstr>Example: API endpoint to get all</vt:lpstr>
      <vt:lpstr>Example: API endpoint to get one note</vt:lpstr>
      <vt:lpstr>Example: API endpoint for insert</vt:lpstr>
      <vt:lpstr>Example: API endpoint for update</vt:lpstr>
      <vt:lpstr>Example: API endpoint for delete</vt:lpstr>
      <vt:lpstr>Conclusion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2020-07-16T20:28:33Z</dcterms:created>
  <dcterms:modified xsi:type="dcterms:W3CDTF">2020-07-16T20:38:48Z</dcterms:modified>
</cp:coreProperties>
</file>