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5"/>
  </p:notesMasterIdLst>
  <p:sldIdLst>
    <p:sldId id="257" r:id="rId5"/>
    <p:sldId id="263" r:id="rId6"/>
    <p:sldId id="303" r:id="rId7"/>
    <p:sldId id="266" r:id="rId8"/>
    <p:sldId id="267" r:id="rId9"/>
    <p:sldId id="304" r:id="rId10"/>
    <p:sldId id="268" r:id="rId11"/>
    <p:sldId id="300" r:id="rId12"/>
    <p:sldId id="305" r:id="rId13"/>
    <p:sldId id="273" r:id="rId14"/>
    <p:sldId id="274" r:id="rId15"/>
    <p:sldId id="301" r:id="rId16"/>
    <p:sldId id="302" r:id="rId17"/>
    <p:sldId id="278" r:id="rId18"/>
    <p:sldId id="279" r:id="rId19"/>
    <p:sldId id="280" r:id="rId20"/>
    <p:sldId id="281" r:id="rId21"/>
    <p:sldId id="306" r:id="rId22"/>
    <p:sldId id="282" r:id="rId23"/>
    <p:sldId id="283" r:id="rId24"/>
    <p:sldId id="284" r:id="rId25"/>
    <p:sldId id="285" r:id="rId26"/>
    <p:sldId id="286" r:id="rId27"/>
    <p:sldId id="292" r:id="rId28"/>
    <p:sldId id="293" r:id="rId29"/>
    <p:sldId id="290" r:id="rId30"/>
    <p:sldId id="289" r:id="rId31"/>
    <p:sldId id="308" r:id="rId32"/>
    <p:sldId id="30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8A06-DD4F-4924-BE66-8F95ED766C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Asynchronous/Concep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Asynchronous/Concep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IIF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</a:t>
            </a:r>
            <a:r>
              <a:rPr lang="en-US" sz="4400" dirty="0">
                <a:solidFill>
                  <a:schemeClr val="tx1"/>
                </a:solidFill>
              </a:rPr>
              <a:t>.js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Close the </a:t>
            </a:r>
            <a:r>
              <a:rPr lang="en-US" sz="1800" b="1" dirty="0">
                <a:latin typeface="Consolas" panose="020B0609020204030204" pitchFamily="49" charset="0"/>
              </a:rPr>
              <a:t>simple.js </a:t>
            </a:r>
            <a:r>
              <a:rPr lang="en-US" sz="1800" dirty="0"/>
              <a:t>file</a:t>
            </a:r>
          </a:p>
          <a:p>
            <a:r>
              <a:rPr lang="en-US" sz="1800" dirty="0"/>
              <a:t>Create a </a:t>
            </a:r>
            <a:r>
              <a:rPr lang="en-US" sz="1800"/>
              <a:t>new file named </a:t>
            </a:r>
            <a:r>
              <a:rPr lang="en-US" sz="1800" b="1"/>
              <a:t>program2.js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Open </a:t>
            </a:r>
            <a:r>
              <a:rPr lang="en-US" sz="1800"/>
              <a:t>this file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Enter the code shown below into program2.js and save the file.</a:t>
            </a:r>
          </a:p>
          <a:p>
            <a:pPr marL="0" indent="0">
              <a:buNone/>
            </a:pPr>
            <a:endParaRPr lang="en-US" sz="1800" b="1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http = require('http');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PORT = process.env.PORT || 3000;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r>
              <a:rPr lang="en-US" sz="1800"/>
              <a:t>Open a terminal window inside Visual Studio Code</a:t>
            </a:r>
          </a:p>
          <a:p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program1.js</a:t>
            </a:r>
          </a:p>
          <a:p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D4B16-60B0-4813-98FC-33CF0C1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0268"/>
            <a:ext cx="6372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Web Server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5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Open </a:t>
            </a:r>
            <a:r>
              <a:rPr lang="en-US" sz="1800" b="1">
                <a:hlinkClick r:id="rId2"/>
              </a:rPr>
              <a:t>http://localhost:3000</a:t>
            </a:r>
            <a:r>
              <a:rPr lang="en-US" sz="1800" b="1"/>
              <a:t> in your browser</a:t>
            </a:r>
            <a:endParaRPr lang="en-US" sz="1800" b="1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67975-EF64-4B14-8C25-EB8ADD57A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90" r="7503"/>
          <a:stretch/>
        </p:blipFill>
        <p:spPr>
          <a:xfrm>
            <a:off x="1066800" y="2871840"/>
            <a:ext cx="6074247" cy="27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http = require("</a:t>
            </a:r>
            <a:r>
              <a:rPr lang="en-US" sz="1800">
                <a:latin typeface="Consolas" panose="020B0609020204030204" pitchFamily="49" charset="0"/>
              </a:rPr>
              <a:t>http");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Node.js has a built-in module called HTTP, which </a:t>
            </a:r>
            <a:r>
              <a:rPr lang="en-US" sz="1800"/>
              <a:t>allows node</a:t>
            </a:r>
            <a:r>
              <a:rPr lang="en-US" sz="1800" dirty="0"/>
              <a:t>.js to transfer data over the Hyper Text Transfer Protocol (HTTP).</a:t>
            </a:r>
          </a:p>
          <a:p>
            <a:r>
              <a:rPr lang="en-US" sz="1800" dirty="0"/>
              <a:t>To </a:t>
            </a:r>
            <a:r>
              <a:rPr lang="en-US" sz="1800"/>
              <a:t>include a module </a:t>
            </a:r>
            <a:r>
              <a:rPr lang="en-US" sz="1800" dirty="0"/>
              <a:t>(i.e. </a:t>
            </a:r>
            <a:r>
              <a:rPr lang="en-US" sz="1800"/>
              <a:t>make it available to the program), use the </a:t>
            </a:r>
            <a:r>
              <a:rPr lang="en-US" sz="1800" dirty="0"/>
              <a:t>require</a:t>
            </a:r>
            <a:r>
              <a:rPr lang="en-US" sz="1800"/>
              <a:t>() method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 PORT = process.env.PORT || </a:t>
            </a:r>
            <a:r>
              <a:rPr lang="en-US" sz="1800">
                <a:latin typeface="Consolas" panose="020B0609020204030204" pitchFamily="49" charset="0"/>
              </a:rPr>
              <a:t>3000;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/>
              <a:t>You </a:t>
            </a:r>
            <a:r>
              <a:rPr lang="en-US" sz="1800" dirty="0"/>
              <a:t>can set the environment variable PORT to tell the web server what port to listen on</a:t>
            </a:r>
          </a:p>
          <a:p>
            <a:r>
              <a:rPr lang="en-US" sz="1800" b="1"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latin typeface="Consolas" panose="020B0609020204030204" pitchFamily="49" charset="0"/>
              </a:rPr>
              <a:t>.env.PORT || 3000</a:t>
            </a:r>
            <a:r>
              <a:rPr lang="en-US" sz="1800" dirty="0"/>
              <a:t> </a:t>
            </a:r>
            <a:r>
              <a:rPr lang="en-US" sz="1800"/>
              <a:t>means use </a:t>
            </a:r>
            <a:r>
              <a:rPr lang="en-US" sz="1800" dirty="0"/>
              <a:t>the environment variable PORT, or use port 3000 if the environment variable has not been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1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res.writeHead(200, { 'Content-Type': 'text/plain'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res.end('Hello World!');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This code actually creates the server</a:t>
            </a:r>
            <a:r>
              <a:rPr lang="en-US" sz="1800"/>
              <a:t>.  </a:t>
            </a:r>
          </a:p>
          <a:p>
            <a:r>
              <a:rPr lang="en-US" sz="1800"/>
              <a:t>The </a:t>
            </a:r>
            <a:r>
              <a:rPr lang="en-US" sz="1800" dirty="0"/>
              <a:t>server </a:t>
            </a:r>
            <a:r>
              <a:rPr lang="en-US" sz="1800"/>
              <a:t>is told to </a:t>
            </a:r>
            <a:r>
              <a:rPr lang="en-US" sz="1800" dirty="0"/>
              <a:t>(via the writeHead</a:t>
            </a:r>
            <a:r>
              <a:rPr lang="en-US" sz="1800"/>
              <a:t>) return status code </a:t>
            </a:r>
            <a:r>
              <a:rPr lang="en-US" sz="1800" dirty="0"/>
              <a:t>200 (OK</a:t>
            </a:r>
            <a:r>
              <a:rPr lang="en-US" sz="1800"/>
              <a:t>), send a plain text response, and write </a:t>
            </a:r>
            <a:r>
              <a:rPr lang="en-US" sz="1800" dirty="0"/>
              <a:t>the text Hello World!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5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Web Server</a:t>
            </a:r>
            <a:br>
              <a:rPr lang="en-US" u="sng" dirty="0"/>
            </a:br>
            <a:r>
              <a:rPr lang="en-US" sz="2400" dirty="0"/>
              <a:t>(each statement explained)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server.listen(PORT, ()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console.log(`Server is listening on port ${PORT}`);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r>
              <a:rPr lang="en-US" sz="1800"/>
              <a:t>This code starts the web server.</a:t>
            </a:r>
          </a:p>
          <a:p>
            <a:r>
              <a:rPr lang="en-US" sz="1800"/>
              <a:t>When the server starts, it will </a:t>
            </a:r>
            <a:r>
              <a:rPr lang="en-US" sz="1800" dirty="0"/>
              <a:t>write the </a:t>
            </a:r>
            <a:r>
              <a:rPr lang="en-US" sz="1800"/>
              <a:t>text 'Server is listening on port 3000' (or whichever port was set by the environment variable) to the console</a:t>
            </a:r>
          </a:p>
          <a:p>
            <a:r>
              <a:rPr lang="en-US" sz="1800"/>
              <a:t>Note </a:t>
            </a:r>
            <a:r>
              <a:rPr lang="en-US" sz="1800" dirty="0"/>
              <a:t>the use of </a:t>
            </a:r>
            <a:r>
              <a:rPr lang="en-US" sz="1800" b="1" dirty="0"/>
              <a:t>``</a:t>
            </a:r>
            <a:r>
              <a:rPr lang="en-US" sz="1800" dirty="0"/>
              <a:t> in this line of code.  </a:t>
            </a:r>
            <a:r>
              <a:rPr lang="en-US" sz="1800"/>
              <a:t>These represents an ES6 template literal.  </a:t>
            </a:r>
            <a:r>
              <a:rPr lang="en-US" sz="1800" dirty="0"/>
              <a:t>These </a:t>
            </a:r>
            <a:r>
              <a:rPr lang="en-US" sz="1800"/>
              <a:t>literals can contain </a:t>
            </a:r>
            <a:r>
              <a:rPr lang="en-US" sz="1800" dirty="0"/>
              <a:t>placeholders, which are indicated by the dollar sign and curly </a:t>
            </a:r>
            <a:r>
              <a:rPr lang="en-US" sz="1800"/>
              <a:t>braces </a:t>
            </a:r>
            <a:r>
              <a:rPr lang="en-US" sz="1800" b="1">
                <a:latin typeface="Consolas" panose="020B0609020204030204" pitchFamily="49" charset="0"/>
              </a:rPr>
              <a:t>${expression}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/>
              <a:t>When the program runs, </a:t>
            </a:r>
            <a:r>
              <a:rPr lang="en-US" sz="1800"/>
              <a:t>this placeholder is </a:t>
            </a:r>
            <a:r>
              <a:rPr lang="en-US" sz="1800" dirty="0"/>
              <a:t>replaced with the value of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Asynchronous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Writing asynchronous JavaScript using callbacks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Normally, program code runs </a:t>
            </a:r>
            <a:r>
              <a:rPr lang="en-US" sz="1800"/>
              <a:t>straight along, with only one thing happening at once. </a:t>
            </a:r>
          </a:p>
          <a:p>
            <a:r>
              <a:rPr lang="en-US" sz="1800"/>
              <a:t>If </a:t>
            </a:r>
            <a:r>
              <a:rPr lang="en-US" sz="1800" dirty="0"/>
              <a:t>a function relies on the result of another function, it has to wait for the other function to finish </a:t>
            </a:r>
            <a:r>
              <a:rPr lang="en-US" sz="1800"/>
              <a:t>and return.</a:t>
            </a:r>
          </a:p>
          <a:p>
            <a:r>
              <a:rPr lang="en-US" sz="1800"/>
              <a:t>Until </a:t>
            </a:r>
            <a:r>
              <a:rPr lang="en-US" sz="1800" dirty="0"/>
              <a:t>that happens, the entire program </a:t>
            </a:r>
            <a:r>
              <a:rPr lang="en-US" sz="1800"/>
              <a:t>is stopped.</a:t>
            </a:r>
          </a:p>
          <a:p>
            <a:r>
              <a:rPr lang="en-US" sz="1800"/>
              <a:t>This is known as </a:t>
            </a:r>
            <a:r>
              <a:rPr lang="en-US" sz="1800" b="1"/>
              <a:t>synchronous programming.</a:t>
            </a:r>
          </a:p>
          <a:p>
            <a:r>
              <a:rPr lang="en-US" sz="1800"/>
              <a:t>It leads to a very slow user experience and low throughput for our web servers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https://developer.mozilla.org/en-US/docs/Learn/JavaScript/Asynchronous/Concepts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Install node</a:t>
            </a:r>
            <a:r>
              <a:rPr lang="en-US" sz="1800" dirty="0"/>
              <a:t>.js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Build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Discuss basics of asynchronous methods in JavaScript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Synchronous Programming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is not a good use of computer processing power</a:t>
            </a:r>
            <a:r>
              <a:rPr lang="en-US" sz="1800"/>
              <a:t>. </a:t>
            </a:r>
          </a:p>
          <a:p>
            <a:r>
              <a:rPr lang="en-US" sz="1800"/>
              <a:t>There's </a:t>
            </a:r>
            <a:r>
              <a:rPr lang="en-US" sz="1800" dirty="0"/>
              <a:t>no sense waiting for something when you could let another </a:t>
            </a:r>
            <a:r>
              <a:rPr lang="en-US" sz="1800"/>
              <a:t>task begin, while the first task is waiting. </a:t>
            </a:r>
          </a:p>
          <a:p>
            <a:r>
              <a:rPr lang="en-US" sz="1800"/>
              <a:t>This allows you to get </a:t>
            </a:r>
            <a:r>
              <a:rPr lang="en-US" sz="1800" dirty="0"/>
              <a:t>other work done in </a:t>
            </a:r>
            <a:r>
              <a:rPr lang="en-US" sz="1800"/>
              <a:t>the meantime.</a:t>
            </a:r>
          </a:p>
          <a:p>
            <a:r>
              <a:rPr lang="en-US" sz="1800"/>
              <a:t>This </a:t>
            </a:r>
            <a:r>
              <a:rPr lang="en-US" sz="1800" dirty="0"/>
              <a:t>is the basis of </a:t>
            </a:r>
            <a:r>
              <a:rPr lang="en-US" sz="1800" b="1"/>
              <a:t>asynchronous programming.</a:t>
            </a:r>
            <a:endParaRPr lang="en-US" sz="1800" b="1" dirty="0"/>
          </a:p>
          <a:p>
            <a:r>
              <a:rPr lang="en-US" sz="1800" dirty="0"/>
              <a:t>It is up to the programming environment you are </a:t>
            </a:r>
            <a:r>
              <a:rPr lang="en-US" sz="1800"/>
              <a:t>using to </a:t>
            </a:r>
            <a:r>
              <a:rPr lang="en-US" sz="1800" dirty="0"/>
              <a:t>provide APIs that allow tasks to run </a:t>
            </a:r>
            <a:r>
              <a:rPr lang="en-US" sz="1800" i="1" dirty="0"/>
              <a:t>asynchronously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https://developer.mozilla.org/en-US/docs/Learn/JavaScript/Asynchronous/Concepts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Asynchronous Techniques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JavaScript provides three </a:t>
            </a:r>
            <a:r>
              <a:rPr lang="en-US" sz="1800" b="1"/>
              <a:t>ways to execute code </a:t>
            </a:r>
            <a:r>
              <a:rPr lang="en-US" sz="1800" b="1" dirty="0"/>
              <a:t>asynchronously:</a:t>
            </a:r>
          </a:p>
          <a:p>
            <a:r>
              <a:rPr lang="en-US" sz="1800"/>
              <a:t>Using </a:t>
            </a:r>
            <a:r>
              <a:rPr lang="en-US" sz="1800" i="1" dirty="0"/>
              <a:t>callbacks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 dirty="0"/>
              <a:t>promises</a:t>
            </a:r>
            <a:endParaRPr lang="en-US" sz="1800" dirty="0"/>
          </a:p>
          <a:p>
            <a:r>
              <a:rPr lang="en-US" sz="1800"/>
              <a:t>Using </a:t>
            </a:r>
            <a:r>
              <a:rPr lang="en-US" sz="1800" i="1"/>
              <a:t>async-await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/>
              <a:t>Each of these three methods is a simplification of the former</a:t>
            </a:r>
            <a:r>
              <a:rPr lang="en-US" sz="1800" i="1" dirty="0"/>
              <a:t>.</a:t>
            </a:r>
            <a:endParaRPr lang="en-US" sz="1800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callback is function which is called when an asynchronous operation is completed and the result is available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7035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177846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const getTodo </a:t>
            </a:r>
            <a:r>
              <a:rPr lang="en-US" sz="1800">
                <a:latin typeface="Consolas" panose="020B0609020204030204" pitchFamily="49" charset="0"/>
              </a:rPr>
              <a:t>= (callback) =&gt;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setTimeout</a:t>
            </a:r>
            <a:r>
              <a:rPr lang="en-US" sz="1800" dirty="0">
                <a:latin typeface="Consolas" panose="020B0609020204030204" pitchFamily="49" charset="0"/>
              </a:rPr>
              <a:t>(() </a:t>
            </a:r>
            <a:r>
              <a:rPr lang="en-US" sz="1800">
                <a:latin typeface="Consolas" panose="020B0609020204030204" pitchFamily="49" charset="0"/>
              </a:rPr>
              <a:t>=&gt; callback('Complete </a:t>
            </a:r>
            <a:r>
              <a:rPr lang="en-US" sz="1800" dirty="0">
                <a:latin typeface="Consolas" panose="020B0609020204030204" pitchFamily="49" charset="0"/>
              </a:rPr>
              <a:t>Code </a:t>
            </a:r>
            <a:r>
              <a:rPr lang="en-US" sz="1800">
                <a:latin typeface="Consolas" panose="020B0609020204030204" pitchFamily="49" charset="0"/>
              </a:rPr>
              <a:t>Example'), 2000);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getTodo((todo) =&gt; console</a:t>
            </a:r>
            <a:r>
              <a:rPr lang="en-US" sz="1800" dirty="0">
                <a:latin typeface="Consolas" panose="020B0609020204030204" pitchFamily="49" charset="0"/>
              </a:rPr>
              <a:t>.log(todo.</a:t>
            </a:r>
            <a:r>
              <a:rPr lang="en-US" sz="1800">
                <a:latin typeface="Consolas" panose="020B0609020204030204" pitchFamily="49" charset="0"/>
              </a:rPr>
              <a:t>text));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5300A-78BB-4DBB-AE64-A12D81804904}"/>
              </a:ext>
            </a:extLst>
          </p:cNvPr>
          <p:cNvSpPr txBox="1">
            <a:spLocks/>
          </p:cNvSpPr>
          <p:nvPr/>
        </p:nvSpPr>
        <p:spPr>
          <a:xfrm>
            <a:off x="1066800" y="3603073"/>
            <a:ext cx="10058400" cy="234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function is defined so that it takes a callback function as a parameter. </a:t>
            </a:r>
          </a:p>
          <a:p>
            <a:r>
              <a:rPr lang="en-US" sz="1800"/>
              <a:t>Inside </a:t>
            </a:r>
            <a:r>
              <a:rPr lang="en-US" sz="1800" b="1">
                <a:latin typeface="Consolas" panose="020B0609020204030204" pitchFamily="49" charset="0"/>
              </a:rPr>
              <a:t>getTodo</a:t>
            </a:r>
            <a:r>
              <a:rPr lang="en-US" sz="1800"/>
              <a:t> the </a:t>
            </a:r>
            <a:r>
              <a:rPr lang="en-US" sz="1800" b="1">
                <a:latin typeface="Consolas" panose="020B0609020204030204" pitchFamily="49" charset="0"/>
              </a:rPr>
              <a:t>getTimeout</a:t>
            </a:r>
            <a:r>
              <a:rPr lang="en-US" sz="1800"/>
              <a:t> function is used to delay the execution of code for 2000 milliseconds (2 seconds). </a:t>
            </a:r>
          </a:p>
          <a:p>
            <a:r>
              <a:rPr lang="en-US" sz="1800"/>
              <a:t>Instead of returning the object now the callback function must be called. </a:t>
            </a:r>
          </a:p>
          <a:p>
            <a:r>
              <a:rPr lang="en-US" sz="1800"/>
              <a:t>The result object is passed into the callback function as an argument.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77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Callback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calling </a:t>
            </a:r>
            <a:r>
              <a:rPr lang="en-US" sz="1800" b="1" dirty="0"/>
              <a:t>getTodo</a:t>
            </a:r>
            <a:r>
              <a:rPr lang="en-US" sz="1800" dirty="0"/>
              <a:t> you must make sure to pass in a callback function as a parameter</a:t>
            </a:r>
            <a:r>
              <a:rPr lang="en-US" sz="1800"/>
              <a:t>. </a:t>
            </a:r>
          </a:p>
          <a:p>
            <a:r>
              <a:rPr lang="en-US" sz="1800"/>
              <a:t>In the example, </a:t>
            </a:r>
            <a:r>
              <a:rPr lang="en-US" sz="1800" dirty="0"/>
              <a:t>this is being done using </a:t>
            </a:r>
            <a:r>
              <a:rPr lang="en-US" sz="1800"/>
              <a:t>the arrow </a:t>
            </a:r>
            <a:r>
              <a:rPr lang="en-US" sz="1800" dirty="0"/>
              <a:t>syntax (=&gt;) to define an anonymous function</a:t>
            </a:r>
            <a:r>
              <a:rPr lang="en-US" sz="1800"/>
              <a:t>. </a:t>
            </a:r>
          </a:p>
          <a:p>
            <a:r>
              <a:rPr lang="en-US" sz="1800"/>
              <a:t>Inside </a:t>
            </a:r>
            <a:r>
              <a:rPr lang="en-US" sz="1800" dirty="0"/>
              <a:t>that functions the todo.text is output</a:t>
            </a:r>
            <a:r>
              <a:rPr lang="en-US" sz="1800"/>
              <a:t>. </a:t>
            </a:r>
          </a:p>
          <a:p>
            <a:r>
              <a:rPr lang="en-US" sz="1800"/>
              <a:t>This </a:t>
            </a:r>
            <a:r>
              <a:rPr lang="en-US" sz="1800" dirty="0"/>
              <a:t>function is invoked from inside of getTodo when the 2000 millisecond delay </a:t>
            </a:r>
            <a:r>
              <a:rPr lang="en-US" sz="1800"/>
              <a:t>is passed</a:t>
            </a:r>
          </a:p>
          <a:p>
            <a:r>
              <a:rPr lang="en-US" sz="1800"/>
              <a:t>With callbacks you can't rely on a return value from the function, you have to wait for the callback to be execute.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8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Promises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07779"/>
          </a:xfrm>
        </p:spPr>
        <p:txBody>
          <a:bodyPr>
            <a:normAutofit/>
          </a:bodyPr>
          <a:lstStyle/>
          <a:p>
            <a:r>
              <a:rPr lang="en-US" sz="1800" dirty="0"/>
              <a:t>Promises are a built-in language feature of </a:t>
            </a:r>
            <a:r>
              <a:rPr lang="en-US" sz="1800"/>
              <a:t>JavaScript which makes </a:t>
            </a:r>
            <a:r>
              <a:rPr lang="en-US" sz="1800" dirty="0"/>
              <a:t>handling asynchronous code easier and </a:t>
            </a:r>
            <a:r>
              <a:rPr lang="en-US" sz="1800"/>
              <a:t>more readable</a:t>
            </a:r>
          </a:p>
          <a:p>
            <a:r>
              <a:rPr lang="en-US" sz="1800"/>
              <a:t>Promises are used to wrap up bits of code that would normally be written as callbacks, in an easier to follow format.</a:t>
            </a:r>
            <a:endParaRPr lang="en-US" sz="1800" dirty="0"/>
          </a:p>
          <a:p>
            <a:r>
              <a:rPr lang="en-US" sz="1800" dirty="0"/>
              <a:t>Shown on the following page is </a:t>
            </a:r>
            <a:r>
              <a:rPr lang="en-US" sz="1800"/>
              <a:t>the previous </a:t>
            </a:r>
            <a:r>
              <a:rPr lang="en-US" sz="1800" dirty="0"/>
              <a:t>code </a:t>
            </a:r>
            <a:r>
              <a:rPr lang="en-US" sz="1800"/>
              <a:t>example implemented with promises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8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Promise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10058400" cy="26949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()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wait(2000).then(() =&gt; 'Complete Code Example');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getTodo()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.then((todo) =&gt; console.log(todo))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.catch((err) =&gt; console.error(err));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1066800" y="4639112"/>
            <a:ext cx="10058400" cy="184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promises.</a:t>
            </a:r>
          </a:p>
          <a:p>
            <a:r>
              <a:rPr lang="en-US" sz="1800"/>
              <a:t>The </a:t>
            </a:r>
            <a:r>
              <a:rPr lang="en-US" sz="1800" b="1"/>
              <a:t>wait</a:t>
            </a:r>
            <a:r>
              <a:rPr lang="en-US" sz="1800"/>
              <a:t> function is constructiing a new Promise object to wrap the timeout logic.</a:t>
            </a:r>
          </a:p>
          <a:p>
            <a:r>
              <a:rPr lang="en-US" sz="1800"/>
              <a:t>The </a:t>
            </a:r>
            <a:r>
              <a:rPr lang="en-US" sz="1800" b="1"/>
              <a:t>getTodo</a:t>
            </a:r>
            <a:r>
              <a:rPr lang="en-US" sz="1800"/>
              <a:t> function invokes wait, to wait 2 seconds before returning the result.</a:t>
            </a:r>
          </a:p>
          <a:p>
            <a:r>
              <a:rPr lang="en-US" sz="1800"/>
              <a:t>Finally we invoke the </a:t>
            </a:r>
            <a:r>
              <a:rPr lang="en-US" sz="1800" b="1"/>
              <a:t>getTodo</a:t>
            </a:r>
            <a:r>
              <a:rPr lang="en-US" sz="1800"/>
              <a:t> function and display the output when it completes.</a:t>
            </a:r>
          </a:p>
        </p:txBody>
      </p:sp>
    </p:spTree>
    <p:extLst>
      <p:ext uri="{BB962C8B-B14F-4D97-AF65-F5344CB8AC3E}">
        <p14:creationId xmlns:p14="http://schemas.microsoft.com/office/powerpoint/2010/main" val="230425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async-await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Async functions let the programmer write promise based code as if it were synchronous, but without blocking the execution thread</a:t>
            </a:r>
            <a:r>
              <a:rPr lang="en-US" sz="1800"/>
              <a:t>. </a:t>
            </a:r>
          </a:p>
          <a:p>
            <a:r>
              <a:rPr lang="en-US" sz="1800"/>
              <a:t>It </a:t>
            </a:r>
            <a:r>
              <a:rPr lang="en-US" sz="1800" dirty="0"/>
              <a:t>operates </a:t>
            </a:r>
            <a:r>
              <a:rPr lang="en-US" sz="1800"/>
              <a:t>asynchronously using promises. </a:t>
            </a:r>
          </a:p>
          <a:p>
            <a:r>
              <a:rPr lang="en-US" sz="1800"/>
              <a:t>Async </a:t>
            </a:r>
            <a:r>
              <a:rPr lang="en-US" sz="1800" dirty="0"/>
              <a:t>functions will always return </a:t>
            </a:r>
            <a:r>
              <a:rPr lang="en-US" sz="1800"/>
              <a:t>a promise</a:t>
            </a:r>
            <a:r>
              <a:rPr lang="en-US" sz="1800" dirty="0"/>
              <a:t>.</a:t>
            </a:r>
          </a:p>
          <a:p>
            <a:r>
              <a:rPr lang="en-US" sz="1800" dirty="0"/>
              <a:t>The await operator is used to wait for </a:t>
            </a:r>
            <a:r>
              <a:rPr lang="en-US" sz="1800"/>
              <a:t>a promise. (But can only be used inside and async function.)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3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4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async-await example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66"/>
            <a:ext cx="9629163" cy="47250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wait = (delay) =&gt;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new Promise((resolve, reject) =&gt; setTimeout(() =&gt; resolve(), delay));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getTodo = 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await wait(2000);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return 'Complete Code Example';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(async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const todo = await getTodo();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console.log(todo);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catch (err)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console.error(err)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1AE4E9-4C4C-4519-A624-37264B415528}"/>
              </a:ext>
            </a:extLst>
          </p:cNvPr>
          <p:cNvSpPr txBox="1">
            <a:spLocks/>
          </p:cNvSpPr>
          <p:nvPr/>
        </p:nvSpPr>
        <p:spPr>
          <a:xfrm>
            <a:off x="7424257" y="3296873"/>
            <a:ext cx="4313338" cy="30200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Same as previous code example, but implemented with async-await.</a:t>
            </a:r>
          </a:p>
          <a:p>
            <a:r>
              <a:rPr lang="en-US" sz="1800"/>
              <a:t>Again, the </a:t>
            </a:r>
            <a:r>
              <a:rPr lang="en-US" sz="1800" b="1"/>
              <a:t>wait</a:t>
            </a:r>
            <a:r>
              <a:rPr lang="en-US" sz="1800"/>
              <a:t> function is constructing a new Promise object to wrap the timeout logic.</a:t>
            </a:r>
          </a:p>
          <a:p>
            <a:r>
              <a:rPr lang="en-US" sz="1800"/>
              <a:t>An </a:t>
            </a:r>
            <a:r>
              <a:rPr lang="en-US" sz="1800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IIFE</a:t>
            </a:r>
            <a:r>
              <a:rPr lang="en-US" sz="1800"/>
              <a:t> is required to call getTodo() because top-level await is not yet supported in Node.</a:t>
            </a:r>
          </a:p>
        </p:txBody>
      </p:sp>
    </p:spTree>
    <p:extLst>
      <p:ext uri="{BB962C8B-B14F-4D97-AF65-F5344CB8AC3E}">
        <p14:creationId xmlns:p14="http://schemas.microsoft.com/office/powerpoint/2010/main" val="314484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install node.js and npm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We've </a:t>
            </a:r>
            <a:r>
              <a:rPr lang="en-US" u="sng" dirty="0"/>
              <a:t>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How to install node.js</a:t>
            </a:r>
            <a:endParaRPr lang="en-US" sz="1800" dirty="0"/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application</a:t>
            </a:r>
          </a:p>
          <a:p>
            <a:r>
              <a:rPr lang="en-US" sz="1800" dirty="0"/>
              <a:t>How to create and run a </a:t>
            </a:r>
            <a:r>
              <a:rPr lang="en-US" sz="1800"/>
              <a:t>simple node</a:t>
            </a:r>
            <a:r>
              <a:rPr lang="en-US" sz="1800" dirty="0"/>
              <a:t>.js web server</a:t>
            </a:r>
          </a:p>
          <a:p>
            <a:r>
              <a:rPr lang="en-US" sz="1800"/>
              <a:t>How to write asynchronous code with callbacks, promises, and async-await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Install Node.js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59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Download and install the LTS (Long Term </a:t>
            </a:r>
            <a:r>
              <a:rPr lang="en-US" sz="1800" dirty="0"/>
              <a:t>S</a:t>
            </a:r>
            <a:r>
              <a:rPr lang="en-US" sz="1800"/>
              <a:t>upport) version of node.js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from the </a:t>
            </a:r>
            <a:r>
              <a:rPr lang="en-US" sz="1800">
                <a:hlinkClick r:id="rId3"/>
              </a:rPr>
              <a:t>official Node.js website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9" y="2988161"/>
            <a:ext cx="3898371" cy="27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Verify your installation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node</a:t>
            </a:r>
            <a:r>
              <a:rPr lang="en-US" sz="1800" dirty="0"/>
              <a:t>.js 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node -v</a:t>
            </a:r>
          </a:p>
          <a:p>
            <a:r>
              <a:rPr lang="en-US" sz="1800" dirty="0"/>
              <a:t>From command line</a:t>
            </a:r>
            <a:r>
              <a:rPr lang="en-US" sz="1800"/>
              <a:t>, type </a:t>
            </a:r>
            <a:r>
              <a:rPr lang="en-US" sz="1800" dirty="0"/>
              <a:t>in the following command to </a:t>
            </a:r>
            <a:r>
              <a:rPr lang="en-US" sz="1800"/>
              <a:t>check npm </a:t>
            </a:r>
            <a:r>
              <a:rPr lang="en-US" sz="1800" dirty="0"/>
              <a:t>install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npm -v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Command-Line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command line application!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folder named </a:t>
            </a:r>
            <a:r>
              <a:rPr lang="en-US" sz="1800" b="1">
                <a:latin typeface="Consolas" panose="020B0609020204030204" pitchFamily="49" charset="0"/>
              </a:rPr>
              <a:t>nodeone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this folder in </a:t>
            </a:r>
            <a:r>
              <a:rPr lang="en-US" sz="1800" b="1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Create a new file named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Open the </a:t>
            </a:r>
            <a:r>
              <a:rPr lang="en-US" sz="1800" b="1">
                <a:latin typeface="Consolas" panose="020B0609020204030204" pitchFamily="49" charset="0"/>
              </a:rPr>
              <a:t>simple.js</a:t>
            </a:r>
            <a:r>
              <a:rPr lang="en-US" sz="1800"/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/>
              <a:t>Enter the following line of code into the simple.js file:</a:t>
            </a:r>
          </a:p>
          <a:p>
            <a:pPr marL="347472" indent="0">
              <a:buNone/>
            </a:pPr>
            <a:r>
              <a:rPr lang="en-US" sz="1800">
                <a:latin typeface="Consolas" panose="020B0609020204030204" pitchFamily="49" charset="0"/>
              </a:rPr>
              <a:t>console.log('My first Node.js Program!');</a:t>
            </a:r>
            <a:endParaRPr lang="en-US" sz="1800"/>
          </a:p>
          <a:p>
            <a:pPr marL="342900" indent="-342900">
              <a:buFont typeface="+mj-lt"/>
              <a:buAutoNum type="arabicPeriod" startAt="6"/>
            </a:pPr>
            <a:r>
              <a:rPr lang="en-US" sz="1800"/>
              <a:t>Save the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Simple </a:t>
            </a:r>
            <a:r>
              <a:rPr lang="en-US" u="sng" dirty="0"/>
              <a:t>Command-Line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16970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800"/>
              <a:t>Open a terminal window inside Visual Studio Code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800"/>
              <a:t>Type the following command:</a:t>
            </a:r>
          </a:p>
          <a:p>
            <a:pPr marL="347472" indent="0">
              <a:buNone/>
            </a:pPr>
            <a:r>
              <a:rPr lang="en-US" sz="1800" b="1">
                <a:latin typeface="Consolas" panose="020B0609020204030204" pitchFamily="49" charset="0"/>
              </a:rPr>
              <a:t>node simple.js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800"/>
              <a:t>The expected results are shown below</a:t>
            </a:r>
            <a:endParaRPr lang="en-US" sz="1800" b="1">
              <a:latin typeface="Consolas" panose="020B0609020204030204" pitchFamily="49" charset="0"/>
            </a:endParaRPr>
          </a:p>
          <a:p>
            <a:pPr marL="347472" indent="0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  <a:p>
            <a:pPr marL="342900" indent="-342900">
              <a:buFont typeface="+mj-lt"/>
              <a:buAutoNum type="arabicPeriod" startAt="7"/>
            </a:pP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F0B5-A9AC-4CA0-A17D-2704D9C2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03" b="-1"/>
          <a:stretch/>
        </p:blipFill>
        <p:spPr>
          <a:xfrm>
            <a:off x="1335248" y="4082922"/>
            <a:ext cx="5962650" cy="1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2DA217-4A82-4776-8967-D0ECE120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Web Servers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D90AB-7F38-42A8-B8C0-8EAE10F2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a super simple web server!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45B9-0092-4D9C-A5A1-E84F8D40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1575</Words>
  <Application>Microsoft Office PowerPoint</Application>
  <PresentationFormat>Widescreen</PresentationFormat>
  <Paragraphs>210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Consolas</vt:lpstr>
      <vt:lpstr>Garamond</vt:lpstr>
      <vt:lpstr>SavonVTI</vt:lpstr>
      <vt:lpstr>node.js Part I</vt:lpstr>
      <vt:lpstr>Objectives</vt:lpstr>
      <vt:lpstr>Installation</vt:lpstr>
      <vt:lpstr>Install Node.js</vt:lpstr>
      <vt:lpstr>Verify your installation</vt:lpstr>
      <vt:lpstr>Command-Line Apps</vt:lpstr>
      <vt:lpstr>Simple Command-Line App</vt:lpstr>
      <vt:lpstr>Simple Command-Line App</vt:lpstr>
      <vt:lpstr>Web Servers</vt:lpstr>
      <vt:lpstr>Simple Web Server</vt:lpstr>
      <vt:lpstr>Simple Web Server</vt:lpstr>
      <vt:lpstr>Simple Web Server</vt:lpstr>
      <vt:lpstr>Simple Web Server</vt:lpstr>
      <vt:lpstr>Simple Web Server (each statement explained)</vt:lpstr>
      <vt:lpstr>Simple Web Server (each statement explained)</vt:lpstr>
      <vt:lpstr>Simple Web Server (each statement explained)</vt:lpstr>
      <vt:lpstr>Simple Web Server (each statement explained)</vt:lpstr>
      <vt:lpstr>Asynchronous JavaScript</vt:lpstr>
      <vt:lpstr>Synchronous Programming</vt:lpstr>
      <vt:lpstr>Synchronous Programming</vt:lpstr>
      <vt:lpstr>Asynchronous Techniques</vt:lpstr>
      <vt:lpstr>Callbacks</vt:lpstr>
      <vt:lpstr>Callback Example</vt:lpstr>
      <vt:lpstr>Callback Example</vt:lpstr>
      <vt:lpstr>Promises</vt:lpstr>
      <vt:lpstr>Promise Example</vt:lpstr>
      <vt:lpstr>async-await</vt:lpstr>
      <vt:lpstr>async-await example</vt:lpstr>
      <vt:lpstr>Conclusion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2020-09-03T22:15:02Z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