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4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59" d="100"/>
          <a:sy n="59" d="100"/>
        </p:scale>
        <p:origin x="78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cloud/atla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products/compas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lational_database" TargetMode="External"/><Relationship Id="rId2" Type="http://schemas.openxmlformats.org/officeDocument/2006/relationships/hyperlink" Target="https://www.mongodb.com/nosql-explain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q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nosql-explaine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nosql-explaine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nosql-explain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cument-oriented_database" TargetMode="External"/><Relationship Id="rId2" Type="http://schemas.openxmlformats.org/officeDocument/2006/relationships/hyperlink" Target="https://www.mongodb.com/nosql-explaine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Intro to Mongodb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Ranken Technical College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8E9C-E7E8-4C9C-A818-28D9576D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MongoDB Atlas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7C345-CA30-4D1A-9930-8063BD8C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Atlas is a cloud managed service which makes it east to host a MongoDB cluster on Amazon Web Services (AWS), Microsoft Azure, or Google Cloud Platform (GCP).</a:t>
            </a:r>
          </a:p>
          <a:p>
            <a:pPr marL="0" indent="0">
              <a:buNone/>
            </a:pPr>
            <a:r>
              <a:rPr lang="en-US" sz="1800">
                <a:hlinkClick r:id="rId2"/>
              </a:rPr>
              <a:t>https://www.mongodb.com/cloud/atlas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8037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8E9C-E7E8-4C9C-A818-28D9576D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MongoDB Compass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7C345-CA30-4D1A-9930-8063BD8C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Compass provides a desktop GUI client for managing your MongoDB databases.</a:t>
            </a:r>
          </a:p>
          <a:p>
            <a:pPr marL="0" indent="0">
              <a:buNone/>
            </a:pPr>
            <a:r>
              <a:rPr lang="en-US" sz="1800">
                <a:hlinkClick r:id="rId2"/>
              </a:rPr>
              <a:t>https://www.mongodb.com/products/compass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4746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D03D-ECBB-4D28-A750-B437AF7F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Define: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85C8-2D6A-47B6-A2EA-0EE6E7FD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29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D03D-ECBB-4D28-A750-B437AF7F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Define: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85C8-2D6A-47B6-A2EA-0EE6E7FD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6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D03D-ECBB-4D28-A750-B437AF7F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Define: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85C8-2D6A-47B6-A2EA-0EE6E7FD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11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D03D-ECBB-4D28-A750-B437AF7F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Define: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85C8-2D6A-47B6-A2EA-0EE6E7FD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23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D03D-ECBB-4D28-A750-B437AF7F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Define: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85C8-2D6A-47B6-A2EA-0EE6E7FD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5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DAA9-AB0D-4659-AA02-427CB215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213A-49DF-4025-B7F2-79F44572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5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FDAA-3475-4E7F-8A6C-EE14BDAF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Relational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0AE5-E5D1-489E-8A8D-0A3ABF69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754880"/>
          </a:xfrm>
        </p:spPr>
        <p:txBody>
          <a:bodyPr>
            <a:normAutofit/>
          </a:bodyPr>
          <a:lstStyle/>
          <a:p>
            <a:r>
              <a:rPr lang="en-US" sz="1800"/>
              <a:t>Key components: schemas, tables, columns,  rows, cells, relationships</a:t>
            </a:r>
          </a:p>
          <a:p>
            <a:r>
              <a:rPr lang="en-US" sz="1800"/>
              <a:t>Designed to optimize sequential reads and writes.</a:t>
            </a:r>
          </a:p>
          <a:p>
            <a:r>
              <a:rPr lang="en-US" sz="1800"/>
              <a:t>Designed to facilatate random access by giving rows a fixed size in bytes.</a:t>
            </a:r>
          </a:p>
          <a:p>
            <a:r>
              <a:rPr lang="en-US" sz="1800"/>
              <a:t>Designed around the limitations of magnetic disk drives.</a:t>
            </a:r>
          </a:p>
          <a:p>
            <a:r>
              <a:rPr lang="en-US" sz="1800"/>
              <a:t>Designed to strictly enforce data types, relationships, and other constraints.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b="1"/>
              <a:t>Sources</a:t>
            </a:r>
          </a:p>
          <a:p>
            <a:pPr marL="0" indent="0">
              <a:buNone/>
            </a:pPr>
            <a:r>
              <a:rPr lang="en-US" sz="1800">
                <a:hlinkClick r:id="rId2"/>
              </a:rPr>
              <a:t>https://www.mongodb.com/nosql-explained</a:t>
            </a:r>
            <a:endParaRPr lang="en-US" sz="1800">
              <a:hlinkClick r:id="rId3"/>
            </a:endParaRPr>
          </a:p>
          <a:p>
            <a:pPr marL="0" indent="0">
              <a:buNone/>
            </a:pPr>
            <a:r>
              <a:rPr lang="en-US" sz="1800">
                <a:hlinkClick r:id="rId3"/>
              </a:rPr>
              <a:t>https://en.wikipedia.org/wiki/relational_database</a:t>
            </a:r>
            <a:endParaRPr lang="en-US" sz="1800"/>
          </a:p>
          <a:p>
            <a:pPr marL="0" indent="0">
              <a:buNone/>
            </a:pPr>
            <a:r>
              <a:rPr lang="en-US" sz="1800">
                <a:hlinkClick r:id="rId4"/>
              </a:rPr>
              <a:t>https://en.wikipedia.org/wiki/sql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5008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7CA1-5266-4D9E-98E7-11DC86D4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NoSQL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EDB31-E73B-47A2-BAF0-05BA70108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NoSQL Databases are better unerstood as non-relational databases.</a:t>
            </a:r>
          </a:p>
          <a:p>
            <a:r>
              <a:rPr lang="en-US" sz="1800"/>
              <a:t>NoSQL databases (aka "not only SQL") are non tabular, and store data differently than relational tables.</a:t>
            </a:r>
          </a:p>
          <a:p>
            <a:r>
              <a:rPr lang="en-US" sz="1800"/>
              <a:t>NoSQL databases come in a variety of types based on their data model. </a:t>
            </a:r>
          </a:p>
          <a:p>
            <a:r>
              <a:rPr lang="en-US" sz="1800"/>
              <a:t>The main types are document, key-value, and graph. </a:t>
            </a:r>
          </a:p>
          <a:p>
            <a:r>
              <a:rPr lang="en-US" sz="1800"/>
              <a:t>They provide flexible schemas and scale easily with large amounts of data and high user loads.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b="1"/>
              <a:t>Sources</a:t>
            </a:r>
          </a:p>
          <a:p>
            <a:pPr marL="0" indent="0">
              <a:buNone/>
            </a:pPr>
            <a:r>
              <a:rPr lang="en-US" sz="1800">
                <a:hlinkClick r:id="rId2"/>
              </a:rPr>
              <a:t>https://www.mongodb.com/nosql-explained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0701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750A-5552-4779-A1D6-AF6A5179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7665"/>
            <a:ext cx="10058400" cy="1371600"/>
          </a:xfrm>
        </p:spPr>
        <p:txBody>
          <a:bodyPr/>
          <a:lstStyle/>
          <a:p>
            <a:r>
              <a:rPr lang="en-US"/>
              <a:t>Relational vs.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2D03F-A423-481B-99AE-8D136FED4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7"/>
            <a:ext cx="10058400" cy="4956147"/>
          </a:xfrm>
        </p:spPr>
        <p:txBody>
          <a:bodyPr>
            <a:normAutofit/>
          </a:bodyPr>
          <a:lstStyle/>
          <a:p>
            <a:r>
              <a:rPr lang="en-US" sz="1800"/>
              <a:t>Relational Databases and SQL where first created in the late 1970s.</a:t>
            </a:r>
          </a:p>
          <a:p>
            <a:r>
              <a:rPr lang="en-US" sz="1800"/>
              <a:t>Relational Databases where designed around the limitations of magnetic disks.</a:t>
            </a:r>
          </a:p>
          <a:p>
            <a:r>
              <a:rPr lang="en-US" sz="1800"/>
              <a:t>Relational Databases where designed to minimize storage usage and maximize sequential reads and writes.</a:t>
            </a:r>
          </a:p>
          <a:p>
            <a:r>
              <a:rPr lang="en-US" sz="1800"/>
              <a:t>In the late 2000s the cost of storage decreased dramatically.</a:t>
            </a:r>
          </a:p>
          <a:p>
            <a:r>
              <a:rPr lang="en-US" sz="1800"/>
              <a:t>Nowadays high-throughput web applications and database use Solid State Disks (SSD)</a:t>
            </a:r>
          </a:p>
          <a:p>
            <a:r>
              <a:rPr lang="en-US" sz="1800"/>
              <a:t>Memory capacities and speeds are much faster today.</a:t>
            </a:r>
          </a:p>
          <a:p>
            <a:r>
              <a:rPr lang="en-US" sz="1800"/>
              <a:t>Network bandwidth is often a limiting factor today.</a:t>
            </a:r>
          </a:p>
          <a:p>
            <a:r>
              <a:rPr lang="en-US" sz="1800"/>
              <a:t>Web applications must serve a global market, which means hosting the application and database on multiple servers across the country and/or globe.</a:t>
            </a:r>
          </a:p>
          <a:p>
            <a:pPr marL="0" indent="0">
              <a:buNone/>
            </a:pPr>
            <a:r>
              <a:rPr lang="en-US" sz="1800" b="1"/>
              <a:t>Sources</a:t>
            </a:r>
          </a:p>
          <a:p>
            <a:pPr marL="0" indent="0">
              <a:buNone/>
            </a:pPr>
            <a:r>
              <a:rPr lang="en-US" sz="1800">
                <a:hlinkClick r:id="rId2"/>
              </a:rPr>
              <a:t>https://www.mongodb.com/nosql-explained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8010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750A-5552-4779-A1D6-AF6A5179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7665"/>
            <a:ext cx="10058400" cy="1371600"/>
          </a:xfrm>
        </p:spPr>
        <p:txBody>
          <a:bodyPr/>
          <a:lstStyle/>
          <a:p>
            <a:r>
              <a:rPr lang="en-US"/>
              <a:t>Relational vs. NoSQL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2D03F-A423-481B-99AE-8D136FED4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7"/>
            <a:ext cx="10058400" cy="4956147"/>
          </a:xfrm>
        </p:spPr>
        <p:txBody>
          <a:bodyPr>
            <a:normAutofit/>
          </a:bodyPr>
          <a:lstStyle/>
          <a:p>
            <a:r>
              <a:rPr lang="en-US" sz="1800"/>
              <a:t>Today, the need to create complex data models simply for the purpose of reducing data duplication is gone.</a:t>
            </a:r>
          </a:p>
          <a:p>
            <a:r>
              <a:rPr lang="en-US" sz="1800"/>
              <a:t>Today, developer salaries are the primary cost of software development, rather than hardware.</a:t>
            </a:r>
          </a:p>
          <a:p>
            <a:r>
              <a:rPr lang="en-US" sz="1800"/>
              <a:t>So it makes sense to optimize for developer productivity.</a:t>
            </a:r>
          </a:p>
          <a:p>
            <a:r>
              <a:rPr lang="en-US" sz="1800"/>
              <a:t>The cost of translating application data to/from tables and SQL is now significant.</a:t>
            </a:r>
          </a:p>
          <a:p>
            <a:r>
              <a:rPr lang="en-US" sz="1800"/>
              <a:t>NoSQL databases remove many of the barriers and translations needed to retrieve and store data.</a:t>
            </a:r>
          </a:p>
          <a:p>
            <a:r>
              <a:rPr lang="en-US" sz="1800"/>
              <a:t>NoSQL databases are optimized for speed and scalabilty in today's infrastructure, at cost of enforcing strict constraints and schemas.</a:t>
            </a:r>
          </a:p>
          <a:p>
            <a:pPr marL="0" indent="0">
              <a:buNone/>
            </a:pPr>
            <a:r>
              <a:rPr lang="en-US" sz="1800" b="1"/>
              <a:t>Sources</a:t>
            </a:r>
          </a:p>
          <a:p>
            <a:pPr marL="0" indent="0">
              <a:buNone/>
            </a:pPr>
            <a:r>
              <a:rPr lang="en-US" sz="1800">
                <a:hlinkClick r:id="rId2"/>
              </a:rPr>
              <a:t>https://www.mongodb.com/nosql-explained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1673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3111-9F4A-4294-A11E-C1615F88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Document-Oriented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04890-B28E-4247-B374-963B7A04D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Key components: collections, documents, properties</a:t>
            </a:r>
          </a:p>
          <a:p>
            <a:r>
              <a:rPr lang="en-US" sz="1800"/>
              <a:t>Relational data is stored differently than relational databases. (Often more intuitively.)</a:t>
            </a:r>
          </a:p>
          <a:p>
            <a:r>
              <a:rPr lang="en-US" sz="1800"/>
              <a:t>Relational doesn't have to be split between tables, it can often be nested within a single data structure.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b="1"/>
              <a:t>Sources</a:t>
            </a:r>
          </a:p>
          <a:p>
            <a:pPr marL="0" indent="0">
              <a:buNone/>
            </a:pPr>
            <a:r>
              <a:rPr lang="en-US" sz="1800">
                <a:hlinkClick r:id="rId2"/>
              </a:rPr>
              <a:t>https://www.mongodb.com/nosql-explained</a:t>
            </a:r>
            <a:endParaRPr lang="en-US" sz="1800"/>
          </a:p>
          <a:p>
            <a:pPr marL="0" indent="0">
              <a:buNone/>
            </a:pPr>
            <a:r>
              <a:rPr lang="en-US" sz="1800">
                <a:hlinkClick r:id="rId3"/>
              </a:rPr>
              <a:t>https://en.wikipedia.org/wiki/document-oriented_database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2474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DA41-44B0-40B9-9D88-73A816CF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FA125-5E04-419F-9F4B-E3169A08F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MongoDB is a fast scalable Document Store database.</a:t>
            </a:r>
          </a:p>
          <a:p>
            <a:r>
              <a:rPr lang="en-US" sz="1800"/>
              <a:t>Data is stored in collections of JSON documents.</a:t>
            </a:r>
          </a:p>
          <a:p>
            <a:r>
              <a:rPr lang="en-US" sz="1800"/>
              <a:t>Documents can inlude arrays and objects.</a:t>
            </a:r>
          </a:p>
          <a:p>
            <a:r>
              <a:rPr lang="en-US" sz="1800"/>
              <a:t>Documents are schema-less.</a:t>
            </a:r>
          </a:p>
          <a:p>
            <a:r>
              <a:rPr lang="en-US" sz="1800"/>
              <a:t>Does support unique constraints and indexes.</a:t>
            </a:r>
          </a:p>
          <a:p>
            <a:r>
              <a:rPr lang="en-US" sz="1800"/>
              <a:t>Does not support Foreign Key constraints.</a:t>
            </a:r>
          </a:p>
          <a:p>
            <a:r>
              <a:rPr lang="en-US" sz="1800"/>
              <a:t>Does not support SQL.</a:t>
            </a:r>
          </a:p>
          <a:p>
            <a:r>
              <a:rPr lang="en-US" sz="1800"/>
              <a:t>Uses a special JSON based query language.</a:t>
            </a:r>
          </a:p>
        </p:txBody>
      </p:sp>
    </p:spTree>
    <p:extLst>
      <p:ext uri="{BB962C8B-B14F-4D97-AF65-F5344CB8AC3E}">
        <p14:creationId xmlns:p14="http://schemas.microsoft.com/office/powerpoint/2010/main" val="377372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F098-F898-4EF3-A039-577B06CE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MongoDB Community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D261-F1CF-476A-8836-8E1D4AC3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The community version is free for developers to download and use for testing.</a:t>
            </a:r>
          </a:p>
          <a:p>
            <a:pPr marL="0" indent="0">
              <a:buNone/>
            </a:pPr>
            <a:r>
              <a:rPr lang="en-US" sz="1800">
                <a:hlinkClick r:id="rId2"/>
              </a:rPr>
              <a:t>https://www.mongodb.com/try/download/community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83462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{9B73CF64-F3CA-4CE6-AFC8-6925ACC2E7C9}tf78438558_wac</Template>
  <TotalTime>0</TotalTime>
  <Words>668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Garamond</vt:lpstr>
      <vt:lpstr>SavonVTI</vt:lpstr>
      <vt:lpstr>Intro to Mongodb</vt:lpstr>
      <vt:lpstr>Objectives</vt:lpstr>
      <vt:lpstr>What is a Relational Database?</vt:lpstr>
      <vt:lpstr>What is a NoSQL Database?</vt:lpstr>
      <vt:lpstr>Relational vs. NoSQL</vt:lpstr>
      <vt:lpstr>Relational vs. NoSQL (cont.)</vt:lpstr>
      <vt:lpstr>Document-Oriented Databases</vt:lpstr>
      <vt:lpstr>MongoDB</vt:lpstr>
      <vt:lpstr>MongoDB Community Server</vt:lpstr>
      <vt:lpstr>MongoDB Atlas</vt:lpstr>
      <vt:lpstr>MongoDB Compass</vt:lpstr>
      <vt:lpstr>Define: CRUD</vt:lpstr>
      <vt:lpstr>Define: Database</vt:lpstr>
      <vt:lpstr>Define: Collection</vt:lpstr>
      <vt:lpstr>Define: Document</vt:lpstr>
      <vt:lpstr>Define: Property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2020-07-10T23:12:36Z</dcterms:created>
  <dcterms:modified xsi:type="dcterms:W3CDTF">2020-07-11T00:37:32Z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