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73" r:id="rId6"/>
    <p:sldId id="262" r:id="rId7"/>
    <p:sldId id="258" r:id="rId8"/>
    <p:sldId id="268" r:id="rId9"/>
    <p:sldId id="269" r:id="rId10"/>
    <p:sldId id="270" r:id="rId11"/>
    <p:sldId id="271" r:id="rId12"/>
    <p:sldId id="272" r:id="rId13"/>
    <p:sldId id="274" r:id="rId14"/>
    <p:sldId id="275"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82EE"/>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52" autoAdjust="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70D7-83B5-2277-902B-E937C74F71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39FB19-427B-DD4F-9E48-3B4E4D3BA4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6C191B-F45F-D382-0550-484129381AB8}"/>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5" name="Footer Placeholder 4">
            <a:extLst>
              <a:ext uri="{FF2B5EF4-FFF2-40B4-BE49-F238E27FC236}">
                <a16:creationId xmlns:a16="http://schemas.microsoft.com/office/drawing/2014/main" id="{DB0E94DD-C8AE-9816-EBE2-A9B6F7A8B9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B1DCA6-D981-D0E2-F4EF-182825F0D05D}"/>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394275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6FCAD-7FE0-5E67-F9F2-DD181D75BB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2ED565-ADFA-7700-D69E-6026F93068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4DAAA-7E72-CAF4-4AA1-E2F9D21F0258}"/>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5" name="Footer Placeholder 4">
            <a:extLst>
              <a:ext uri="{FF2B5EF4-FFF2-40B4-BE49-F238E27FC236}">
                <a16:creationId xmlns:a16="http://schemas.microsoft.com/office/drawing/2014/main" id="{D0D59B22-A368-032E-2B83-FFBF23858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DEC8D-C92A-006E-A3A2-69A7C59732FC}"/>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340792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A679A7-4D07-2461-FB56-1F7FAB6BE6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033EDD-59B0-1C39-55DC-8B6D623731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EE96D-21C6-3B90-96C5-B1CB128F63B5}"/>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5" name="Footer Placeholder 4">
            <a:extLst>
              <a:ext uri="{FF2B5EF4-FFF2-40B4-BE49-F238E27FC236}">
                <a16:creationId xmlns:a16="http://schemas.microsoft.com/office/drawing/2014/main" id="{8F7867BB-1EE2-0A49-5284-82DFE9206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3884F0-FF17-C2DC-30A1-97FEB3751F53}"/>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71362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2B3D-0EAE-5721-DD6E-083192CB5C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8CF85A-8394-A39D-7082-59B68DFE3D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AC2B3-384E-1601-08CF-30B2E6A3532E}"/>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5" name="Footer Placeholder 4">
            <a:extLst>
              <a:ext uri="{FF2B5EF4-FFF2-40B4-BE49-F238E27FC236}">
                <a16:creationId xmlns:a16="http://schemas.microsoft.com/office/drawing/2014/main" id="{2EB53065-3DA5-5C3F-C963-EED8C3D1F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9E0D3-B259-B0F1-7135-B5AF32B84C2B}"/>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956297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7C8D-53CF-DC0A-C4E6-64231F6337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500C14-DDF4-EDB3-45DE-3F2C0225FC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2DE9C4-4B32-1B6C-CD06-EA53B961E4E9}"/>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5" name="Footer Placeholder 4">
            <a:extLst>
              <a:ext uri="{FF2B5EF4-FFF2-40B4-BE49-F238E27FC236}">
                <a16:creationId xmlns:a16="http://schemas.microsoft.com/office/drawing/2014/main" id="{75B8E541-029D-B88D-00B3-85F87E173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DBB42-79DD-2D6A-5CEF-F0179CAD50AC}"/>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2543736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7AC3-C17F-A681-A969-CACA7A960E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A05D14-49C3-5A3D-F44A-93E80F5D59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B4CD9-0AA6-89BC-2E49-1832A68759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E785F8-A8D4-DD08-F0E8-0C75ED04E67E}"/>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6" name="Footer Placeholder 5">
            <a:extLst>
              <a:ext uri="{FF2B5EF4-FFF2-40B4-BE49-F238E27FC236}">
                <a16:creationId xmlns:a16="http://schemas.microsoft.com/office/drawing/2014/main" id="{604F5C63-5701-BC79-9315-10366416E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6D3FD6-5B25-541E-75A9-E6869F346BCA}"/>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143074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5B3C-D1F2-C7BF-97EF-DB2AA1A878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CA90FC-8AF8-E621-6B31-D7AFCED72B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5A2889-6D1A-2D23-1E4A-08E882560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3DBFBE-809D-DC1C-C9B8-39436991E9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21972A-D3BB-DB98-7A4C-9BD86060B1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4B7B53-FE7B-E10F-529B-B02F9D9163F9}"/>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8" name="Footer Placeholder 7">
            <a:extLst>
              <a:ext uri="{FF2B5EF4-FFF2-40B4-BE49-F238E27FC236}">
                <a16:creationId xmlns:a16="http://schemas.microsoft.com/office/drawing/2014/main" id="{C4F2ED62-FBCE-D1CA-1E10-2AD8B8D16A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CA9E65-AF89-70A5-F736-C7D8044EE977}"/>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3679785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268F-D1F7-AC95-18E3-7C8F2C3AC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BDB7B2-B3A6-9AFC-093E-94F2D8CE6876}"/>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4" name="Footer Placeholder 3">
            <a:extLst>
              <a:ext uri="{FF2B5EF4-FFF2-40B4-BE49-F238E27FC236}">
                <a16:creationId xmlns:a16="http://schemas.microsoft.com/office/drawing/2014/main" id="{4E500C27-5484-921B-3C96-A1230DB46A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6BBD3A-7162-93B2-9029-6945E3627EF9}"/>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319611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0EDEB7-A54C-CF90-8D81-8811757150EF}"/>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3" name="Footer Placeholder 2">
            <a:extLst>
              <a:ext uri="{FF2B5EF4-FFF2-40B4-BE49-F238E27FC236}">
                <a16:creationId xmlns:a16="http://schemas.microsoft.com/office/drawing/2014/main" id="{969DC67C-0F3E-BD79-BEB9-3B3C6D1173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43F95-9487-9A1D-6FC1-14B022B590A1}"/>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237439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8998-560A-59A8-C901-CEFD1765E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F26036-F000-12CF-DFED-319353CC76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B1B01C-EDC8-7E4B-CB5C-2FBC0A572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6CDC5-8E0D-E273-6B89-C61727C768C5}"/>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6" name="Footer Placeholder 5">
            <a:extLst>
              <a:ext uri="{FF2B5EF4-FFF2-40B4-BE49-F238E27FC236}">
                <a16:creationId xmlns:a16="http://schemas.microsoft.com/office/drawing/2014/main" id="{B6B9495B-C857-07CC-16D0-4081997CDE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683BB-0B94-4455-E8D6-286142522F3A}"/>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3700313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ACB8F-2739-F6DA-BAAB-94CD5D9A2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D325E8-FC1D-39EC-F75E-43DCA20D7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A34C4-83A8-F173-2735-8EFEFCC0B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5183-A28C-CE5B-D851-896155A2DF44}"/>
              </a:ext>
            </a:extLst>
          </p:cNvPr>
          <p:cNvSpPr>
            <a:spLocks noGrp="1"/>
          </p:cNvSpPr>
          <p:nvPr>
            <p:ph type="dt" sz="half" idx="10"/>
          </p:nvPr>
        </p:nvSpPr>
        <p:spPr/>
        <p:txBody>
          <a:bodyPr/>
          <a:lstStyle/>
          <a:p>
            <a:fld id="{BB7E2F70-4191-4FE1-9AFC-D9E82EF52FB8}" type="datetimeFigureOut">
              <a:rPr lang="en-US" smtClean="0"/>
              <a:t>6/18/2024</a:t>
            </a:fld>
            <a:endParaRPr lang="en-US"/>
          </a:p>
        </p:txBody>
      </p:sp>
      <p:sp>
        <p:nvSpPr>
          <p:cNvPr id="6" name="Footer Placeholder 5">
            <a:extLst>
              <a:ext uri="{FF2B5EF4-FFF2-40B4-BE49-F238E27FC236}">
                <a16:creationId xmlns:a16="http://schemas.microsoft.com/office/drawing/2014/main" id="{6B917233-A081-A22B-D36B-EFAC61131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4FADC-8710-519C-DEC4-A7B4A0AFF6F3}"/>
              </a:ext>
            </a:extLst>
          </p:cNvPr>
          <p:cNvSpPr>
            <a:spLocks noGrp="1"/>
          </p:cNvSpPr>
          <p:nvPr>
            <p:ph type="sldNum" sz="quarter" idx="12"/>
          </p:nvPr>
        </p:nvSpPr>
        <p:spPr/>
        <p:txBody>
          <a:bodyPr/>
          <a:lstStyle/>
          <a:p>
            <a:fld id="{077B0233-8C35-4F47-854D-D47E30598F41}" type="slidenum">
              <a:rPr lang="en-US" smtClean="0"/>
              <a:t>‹#›</a:t>
            </a:fld>
            <a:endParaRPr lang="en-US"/>
          </a:p>
        </p:txBody>
      </p:sp>
    </p:spTree>
    <p:extLst>
      <p:ext uri="{BB962C8B-B14F-4D97-AF65-F5344CB8AC3E}">
        <p14:creationId xmlns:p14="http://schemas.microsoft.com/office/powerpoint/2010/main" val="86867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1EBB8D-5D83-C6B3-B5D8-B2F37B89B2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950F62-64BE-1B0D-2665-BC08B2355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34139-84BF-50BD-AF54-4EDE07BF4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7E2F70-4191-4FE1-9AFC-D9E82EF52FB8}" type="datetimeFigureOut">
              <a:rPr lang="en-US" smtClean="0"/>
              <a:t>6/18/2024</a:t>
            </a:fld>
            <a:endParaRPr lang="en-US"/>
          </a:p>
        </p:txBody>
      </p:sp>
      <p:sp>
        <p:nvSpPr>
          <p:cNvPr id="5" name="Footer Placeholder 4">
            <a:extLst>
              <a:ext uri="{FF2B5EF4-FFF2-40B4-BE49-F238E27FC236}">
                <a16:creationId xmlns:a16="http://schemas.microsoft.com/office/drawing/2014/main" id="{581C2950-D54E-8DB7-915F-B3C9DBBE5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BE3ABB-4952-4B40-0930-C9CA43EE2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7B0233-8C35-4F47-854D-D47E30598F41}" type="slidenum">
              <a:rPr lang="en-US" smtClean="0"/>
              <a:t>‹#›</a:t>
            </a:fld>
            <a:endParaRPr lang="en-US"/>
          </a:p>
        </p:txBody>
      </p:sp>
    </p:spTree>
    <p:extLst>
      <p:ext uri="{BB962C8B-B14F-4D97-AF65-F5344CB8AC3E}">
        <p14:creationId xmlns:p14="http://schemas.microsoft.com/office/powerpoint/2010/main" val="1495066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uhammedRagabb/Deposit-acceptance-analysis.gi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fi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fif"/><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587DB4-07A2-0C13-A692-500CEB902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56"/>
            <a:ext cx="12192000" cy="6858000"/>
          </a:xfrm>
          <a:prstGeom prst="rect">
            <a:avLst/>
          </a:prstGeom>
        </p:spPr>
      </p:pic>
      <p:sp>
        <p:nvSpPr>
          <p:cNvPr id="6" name="TextBox 5">
            <a:extLst>
              <a:ext uri="{FF2B5EF4-FFF2-40B4-BE49-F238E27FC236}">
                <a16:creationId xmlns:a16="http://schemas.microsoft.com/office/drawing/2014/main" id="{688E62DB-9BB8-368A-9F52-4A2418D56FCB}"/>
              </a:ext>
            </a:extLst>
          </p:cNvPr>
          <p:cNvSpPr txBox="1"/>
          <p:nvPr/>
        </p:nvSpPr>
        <p:spPr>
          <a:xfrm>
            <a:off x="5317435" y="1958009"/>
            <a:ext cx="1890760" cy="143801"/>
          </a:xfrm>
          <a:prstGeom prst="rect">
            <a:avLst/>
          </a:prstGeom>
          <a:solidFill>
            <a:schemeClr val="tx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ACD3C14E-6AFD-9DE2-B45C-BABA618580EC}"/>
              </a:ext>
            </a:extLst>
          </p:cNvPr>
          <p:cNvSpPr txBox="1"/>
          <p:nvPr/>
        </p:nvSpPr>
        <p:spPr>
          <a:xfrm>
            <a:off x="0" y="2546724"/>
            <a:ext cx="12192000" cy="1569660"/>
          </a:xfrm>
          <a:prstGeom prst="rect">
            <a:avLst/>
          </a:prstGeom>
          <a:solidFill>
            <a:schemeClr val="tx1">
              <a:alpha val="74000"/>
            </a:schemeClr>
          </a:solidFill>
        </p:spPr>
        <p:txBody>
          <a:bodyPr wrap="square" rtlCol="0">
            <a:spAutoFit/>
          </a:bodyPr>
          <a:lstStyle/>
          <a:p>
            <a:pPr algn="ctr"/>
            <a:r>
              <a:rPr lang="en-US" sz="3600" b="1" i="0" dirty="0">
                <a:solidFill>
                  <a:srgbClr val="FFFFFF"/>
                </a:solidFill>
                <a:effectLst/>
                <a:latin typeface="-apple-system"/>
              </a:rPr>
              <a:t>Unlocking Deposit Acceptance: Exploring Key Factors and Recommendations</a:t>
            </a:r>
            <a:endParaRPr lang="en-US" sz="3200" b="1" i="0" dirty="0">
              <a:solidFill>
                <a:srgbClr val="FFFFFF"/>
              </a:solidFill>
              <a:effectLst/>
              <a:latin typeface="-apple-system"/>
            </a:endParaRPr>
          </a:p>
          <a:p>
            <a:pPr algn="ctr"/>
            <a:r>
              <a:rPr lang="en-US" sz="1200" b="1" dirty="0">
                <a:solidFill>
                  <a:schemeClr val="bg1"/>
                </a:solidFill>
                <a:hlinkClick r:id="rId3"/>
              </a:rPr>
              <a:t>https://github.com/MuhammedRagabb/Deposit-acceptance-analysis.git</a:t>
            </a:r>
            <a:endParaRPr lang="en-US" sz="1200" b="1" dirty="0">
              <a:solidFill>
                <a:schemeClr val="bg1"/>
              </a:solidFill>
            </a:endParaRPr>
          </a:p>
          <a:p>
            <a:pPr algn="ctr"/>
            <a:endParaRPr lang="en-US" sz="1200" b="1" dirty="0">
              <a:solidFill>
                <a:schemeClr val="bg1"/>
              </a:solidFill>
            </a:endParaRPr>
          </a:p>
        </p:txBody>
      </p:sp>
    </p:spTree>
    <p:extLst>
      <p:ext uri="{BB962C8B-B14F-4D97-AF65-F5344CB8AC3E}">
        <p14:creationId xmlns:p14="http://schemas.microsoft.com/office/powerpoint/2010/main" val="2528911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lvl="1"/>
            <a:endParaRPr lang="en-US" sz="2800" b="1" i="0" dirty="0">
              <a:solidFill>
                <a:schemeClr val="bg1"/>
              </a:solidFill>
              <a:effectLst/>
              <a:latin typeface="Helvetica Neue"/>
            </a:endParaRPr>
          </a:p>
          <a:p>
            <a:pPr lvl="1"/>
            <a:r>
              <a:rPr lang="en-US" sz="2800" b="1" i="0" dirty="0">
                <a:solidFill>
                  <a:schemeClr val="bg1"/>
                </a:solidFill>
                <a:effectLst/>
                <a:latin typeface="Helvetica Neue"/>
              </a:rPr>
              <a:t>How does marital status relate to deposit acceptance</a:t>
            </a:r>
          </a:p>
        </p:txBody>
      </p:sp>
      <p:pic>
        <p:nvPicPr>
          <p:cNvPr id="3" name="Picture 2">
            <a:extLst>
              <a:ext uri="{FF2B5EF4-FFF2-40B4-BE49-F238E27FC236}">
                <a16:creationId xmlns:a16="http://schemas.microsoft.com/office/drawing/2014/main" id="{D85F6741-1F81-5144-3FF4-A9E43A7B0239}"/>
              </a:ext>
            </a:extLst>
          </p:cNvPr>
          <p:cNvPicPr>
            <a:picLocks noChangeAspect="1"/>
          </p:cNvPicPr>
          <p:nvPr/>
        </p:nvPicPr>
        <p:blipFill>
          <a:blip r:embed="rId3"/>
          <a:stretch>
            <a:fillRect/>
          </a:stretch>
        </p:blipFill>
        <p:spPr>
          <a:xfrm>
            <a:off x="4233134" y="2979785"/>
            <a:ext cx="7453099" cy="3750465"/>
          </a:xfrm>
          <a:prstGeom prst="rect">
            <a:avLst/>
          </a:prstGeom>
        </p:spPr>
      </p:pic>
      <p:sp>
        <p:nvSpPr>
          <p:cNvPr id="4" name="TextBox 3">
            <a:extLst>
              <a:ext uri="{FF2B5EF4-FFF2-40B4-BE49-F238E27FC236}">
                <a16:creationId xmlns:a16="http://schemas.microsoft.com/office/drawing/2014/main" id="{4444227C-07CB-E291-F9B0-462486C3542E}"/>
              </a:ext>
            </a:extLst>
          </p:cNvPr>
          <p:cNvSpPr txBox="1"/>
          <p:nvPr/>
        </p:nvSpPr>
        <p:spPr>
          <a:xfrm>
            <a:off x="0" y="0"/>
            <a:ext cx="3597310" cy="6858000"/>
          </a:xfrm>
          <a:prstGeom prst="rect">
            <a:avLst/>
          </a:prstGeom>
          <a:noFill/>
        </p:spPr>
        <p:txBody>
          <a:bodyPr wrap="square" rtlCol="0">
            <a:noAutofit/>
          </a:bodyPr>
          <a:lstStyle/>
          <a:p>
            <a:pPr algn="ctr"/>
            <a:endParaRPr lang="en-US" sz="2800" b="1" i="0" dirty="0">
              <a:solidFill>
                <a:schemeClr val="bg1"/>
              </a:solidFill>
              <a:effectLst/>
              <a:latin typeface="Helvetica Neue"/>
            </a:endParaRPr>
          </a:p>
          <a:p>
            <a:pPr marL="800100" lvl="1" indent="-342900">
              <a:buFont typeface="Arial" panose="020B0604020202020204" pitchFamily="34" charset="0"/>
              <a:buChar char="•"/>
            </a:pPr>
            <a:endParaRPr lang="en-US" sz="2000" b="0" i="0" dirty="0">
              <a:solidFill>
                <a:srgbClr val="FFFFFF"/>
              </a:solidFill>
              <a:effectLst/>
              <a:latin typeface="-apple-system"/>
            </a:endParaRPr>
          </a:p>
          <a:p>
            <a:pPr lvl="1"/>
            <a:endParaRPr lang="en-US" sz="2000" b="0" i="0" dirty="0">
              <a:solidFill>
                <a:srgbClr val="FFFFFF"/>
              </a:solidFill>
              <a:effectLst/>
              <a:latin typeface="-apple-system"/>
            </a:endParaRPr>
          </a:p>
          <a:p>
            <a:pPr lvl="1"/>
            <a:endParaRPr lang="en-US" sz="2000" b="0" i="0" dirty="0">
              <a:solidFill>
                <a:srgbClr val="FFFFFF"/>
              </a:solidFill>
              <a:effectLst/>
              <a:latin typeface="-apple-system"/>
            </a:endParaRPr>
          </a:p>
          <a:p>
            <a:pPr lvl="1"/>
            <a:endParaRPr lang="en-US" sz="2000" b="0" i="0" dirty="0">
              <a:solidFill>
                <a:srgbClr val="FFFFFF"/>
              </a:solidFill>
              <a:effectLst/>
              <a:latin typeface="-apple-system"/>
            </a:endParaRPr>
          </a:p>
          <a:p>
            <a:pPr lvl="1"/>
            <a:r>
              <a:rPr lang="en-US" sz="2000" b="0" i="0" dirty="0">
                <a:solidFill>
                  <a:srgbClr val="FFFF00"/>
                </a:solidFill>
                <a:effectLst/>
                <a:latin typeface="-apple-system"/>
              </a:rPr>
              <a:t>This stacked bar chart visualizes the distribution of deposit acceptance for each marital status category. </a:t>
            </a:r>
          </a:p>
          <a:p>
            <a:pPr lvl="2"/>
            <a:endParaRPr lang="en-US" sz="2000" b="0" i="0" dirty="0">
              <a:solidFill>
                <a:srgbClr val="FFFF00"/>
              </a:solidFill>
              <a:effectLst/>
              <a:latin typeface="-apple-system"/>
            </a:endParaRPr>
          </a:p>
          <a:p>
            <a:pPr lvl="2"/>
            <a:endParaRPr lang="en-US" sz="2000" b="0" i="0" dirty="0">
              <a:solidFill>
                <a:srgbClr val="FFFF00"/>
              </a:solidFill>
              <a:effectLst/>
              <a:latin typeface="-apple-system"/>
            </a:endParaRPr>
          </a:p>
          <a:p>
            <a:pPr lvl="2"/>
            <a:endParaRPr lang="en-US" sz="2000" b="0" i="0" dirty="0">
              <a:solidFill>
                <a:srgbClr val="FFFF00"/>
              </a:solidFill>
              <a:effectLst/>
              <a:latin typeface="-apple-system"/>
            </a:endParaRPr>
          </a:p>
          <a:p>
            <a:pPr lvl="1"/>
            <a:r>
              <a:rPr lang="en-US" sz="2000" b="0" i="0" dirty="0">
                <a:solidFill>
                  <a:srgbClr val="FFFF00"/>
                </a:solidFill>
                <a:effectLst/>
                <a:latin typeface="-apple-system"/>
              </a:rPr>
              <a:t>It allows you to compare the proportions of deposit acceptance across different marital statuses and identify any potential relationships between marital status and deposit acceptance.</a:t>
            </a:r>
            <a:endParaRPr lang="en-US" sz="2000" b="1" i="0" dirty="0">
              <a:solidFill>
                <a:srgbClr val="FFFF00"/>
              </a:solidFill>
              <a:effectLst/>
              <a:latin typeface="Helvetica Neue"/>
            </a:endParaRPr>
          </a:p>
        </p:txBody>
      </p:sp>
    </p:spTree>
    <p:extLst>
      <p:ext uri="{BB962C8B-B14F-4D97-AF65-F5344CB8AC3E}">
        <p14:creationId xmlns:p14="http://schemas.microsoft.com/office/powerpoint/2010/main" val="385411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l"/>
            <a:endParaRPr lang="en-US" sz="2800" b="1" dirty="0">
              <a:solidFill>
                <a:schemeClr val="bg1"/>
              </a:solidFill>
              <a:latin typeface="Helvetica Neue"/>
            </a:endParaRPr>
          </a:p>
          <a:p>
            <a:pPr lvl="1"/>
            <a:r>
              <a:rPr lang="en-US" sz="2800" b="1" i="0" dirty="0">
                <a:solidFill>
                  <a:schemeClr val="bg1"/>
                </a:solidFill>
                <a:effectLst/>
                <a:latin typeface="Helvetica Neue"/>
              </a:rPr>
              <a:t>Educational level associated with the likelihood of </a:t>
            </a:r>
          </a:p>
          <a:p>
            <a:pPr lvl="1"/>
            <a:r>
              <a:rPr lang="en-US" sz="2800" b="1" i="0" dirty="0">
                <a:solidFill>
                  <a:schemeClr val="bg1"/>
                </a:solidFill>
                <a:effectLst/>
                <a:latin typeface="Helvetica Neue"/>
              </a:rPr>
              <a:t>making a deposit</a:t>
            </a:r>
          </a:p>
          <a:p>
            <a:pPr algn="ctr"/>
            <a:endParaRPr lang="en-US" sz="2800" b="1" i="0" dirty="0">
              <a:solidFill>
                <a:schemeClr val="bg1"/>
              </a:solidFill>
              <a:effectLst/>
              <a:latin typeface="Helvetica Neue"/>
            </a:endParaRPr>
          </a:p>
          <a:p>
            <a:pPr lvl="1"/>
            <a:r>
              <a:rPr lang="en-US" sz="2000" b="0" i="0" dirty="0">
                <a:solidFill>
                  <a:srgbClr val="FFFF00"/>
                </a:solidFill>
                <a:effectLst/>
                <a:latin typeface="-apple-system"/>
              </a:rPr>
              <a:t>We can compare the likelihood of making a deposit across different education levels</a:t>
            </a:r>
          </a:p>
          <a:p>
            <a:pPr lvl="1"/>
            <a:r>
              <a:rPr lang="en-US" sz="2000" b="0" i="0" dirty="0">
                <a:solidFill>
                  <a:srgbClr val="FFFF00"/>
                </a:solidFill>
                <a:effectLst/>
                <a:latin typeface="-apple-system"/>
              </a:rPr>
              <a:t> and determine if there is an association between education level and deposit acceptance</a:t>
            </a:r>
            <a:r>
              <a:rPr lang="en-US" sz="2000" b="0" i="0" dirty="0">
                <a:solidFill>
                  <a:srgbClr val="FFFFFF"/>
                </a:solidFill>
                <a:effectLst/>
                <a:latin typeface="-apple-system"/>
              </a:rPr>
              <a:t>.</a:t>
            </a:r>
            <a:endParaRPr lang="en-US" sz="2000" b="1" i="0" dirty="0">
              <a:solidFill>
                <a:schemeClr val="bg1"/>
              </a:solidFill>
              <a:effectLst/>
              <a:latin typeface="Helvetica Neue"/>
            </a:endParaRPr>
          </a:p>
        </p:txBody>
      </p:sp>
      <p:pic>
        <p:nvPicPr>
          <p:cNvPr id="3" name="Picture 2">
            <a:extLst>
              <a:ext uri="{FF2B5EF4-FFF2-40B4-BE49-F238E27FC236}">
                <a16:creationId xmlns:a16="http://schemas.microsoft.com/office/drawing/2014/main" id="{637136D6-2436-A2F9-B6E0-43B9FEE77FFA}"/>
              </a:ext>
            </a:extLst>
          </p:cNvPr>
          <p:cNvPicPr>
            <a:picLocks noChangeAspect="1"/>
          </p:cNvPicPr>
          <p:nvPr/>
        </p:nvPicPr>
        <p:blipFill>
          <a:blip r:embed="rId3"/>
          <a:stretch>
            <a:fillRect/>
          </a:stretch>
        </p:blipFill>
        <p:spPr>
          <a:xfrm>
            <a:off x="2075168" y="2652765"/>
            <a:ext cx="8041664" cy="3989195"/>
          </a:xfrm>
          <a:prstGeom prst="rect">
            <a:avLst/>
          </a:prstGeom>
        </p:spPr>
      </p:pic>
    </p:spTree>
    <p:extLst>
      <p:ext uri="{BB962C8B-B14F-4D97-AF65-F5344CB8AC3E}">
        <p14:creationId xmlns:p14="http://schemas.microsoft.com/office/powerpoint/2010/main" val="206693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ctr"/>
            <a:endParaRPr lang="en-US" sz="2800" b="1" dirty="0">
              <a:solidFill>
                <a:schemeClr val="bg1"/>
              </a:solidFill>
              <a:latin typeface="Helvetica Neue"/>
            </a:endParaRPr>
          </a:p>
          <a:p>
            <a:pPr lvl="1"/>
            <a:r>
              <a:rPr lang="en-US" sz="2800" b="1" i="0" dirty="0">
                <a:solidFill>
                  <a:schemeClr val="bg1"/>
                </a:solidFill>
                <a:effectLst/>
                <a:latin typeface="Helvetica Neue"/>
              </a:rPr>
              <a:t>The impact of housing loan status on deposit acceptance</a:t>
            </a:r>
          </a:p>
          <a:p>
            <a:pPr algn="ctr"/>
            <a:endParaRPr lang="en-US" sz="2800" b="1" i="0" dirty="0">
              <a:solidFill>
                <a:schemeClr val="bg1"/>
              </a:solidFill>
              <a:effectLst/>
              <a:latin typeface="Helvetica Neue"/>
            </a:endParaRPr>
          </a:p>
          <a:p>
            <a:pPr lvl="1"/>
            <a:r>
              <a:rPr lang="en-US" sz="2000" b="0" i="0" dirty="0">
                <a:solidFill>
                  <a:srgbClr val="FFFF00"/>
                </a:solidFill>
                <a:effectLst/>
                <a:latin typeface="-apple-system"/>
              </a:rPr>
              <a:t>This is represent the proportion of deposit acceptance for customers with and without a housing loan.</a:t>
            </a:r>
          </a:p>
          <a:p>
            <a:pPr lvl="1"/>
            <a:r>
              <a:rPr lang="en-US" sz="2000" b="0" i="0" dirty="0">
                <a:solidFill>
                  <a:srgbClr val="FFFF00"/>
                </a:solidFill>
                <a:effectLst/>
                <a:latin typeface="-apple-system"/>
              </a:rPr>
              <a:t> It allows us to compare the impact of housing loan status on deposit acceptance </a:t>
            </a:r>
          </a:p>
          <a:p>
            <a:pPr lvl="1"/>
            <a:r>
              <a:rPr lang="en-US" sz="2000" b="0" i="0" dirty="0">
                <a:solidFill>
                  <a:srgbClr val="FFFF00"/>
                </a:solidFill>
                <a:effectLst/>
                <a:latin typeface="-apple-system"/>
              </a:rPr>
              <a:t>and determine if there is a relationship between the two variables</a:t>
            </a:r>
            <a:r>
              <a:rPr lang="en-US" sz="2800" b="0" i="0" dirty="0">
                <a:solidFill>
                  <a:srgbClr val="FFFF00"/>
                </a:solidFill>
                <a:effectLst/>
                <a:latin typeface="-apple-system"/>
              </a:rPr>
              <a:t>.</a:t>
            </a:r>
            <a:endParaRPr lang="en-US" sz="2800" b="1" i="0" dirty="0">
              <a:solidFill>
                <a:srgbClr val="FFFF00"/>
              </a:solidFill>
              <a:effectLst/>
              <a:latin typeface="Helvetica Neue"/>
            </a:endParaRPr>
          </a:p>
        </p:txBody>
      </p:sp>
      <p:pic>
        <p:nvPicPr>
          <p:cNvPr id="3" name="Picture 2">
            <a:extLst>
              <a:ext uri="{FF2B5EF4-FFF2-40B4-BE49-F238E27FC236}">
                <a16:creationId xmlns:a16="http://schemas.microsoft.com/office/drawing/2014/main" id="{FFE27992-2EBA-4F22-0397-29A010249594}"/>
              </a:ext>
            </a:extLst>
          </p:cNvPr>
          <p:cNvPicPr>
            <a:picLocks noChangeAspect="1"/>
          </p:cNvPicPr>
          <p:nvPr/>
        </p:nvPicPr>
        <p:blipFill>
          <a:blip r:embed="rId3"/>
          <a:stretch>
            <a:fillRect/>
          </a:stretch>
        </p:blipFill>
        <p:spPr>
          <a:xfrm>
            <a:off x="2028175" y="2532184"/>
            <a:ext cx="8135649" cy="4180113"/>
          </a:xfrm>
          <a:prstGeom prst="rect">
            <a:avLst/>
          </a:prstGeom>
        </p:spPr>
      </p:pic>
    </p:spTree>
    <p:extLst>
      <p:ext uri="{BB962C8B-B14F-4D97-AF65-F5344CB8AC3E}">
        <p14:creationId xmlns:p14="http://schemas.microsoft.com/office/powerpoint/2010/main" val="41695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ctr"/>
            <a:endParaRPr lang="en-US" sz="2800" dirty="0">
              <a:solidFill>
                <a:schemeClr val="bg1"/>
              </a:solidFill>
            </a:endParaRPr>
          </a:p>
          <a:p>
            <a:pPr algn="ctr"/>
            <a:r>
              <a:rPr lang="en-US" sz="2800" dirty="0">
                <a:solidFill>
                  <a:schemeClr val="bg1"/>
                </a:solidFill>
              </a:rPr>
              <a:t>Having a personal loan effect on the probability of making a deposit</a:t>
            </a:r>
          </a:p>
          <a:p>
            <a:pPr algn="ctr"/>
            <a:endParaRPr lang="en-US" sz="2800" dirty="0">
              <a:solidFill>
                <a:schemeClr val="bg1"/>
              </a:solidFill>
            </a:endParaRPr>
          </a:p>
          <a:p>
            <a:pPr lvl="1"/>
            <a:r>
              <a:rPr lang="en-US" sz="2000" b="0" i="0" dirty="0">
                <a:solidFill>
                  <a:srgbClr val="FFFF00"/>
                </a:solidFill>
                <a:effectLst/>
                <a:latin typeface="-apple-system"/>
              </a:rPr>
              <a:t>These rates represent the probability of making a deposit for each group. </a:t>
            </a:r>
          </a:p>
          <a:p>
            <a:pPr lvl="1"/>
            <a:r>
              <a:rPr lang="en-US" sz="2000" b="0" i="0" dirty="0">
                <a:solidFill>
                  <a:srgbClr val="FFFF00"/>
                </a:solidFill>
                <a:effectLst/>
                <a:latin typeface="-apple-system"/>
              </a:rPr>
              <a:t>By comparing these rates, we can determine if having a personal loan </a:t>
            </a:r>
          </a:p>
          <a:p>
            <a:pPr lvl="1"/>
            <a:r>
              <a:rPr lang="en-US" sz="2000" b="0" i="0" dirty="0">
                <a:solidFill>
                  <a:srgbClr val="FFFF00"/>
                </a:solidFill>
                <a:effectLst/>
                <a:latin typeface="-apple-system"/>
              </a:rPr>
              <a:t>has an impact on the likelihood of making a deposit.</a:t>
            </a:r>
            <a:endParaRPr lang="en-US" sz="2800" dirty="0">
              <a:solidFill>
                <a:srgbClr val="FFFF00"/>
              </a:solidFill>
            </a:endParaRPr>
          </a:p>
        </p:txBody>
      </p:sp>
      <p:pic>
        <p:nvPicPr>
          <p:cNvPr id="9" name="Picture 8">
            <a:extLst>
              <a:ext uri="{FF2B5EF4-FFF2-40B4-BE49-F238E27FC236}">
                <a16:creationId xmlns:a16="http://schemas.microsoft.com/office/drawing/2014/main" id="{88AF7A72-D54F-D26B-EF86-E8E2923E2A96}"/>
              </a:ext>
            </a:extLst>
          </p:cNvPr>
          <p:cNvPicPr>
            <a:picLocks noChangeAspect="1"/>
          </p:cNvPicPr>
          <p:nvPr/>
        </p:nvPicPr>
        <p:blipFill>
          <a:blip r:embed="rId3"/>
          <a:stretch>
            <a:fillRect/>
          </a:stretch>
        </p:blipFill>
        <p:spPr>
          <a:xfrm>
            <a:off x="2760863" y="2692959"/>
            <a:ext cx="6670273" cy="3918858"/>
          </a:xfrm>
          <a:prstGeom prst="rect">
            <a:avLst/>
          </a:prstGeom>
        </p:spPr>
      </p:pic>
    </p:spTree>
    <p:extLst>
      <p:ext uri="{BB962C8B-B14F-4D97-AF65-F5344CB8AC3E}">
        <p14:creationId xmlns:p14="http://schemas.microsoft.com/office/powerpoint/2010/main" val="302336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ctr"/>
            <a:endParaRPr lang="en-US" sz="2400" b="1" i="0" dirty="0">
              <a:solidFill>
                <a:schemeClr val="bg1"/>
              </a:solidFill>
              <a:effectLst/>
              <a:latin typeface="Helvetica Neue"/>
            </a:endParaRPr>
          </a:p>
          <a:p>
            <a:pPr algn="ctr"/>
            <a:endParaRPr lang="en-US" sz="2400" b="1" dirty="0">
              <a:solidFill>
                <a:schemeClr val="bg1"/>
              </a:solidFill>
              <a:latin typeface="Helvetica Neue"/>
            </a:endParaRPr>
          </a:p>
          <a:p>
            <a:pPr algn="ctr"/>
            <a:r>
              <a:rPr lang="en-US" sz="2400" b="1" i="0" dirty="0">
                <a:solidFill>
                  <a:schemeClr val="bg1"/>
                </a:solidFill>
                <a:effectLst/>
                <a:latin typeface="Helvetica Neue"/>
              </a:rPr>
              <a:t>The Relationship between the number of contacts and deposit acceptance</a:t>
            </a:r>
          </a:p>
        </p:txBody>
      </p:sp>
      <p:pic>
        <p:nvPicPr>
          <p:cNvPr id="3" name="Picture 2">
            <a:extLst>
              <a:ext uri="{FF2B5EF4-FFF2-40B4-BE49-F238E27FC236}">
                <a16:creationId xmlns:a16="http://schemas.microsoft.com/office/drawing/2014/main" id="{9D3B2556-ABDA-4763-A963-2A9336A5D4BE}"/>
              </a:ext>
            </a:extLst>
          </p:cNvPr>
          <p:cNvPicPr>
            <a:picLocks noChangeAspect="1"/>
          </p:cNvPicPr>
          <p:nvPr/>
        </p:nvPicPr>
        <p:blipFill>
          <a:blip r:embed="rId3"/>
          <a:stretch>
            <a:fillRect/>
          </a:stretch>
        </p:blipFill>
        <p:spPr>
          <a:xfrm>
            <a:off x="1618988" y="1889089"/>
            <a:ext cx="8954023" cy="4613711"/>
          </a:xfrm>
          <a:prstGeom prst="rect">
            <a:avLst/>
          </a:prstGeom>
        </p:spPr>
      </p:pic>
    </p:spTree>
    <p:extLst>
      <p:ext uri="{BB962C8B-B14F-4D97-AF65-F5344CB8AC3E}">
        <p14:creationId xmlns:p14="http://schemas.microsoft.com/office/powerpoint/2010/main" val="1526432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30B4987-2EE6-0BD2-8D04-2D173E624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43" y="1779893"/>
            <a:ext cx="8980557" cy="5078107"/>
          </a:xfrm>
          <a:prstGeom prst="rect">
            <a:avLst/>
          </a:prstGeom>
        </p:spPr>
      </p:pic>
      <p:sp>
        <p:nvSpPr>
          <p:cNvPr id="7" name="TextBox 6">
            <a:extLst>
              <a:ext uri="{FF2B5EF4-FFF2-40B4-BE49-F238E27FC236}">
                <a16:creationId xmlns:a16="http://schemas.microsoft.com/office/drawing/2014/main" id="{90775D25-6367-A051-1EDF-5561C8B94187}"/>
              </a:ext>
            </a:extLst>
          </p:cNvPr>
          <p:cNvSpPr txBox="1"/>
          <p:nvPr/>
        </p:nvSpPr>
        <p:spPr>
          <a:xfrm>
            <a:off x="0" y="0"/>
            <a:ext cx="6096000" cy="6858000"/>
          </a:xfrm>
          <a:prstGeom prst="rect">
            <a:avLst/>
          </a:prstGeom>
          <a:solidFill>
            <a:schemeClr val="tx1">
              <a:alpha val="70000"/>
            </a:schemeClr>
          </a:solidFill>
        </p:spPr>
        <p:txBody>
          <a:bodyPr wrap="square" rtlCol="0">
            <a:noAutofit/>
          </a:bodyPr>
          <a:lstStyle/>
          <a:p>
            <a:pPr algn="l"/>
            <a:endParaRPr lang="en-US" b="1" dirty="0">
              <a:solidFill>
                <a:srgbClr val="FFFFFF"/>
              </a:solidFill>
              <a:latin typeface="-apple-system"/>
            </a:endParaRPr>
          </a:p>
          <a:p>
            <a:pPr algn="l"/>
            <a:r>
              <a:rPr lang="en-US" sz="2800" b="1" i="0" dirty="0">
                <a:solidFill>
                  <a:srgbClr val="FFFF00"/>
                </a:solidFill>
                <a:effectLst/>
                <a:latin typeface="-apple-system"/>
              </a:rPr>
              <a:t>Recommendations:</a:t>
            </a:r>
          </a:p>
          <a:p>
            <a:pPr algn="l"/>
            <a:endParaRPr lang="en-US" b="0" i="0" dirty="0">
              <a:solidFill>
                <a:srgbClr val="FFFFFF"/>
              </a:solidFill>
              <a:effectLst/>
              <a:latin typeface="-apple-system"/>
            </a:endParaRPr>
          </a:p>
          <a:p>
            <a:pPr algn="l" fontAlgn="t">
              <a:buFont typeface="+mj-lt"/>
              <a:buAutoNum type="arabicPeriod"/>
            </a:pPr>
            <a:r>
              <a:rPr lang="en-US" b="1" i="0" dirty="0">
                <a:solidFill>
                  <a:srgbClr val="FFFF00"/>
                </a:solidFill>
                <a:effectLst/>
                <a:latin typeface="-apple-system"/>
              </a:rPr>
              <a:t> Marital Status vs. Deposit Acceptance:</a:t>
            </a:r>
          </a:p>
          <a:p>
            <a:pPr algn="l" fontAlgn="t">
              <a:buFont typeface="+mj-lt"/>
              <a:buAutoNum type="arabicPeriod"/>
            </a:pPr>
            <a:endParaRPr lang="en-US" b="0" i="0" dirty="0">
              <a:solidFill>
                <a:srgbClr val="FFFFFF"/>
              </a:solidFill>
              <a:effectLst/>
              <a:latin typeface="-apple-system"/>
            </a:endParaRPr>
          </a:p>
          <a:p>
            <a:pPr marL="742950" lvl="1" indent="-285750" algn="l">
              <a:buFont typeface="+mj-lt"/>
              <a:buAutoNum type="arabicPeriod"/>
            </a:pPr>
            <a:r>
              <a:rPr lang="en-US" b="0" i="0" dirty="0">
                <a:solidFill>
                  <a:srgbClr val="FFFFFF"/>
                </a:solidFill>
                <a:effectLst/>
                <a:latin typeface="-apple-system"/>
              </a:rPr>
              <a:t>Highlight the importance of marital status as a contributing factor in deposit acceptance.</a:t>
            </a:r>
          </a:p>
          <a:p>
            <a:pPr marL="742950" lvl="1" indent="-285750" algn="l">
              <a:buFont typeface="+mj-lt"/>
              <a:buAutoNum type="arabicPeriod"/>
            </a:pPr>
            <a:r>
              <a:rPr lang="en-US" b="0" i="0" dirty="0">
                <a:solidFill>
                  <a:srgbClr val="FFFFFF"/>
                </a:solidFill>
                <a:effectLst/>
                <a:latin typeface="-apple-system"/>
              </a:rPr>
              <a:t>Tailor marketing strategies accordingly by understanding the preferences and needs of different marital status groups.</a:t>
            </a:r>
          </a:p>
          <a:p>
            <a:pPr marL="742950" lvl="1" indent="-285750" algn="l">
              <a:buFont typeface="+mj-lt"/>
              <a:buAutoNum type="arabicPeriod"/>
            </a:pPr>
            <a:r>
              <a:rPr lang="en-US" b="0" i="0" dirty="0">
                <a:solidFill>
                  <a:srgbClr val="FFFFFF"/>
                </a:solidFill>
                <a:effectLst/>
                <a:latin typeface="-apple-system"/>
              </a:rPr>
              <a:t>Consider offering targeted financial products or incentives to specific marital status segments to increase deposit acceptance rates.</a:t>
            </a:r>
          </a:p>
          <a:p>
            <a:pPr marL="742950" lvl="1" indent="-285750" algn="l">
              <a:buFont typeface="+mj-lt"/>
              <a:buAutoNum type="arabicPeriod"/>
            </a:pPr>
            <a:endParaRPr lang="en-US" b="0" i="0" dirty="0">
              <a:solidFill>
                <a:srgbClr val="FFFFFF"/>
              </a:solidFill>
              <a:effectLst/>
              <a:latin typeface="-apple-system"/>
            </a:endParaRPr>
          </a:p>
          <a:p>
            <a:pPr algn="l" fontAlgn="t">
              <a:buFont typeface="+mj-lt"/>
              <a:buAutoNum type="arabicPeriod"/>
            </a:pPr>
            <a:r>
              <a:rPr lang="en-US" b="1" i="0" dirty="0">
                <a:solidFill>
                  <a:srgbClr val="FFFF00"/>
                </a:solidFill>
                <a:effectLst/>
                <a:latin typeface="-apple-system"/>
              </a:rPr>
              <a:t> Education Level vs. Deposit Acceptance:</a:t>
            </a:r>
          </a:p>
          <a:p>
            <a:pPr algn="l" fontAlgn="t">
              <a:buFont typeface="+mj-lt"/>
              <a:buAutoNum type="arabicPeriod"/>
            </a:pPr>
            <a:endParaRPr lang="en-US" b="0" i="0" dirty="0">
              <a:solidFill>
                <a:srgbClr val="FFFFFF"/>
              </a:solidFill>
              <a:effectLst/>
              <a:latin typeface="-apple-system"/>
            </a:endParaRPr>
          </a:p>
          <a:p>
            <a:pPr marL="742950" lvl="1" indent="-285750" algn="l">
              <a:buFont typeface="+mj-lt"/>
              <a:buAutoNum type="arabicPeriod"/>
            </a:pPr>
            <a:r>
              <a:rPr lang="en-US" b="0" i="0" dirty="0">
                <a:solidFill>
                  <a:srgbClr val="FFFFFF"/>
                </a:solidFill>
                <a:effectLst/>
                <a:latin typeface="-apple-system"/>
              </a:rPr>
              <a:t>Recognize the influence of education level on deposit acceptance and customer behavior.</a:t>
            </a:r>
          </a:p>
          <a:p>
            <a:pPr marL="742950" lvl="1" indent="-285750" algn="l">
              <a:buFont typeface="+mj-lt"/>
              <a:buAutoNum type="arabicPeriod"/>
            </a:pPr>
            <a:r>
              <a:rPr lang="en-US" b="0" i="0" dirty="0">
                <a:solidFill>
                  <a:srgbClr val="FFFFFF"/>
                </a:solidFill>
                <a:effectLst/>
                <a:latin typeface="-apple-system"/>
              </a:rPr>
              <a:t>Create educational materials and resources to address the financial needs and concerns of different education levels.</a:t>
            </a:r>
          </a:p>
          <a:p>
            <a:pPr marL="742950" lvl="1" indent="-285750" algn="l">
              <a:buFont typeface="+mj-lt"/>
              <a:buAutoNum type="arabicPeriod"/>
            </a:pPr>
            <a:r>
              <a:rPr lang="en-US" b="0" i="0" dirty="0">
                <a:solidFill>
                  <a:srgbClr val="FFFFFF"/>
                </a:solidFill>
                <a:effectLst/>
                <a:latin typeface="-apple-system"/>
              </a:rPr>
              <a:t>Develop personalized marketing campaigns that resonate with individuals based on their educational background.</a:t>
            </a:r>
          </a:p>
        </p:txBody>
      </p:sp>
      <p:sp>
        <p:nvSpPr>
          <p:cNvPr id="9" name="TextBox 8">
            <a:extLst>
              <a:ext uri="{FF2B5EF4-FFF2-40B4-BE49-F238E27FC236}">
                <a16:creationId xmlns:a16="http://schemas.microsoft.com/office/drawing/2014/main" id="{4DA5AC9B-6E08-1DA1-84DF-71E1E490BEDC}"/>
              </a:ext>
            </a:extLst>
          </p:cNvPr>
          <p:cNvSpPr txBox="1"/>
          <p:nvPr/>
        </p:nvSpPr>
        <p:spPr>
          <a:xfrm>
            <a:off x="6096000" y="0"/>
            <a:ext cx="6096000" cy="6858000"/>
          </a:xfrm>
          <a:prstGeom prst="rect">
            <a:avLst/>
          </a:prstGeom>
          <a:solidFill>
            <a:schemeClr val="tx1">
              <a:alpha val="70000"/>
            </a:schemeClr>
          </a:solidFill>
        </p:spPr>
        <p:txBody>
          <a:bodyPr wrap="square" rtlCol="0">
            <a:noAutofit/>
          </a:bodyPr>
          <a:lstStyle/>
          <a:p>
            <a:pPr algn="l"/>
            <a:endParaRPr lang="en-US" b="1" dirty="0">
              <a:solidFill>
                <a:srgbClr val="FFFFFF"/>
              </a:solidFill>
              <a:latin typeface="-apple-system"/>
            </a:endParaRPr>
          </a:p>
          <a:p>
            <a:pPr algn="l"/>
            <a:r>
              <a:rPr lang="en-US" sz="2800" b="1" i="0" dirty="0">
                <a:solidFill>
                  <a:srgbClr val="4C4C4C"/>
                </a:solidFill>
                <a:effectLst/>
                <a:latin typeface="-apple-system"/>
              </a:rPr>
              <a:t>Recommendations:</a:t>
            </a:r>
          </a:p>
          <a:p>
            <a:pPr algn="l" fontAlgn="t"/>
            <a:endParaRPr lang="en-US" b="1" dirty="0">
              <a:solidFill>
                <a:srgbClr val="FFFFFF"/>
              </a:solidFill>
              <a:latin typeface="-apple-system"/>
            </a:endParaRPr>
          </a:p>
          <a:p>
            <a:pPr algn="l" fontAlgn="t"/>
            <a:r>
              <a:rPr lang="en-US" b="1" i="0" dirty="0">
                <a:solidFill>
                  <a:srgbClr val="FFFF00"/>
                </a:solidFill>
                <a:effectLst/>
                <a:latin typeface="-apple-system"/>
              </a:rPr>
              <a:t>3. Housing Loan vs. Deposit Acceptance:</a:t>
            </a:r>
          </a:p>
          <a:p>
            <a:pPr algn="l" fontAlgn="t">
              <a:buFont typeface="+mj-lt"/>
              <a:buAutoNum type="arabicPeriod"/>
            </a:pPr>
            <a:endParaRPr lang="en-US" b="0" i="0" dirty="0">
              <a:solidFill>
                <a:srgbClr val="FFFFFF"/>
              </a:solidFill>
              <a:effectLst/>
              <a:latin typeface="-apple-system"/>
            </a:endParaRPr>
          </a:p>
          <a:p>
            <a:pPr marL="742950" lvl="1" indent="-285750" algn="l">
              <a:buFont typeface="+mj-lt"/>
              <a:buAutoNum type="arabicPeriod"/>
            </a:pPr>
            <a:r>
              <a:rPr lang="en-US" b="0" i="0" dirty="0">
                <a:solidFill>
                  <a:srgbClr val="FFFFFF"/>
                </a:solidFill>
                <a:effectLst/>
                <a:latin typeface="-apple-system"/>
              </a:rPr>
              <a:t>Highlight the impact of housing loan status on deposit acceptance rates.</a:t>
            </a:r>
          </a:p>
          <a:p>
            <a:pPr marL="742950" lvl="1" indent="-285750" algn="l">
              <a:buFont typeface="+mj-lt"/>
              <a:buAutoNum type="arabicPeriod"/>
            </a:pPr>
            <a:r>
              <a:rPr lang="en-US" b="0" i="0" dirty="0">
                <a:solidFill>
                  <a:srgbClr val="FFFFFF"/>
                </a:solidFill>
                <a:effectLst/>
                <a:latin typeface="-apple-system"/>
              </a:rPr>
              <a:t>Explore the potential of offering tailored savings plans or investment options to customers with housing loans.</a:t>
            </a:r>
          </a:p>
          <a:p>
            <a:pPr marL="742950" lvl="1" indent="-285750" algn="l">
              <a:buFont typeface="+mj-lt"/>
              <a:buAutoNum type="arabicPeriod"/>
            </a:pPr>
            <a:r>
              <a:rPr lang="en-US" b="0" i="0" dirty="0">
                <a:solidFill>
                  <a:srgbClr val="FFFFFF"/>
                </a:solidFill>
                <a:effectLst/>
                <a:latin typeface="-apple-system"/>
              </a:rPr>
              <a:t>Consider providing financial counseling or assistance to customers with housing loans to build trust and encourage deposit acceptance.</a:t>
            </a:r>
          </a:p>
          <a:p>
            <a:pPr marL="742950" lvl="1" indent="-285750" algn="l">
              <a:buFont typeface="+mj-lt"/>
              <a:buAutoNum type="arabicPeriod"/>
            </a:pPr>
            <a:endParaRPr lang="en-US" dirty="0">
              <a:solidFill>
                <a:srgbClr val="FFFFFF"/>
              </a:solidFill>
              <a:latin typeface="-apple-system"/>
            </a:endParaRPr>
          </a:p>
          <a:p>
            <a:pPr marL="742950" lvl="1" indent="-285750" algn="l">
              <a:buFont typeface="+mj-lt"/>
              <a:buAutoNum type="arabicPeriod"/>
            </a:pPr>
            <a:endParaRPr lang="en-US" b="0" i="0" dirty="0">
              <a:solidFill>
                <a:srgbClr val="FFFFFF"/>
              </a:solidFill>
              <a:effectLst/>
              <a:latin typeface="-apple-system"/>
            </a:endParaRPr>
          </a:p>
          <a:p>
            <a:pPr algn="l" fontAlgn="t"/>
            <a:r>
              <a:rPr lang="en-US" b="1" i="0" dirty="0">
                <a:solidFill>
                  <a:srgbClr val="FFFF00"/>
                </a:solidFill>
                <a:effectLst/>
                <a:latin typeface="-apple-system"/>
              </a:rPr>
              <a:t>4. Personal Loan vs. Deposit Acceptance:</a:t>
            </a:r>
          </a:p>
          <a:p>
            <a:pPr algn="l" fontAlgn="t"/>
            <a:endParaRPr lang="en-US" b="0" i="0" dirty="0">
              <a:solidFill>
                <a:srgbClr val="FFFFFF"/>
              </a:solidFill>
              <a:effectLst/>
              <a:latin typeface="-apple-system"/>
            </a:endParaRPr>
          </a:p>
          <a:p>
            <a:pPr marL="742950" lvl="1" indent="-285750" algn="l">
              <a:buFont typeface="+mj-lt"/>
              <a:buAutoNum type="arabicPeriod"/>
            </a:pPr>
            <a:r>
              <a:rPr lang="en-US" b="0" i="0" dirty="0">
                <a:solidFill>
                  <a:srgbClr val="FFFFFF"/>
                </a:solidFill>
                <a:effectLst/>
                <a:latin typeface="-apple-system"/>
              </a:rPr>
              <a:t>Emphasize the relationship between personal loans and deposit acceptance.</a:t>
            </a:r>
          </a:p>
          <a:p>
            <a:pPr marL="742950" lvl="1" indent="-285750" algn="l">
              <a:buFont typeface="+mj-lt"/>
              <a:buAutoNum type="arabicPeriod"/>
            </a:pPr>
            <a:r>
              <a:rPr lang="en-US" b="0" i="0" dirty="0">
                <a:solidFill>
                  <a:srgbClr val="FFFFFF"/>
                </a:solidFill>
                <a:effectLst/>
                <a:latin typeface="-apple-system"/>
              </a:rPr>
              <a:t>Offer targeted promotions or incentives to customers with personal loans to encourage deposit behavior.</a:t>
            </a:r>
          </a:p>
          <a:p>
            <a:pPr marL="742950" lvl="1" indent="-285750" algn="l">
              <a:buFont typeface="+mj-lt"/>
              <a:buAutoNum type="arabicPeriod"/>
            </a:pPr>
            <a:r>
              <a:rPr lang="en-US" b="0" i="0" dirty="0">
                <a:solidFill>
                  <a:srgbClr val="FFFFFF"/>
                </a:solidFill>
                <a:effectLst/>
                <a:latin typeface="-apple-system"/>
              </a:rPr>
              <a:t>Provide comprehensive financial advice and solutions that consider the specific circumstances of individuals with personal loans.</a:t>
            </a:r>
          </a:p>
          <a:p>
            <a:endParaRPr lang="en-US" dirty="0"/>
          </a:p>
        </p:txBody>
      </p:sp>
    </p:spTree>
    <p:extLst>
      <p:ext uri="{BB962C8B-B14F-4D97-AF65-F5344CB8AC3E}">
        <p14:creationId xmlns:p14="http://schemas.microsoft.com/office/powerpoint/2010/main" val="329078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8D235F-6810-CFB5-0A92-7ABF22529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B48239DA-E4EB-FB2D-25CC-704A91D98EB0}"/>
              </a:ext>
            </a:extLst>
          </p:cNvPr>
          <p:cNvSpPr txBox="1"/>
          <p:nvPr/>
        </p:nvSpPr>
        <p:spPr>
          <a:xfrm>
            <a:off x="0" y="0"/>
            <a:ext cx="12192000" cy="6858000"/>
          </a:xfrm>
          <a:prstGeom prst="rect">
            <a:avLst/>
          </a:prstGeom>
          <a:solidFill>
            <a:schemeClr val="tx1">
              <a:alpha val="71000"/>
            </a:schemeClr>
          </a:solidFill>
        </p:spPr>
        <p:txBody>
          <a:bodyPr wrap="square" rtlCol="0">
            <a:spAutoFit/>
          </a:bodyPr>
          <a:lstStyle/>
          <a:p>
            <a:endParaRPr lang="en-US" sz="3200" b="1" i="0" dirty="0">
              <a:solidFill>
                <a:srgbClr val="FFFFFF"/>
              </a:solidFill>
              <a:effectLst/>
              <a:latin typeface="-apple-system"/>
            </a:endParaRPr>
          </a:p>
          <a:p>
            <a:endParaRPr lang="en-US" sz="3200" b="1" dirty="0">
              <a:solidFill>
                <a:srgbClr val="FFFFFF"/>
              </a:solidFill>
              <a:latin typeface="-apple-system"/>
            </a:endParaRPr>
          </a:p>
          <a:p>
            <a:pPr lvl="1"/>
            <a:r>
              <a:rPr lang="en-US" sz="3200" b="1" i="0" dirty="0">
                <a:solidFill>
                  <a:srgbClr val="FFFFFF"/>
                </a:solidFill>
                <a:effectLst/>
                <a:latin typeface="-apple-system"/>
              </a:rPr>
              <a:t>Introduction:</a:t>
            </a:r>
          </a:p>
          <a:p>
            <a:endParaRPr lang="en-US" sz="3200" b="1" dirty="0">
              <a:solidFill>
                <a:srgbClr val="FFFFFF"/>
              </a:solidFill>
              <a:latin typeface="-apple-system"/>
            </a:endParaRPr>
          </a:p>
          <a:p>
            <a:pPr lvl="1"/>
            <a:br>
              <a:rPr lang="en-US" dirty="0"/>
            </a:br>
            <a:r>
              <a:rPr lang="en-US" sz="2800" b="0" i="0" dirty="0">
                <a:solidFill>
                  <a:srgbClr val="FFFFFF"/>
                </a:solidFill>
                <a:effectLst/>
                <a:latin typeface="-apple-system"/>
              </a:rPr>
              <a:t>The analysis focuses on understanding the factors that influence deposit</a:t>
            </a:r>
          </a:p>
          <a:p>
            <a:pPr lvl="1"/>
            <a:r>
              <a:rPr lang="en-US" sz="2800" b="0" i="0" dirty="0">
                <a:solidFill>
                  <a:srgbClr val="FFFFFF"/>
                </a:solidFill>
                <a:effectLst/>
                <a:latin typeface="-apple-system"/>
              </a:rPr>
              <a:t> acceptance in the context of a bank's target marketing campaign. </a:t>
            </a:r>
          </a:p>
          <a:p>
            <a:pPr lvl="1"/>
            <a:endParaRPr lang="en-US" sz="2800" b="0" i="0" dirty="0">
              <a:solidFill>
                <a:srgbClr val="FFFFFF"/>
              </a:solidFill>
              <a:effectLst/>
              <a:latin typeface="-apple-system"/>
            </a:endParaRPr>
          </a:p>
          <a:p>
            <a:pPr lvl="1"/>
            <a:endParaRPr lang="en-US" sz="2800" b="0" i="0" dirty="0">
              <a:solidFill>
                <a:srgbClr val="FFFFFF"/>
              </a:solidFill>
              <a:effectLst/>
              <a:latin typeface="-apple-system"/>
            </a:endParaRPr>
          </a:p>
          <a:p>
            <a:pPr lvl="1"/>
            <a:r>
              <a:rPr lang="en-US" sz="2800" b="0" i="0" dirty="0">
                <a:solidFill>
                  <a:srgbClr val="FFFFFF"/>
                </a:solidFill>
                <a:effectLst/>
                <a:latin typeface="-apple-system"/>
              </a:rPr>
              <a:t>By examining the relationship between specific demographic and financial variables and the likelihood of making a deposit, we aim to gain insights that can inform effective marketing strategies and improve campaign outcomes.</a:t>
            </a:r>
            <a:endParaRPr lang="en-US" dirty="0"/>
          </a:p>
        </p:txBody>
      </p:sp>
    </p:spTree>
    <p:extLst>
      <p:ext uri="{BB962C8B-B14F-4D97-AF65-F5344CB8AC3E}">
        <p14:creationId xmlns:p14="http://schemas.microsoft.com/office/powerpoint/2010/main" val="156901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0B9B53-365F-B5AB-3ACA-869DEAEDF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7A4E8026-B0F6-A44D-1ECA-F2A22BE01C27}"/>
              </a:ext>
            </a:extLst>
          </p:cNvPr>
          <p:cNvSpPr txBox="1"/>
          <p:nvPr/>
        </p:nvSpPr>
        <p:spPr>
          <a:xfrm>
            <a:off x="0" y="-1"/>
            <a:ext cx="12192000" cy="6924973"/>
          </a:xfrm>
          <a:prstGeom prst="rect">
            <a:avLst/>
          </a:prstGeom>
          <a:solidFill>
            <a:schemeClr val="tx1">
              <a:alpha val="64000"/>
            </a:schemeClr>
          </a:solidFill>
        </p:spPr>
        <p:txBody>
          <a:bodyPr wrap="square" rtlCol="0">
            <a:spAutoFit/>
          </a:bodyPr>
          <a:lstStyle/>
          <a:p>
            <a:pPr algn="l"/>
            <a:endParaRPr lang="en-US" sz="3200" b="1" i="0" dirty="0">
              <a:solidFill>
                <a:srgbClr val="FFFFFF"/>
              </a:solidFill>
              <a:effectLst/>
              <a:latin typeface="-apple-system"/>
            </a:endParaRPr>
          </a:p>
          <a:p>
            <a:pPr algn="l"/>
            <a:endParaRPr lang="en-US" sz="3200" b="1" dirty="0">
              <a:solidFill>
                <a:srgbClr val="FFFFFF"/>
              </a:solidFill>
              <a:latin typeface="-apple-system"/>
            </a:endParaRPr>
          </a:p>
          <a:p>
            <a:pPr lvl="1"/>
            <a:r>
              <a:rPr lang="en-US" sz="3200" b="1" i="0" dirty="0">
                <a:solidFill>
                  <a:srgbClr val="FFFFFF"/>
                </a:solidFill>
                <a:effectLst/>
                <a:latin typeface="-apple-system"/>
              </a:rPr>
              <a:t>Objectives:</a:t>
            </a:r>
          </a:p>
          <a:p>
            <a:pPr algn="l"/>
            <a:endParaRPr lang="en-US" sz="3200" b="1" dirty="0">
              <a:solidFill>
                <a:srgbClr val="FFFFFF"/>
              </a:solidFill>
              <a:latin typeface="-apple-system"/>
            </a:endParaRPr>
          </a:p>
          <a:p>
            <a:pPr algn="l"/>
            <a:endParaRPr lang="en-US" sz="3200" b="1" dirty="0">
              <a:solidFill>
                <a:srgbClr val="FFFFFF"/>
              </a:solidFill>
              <a:latin typeface="-apple-system"/>
            </a:endParaRPr>
          </a:p>
          <a:p>
            <a:pPr lvl="1">
              <a:buFont typeface="+mj-lt"/>
              <a:buAutoNum type="arabicPeriod"/>
            </a:pPr>
            <a:r>
              <a:rPr lang="en-US" sz="2800" b="0" i="0" dirty="0">
                <a:solidFill>
                  <a:srgbClr val="FFFFFF"/>
                </a:solidFill>
                <a:effectLst/>
                <a:latin typeface="-apple-system"/>
              </a:rPr>
              <a:t>Explore the relationship between marital status and deposit acceptance.</a:t>
            </a:r>
          </a:p>
          <a:p>
            <a:pPr lvl="1">
              <a:buFont typeface="+mj-lt"/>
              <a:buAutoNum type="arabicPeriod"/>
            </a:pPr>
            <a:endParaRPr lang="en-US" sz="2800" b="0" i="0" dirty="0">
              <a:solidFill>
                <a:srgbClr val="FFFFFF"/>
              </a:solidFill>
              <a:effectLst/>
              <a:latin typeface="-apple-system"/>
            </a:endParaRPr>
          </a:p>
          <a:p>
            <a:pPr lvl="1">
              <a:buFont typeface="+mj-lt"/>
              <a:buAutoNum type="arabicPeriod"/>
            </a:pPr>
            <a:r>
              <a:rPr lang="en-US" sz="2800" b="0" i="0" dirty="0">
                <a:solidFill>
                  <a:srgbClr val="FFFFFF"/>
                </a:solidFill>
                <a:effectLst/>
                <a:latin typeface="-apple-system"/>
              </a:rPr>
              <a:t>Investigate whether education level is associated with the likelihood of making a deposit.</a:t>
            </a:r>
          </a:p>
          <a:p>
            <a:pPr lvl="1">
              <a:buFont typeface="+mj-lt"/>
              <a:buAutoNum type="arabicPeriod"/>
            </a:pPr>
            <a:endParaRPr lang="en-US" sz="2800" b="0" i="0" dirty="0">
              <a:solidFill>
                <a:srgbClr val="FFFFFF"/>
              </a:solidFill>
              <a:effectLst/>
              <a:latin typeface="-apple-system"/>
            </a:endParaRPr>
          </a:p>
          <a:p>
            <a:pPr lvl="1">
              <a:buFont typeface="+mj-lt"/>
              <a:buAutoNum type="arabicPeriod"/>
            </a:pPr>
            <a:r>
              <a:rPr lang="en-US" sz="2800" b="0" i="0" dirty="0">
                <a:solidFill>
                  <a:srgbClr val="FFFFFF"/>
                </a:solidFill>
                <a:effectLst/>
                <a:latin typeface="-apple-system"/>
              </a:rPr>
              <a:t>Assess the impact of housing loan status on deposit acceptance.</a:t>
            </a:r>
          </a:p>
          <a:p>
            <a:pPr lvl="1">
              <a:buFont typeface="+mj-lt"/>
              <a:buAutoNum type="arabicPeriod"/>
            </a:pPr>
            <a:endParaRPr lang="en-US" sz="2800" b="0" i="0" dirty="0">
              <a:solidFill>
                <a:srgbClr val="FFFFFF"/>
              </a:solidFill>
              <a:effectLst/>
              <a:latin typeface="-apple-system"/>
            </a:endParaRPr>
          </a:p>
          <a:p>
            <a:pPr lvl="1">
              <a:buFont typeface="+mj-lt"/>
              <a:buAutoNum type="arabicPeriod"/>
            </a:pPr>
            <a:r>
              <a:rPr lang="en-US" sz="2800" b="0" i="0" dirty="0">
                <a:solidFill>
                  <a:srgbClr val="FFFFFF"/>
                </a:solidFill>
                <a:effectLst/>
                <a:latin typeface="-apple-system"/>
              </a:rPr>
              <a:t>Determine if having a personal loan affects the probability of making a deposit.</a:t>
            </a:r>
          </a:p>
          <a:p>
            <a:pPr algn="l"/>
            <a:endParaRPr lang="en-US" sz="3200" b="0" i="0" dirty="0">
              <a:solidFill>
                <a:srgbClr val="FFFFFF"/>
              </a:solidFill>
              <a:effectLst/>
              <a:latin typeface="-apple-system"/>
            </a:endParaRPr>
          </a:p>
        </p:txBody>
      </p:sp>
    </p:spTree>
    <p:extLst>
      <p:ext uri="{BB962C8B-B14F-4D97-AF65-F5344CB8AC3E}">
        <p14:creationId xmlns:p14="http://schemas.microsoft.com/office/powerpoint/2010/main" val="86963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35EA-22C3-C3C9-6B15-1F01EE3E72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6638FB-1CEB-8A09-CE25-5951FC47704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7B2609A-CA0C-598F-C6D8-A74F51AE2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F61C521A-1A26-1EE9-CD7E-FCAC789937BB}"/>
              </a:ext>
            </a:extLst>
          </p:cNvPr>
          <p:cNvSpPr txBox="1"/>
          <p:nvPr/>
        </p:nvSpPr>
        <p:spPr>
          <a:xfrm>
            <a:off x="0" y="0"/>
            <a:ext cx="12192000" cy="6858000"/>
          </a:xfrm>
          <a:prstGeom prst="rect">
            <a:avLst/>
          </a:prstGeom>
          <a:solidFill>
            <a:schemeClr val="tx1">
              <a:alpha val="70000"/>
            </a:schemeClr>
          </a:solidFill>
        </p:spPr>
        <p:txBody>
          <a:bodyPr wrap="square" rtlCol="0">
            <a:spAutoFit/>
          </a:bodyPr>
          <a:lstStyle/>
          <a:p>
            <a:endParaRPr lang="en-US" sz="3200" b="1" dirty="0">
              <a:solidFill>
                <a:schemeClr val="bg1"/>
              </a:solidFill>
            </a:endParaRPr>
          </a:p>
          <a:p>
            <a:r>
              <a:rPr lang="en-US" sz="3200" b="1" dirty="0">
                <a:solidFill>
                  <a:schemeClr val="bg1"/>
                </a:solidFill>
              </a:rPr>
              <a:t>EDA:</a:t>
            </a:r>
          </a:p>
          <a:p>
            <a:endParaRPr lang="en-US" sz="3200" b="1" dirty="0">
              <a:solidFill>
                <a:schemeClr val="bg1"/>
              </a:solidFill>
            </a:endParaRPr>
          </a:p>
          <a:p>
            <a:pPr marL="457200" indent="-457200">
              <a:buFont typeface="Arial" panose="020B0604020202020204" pitchFamily="34" charset="0"/>
              <a:buChar char="•"/>
            </a:pPr>
            <a:r>
              <a:rPr lang="en-US" sz="3200" b="1" dirty="0">
                <a:solidFill>
                  <a:schemeClr val="bg1"/>
                </a:solidFill>
              </a:rPr>
              <a:t>Job Distribution:</a:t>
            </a:r>
          </a:p>
          <a:p>
            <a:pPr marL="914400" lvl="1" indent="-457200">
              <a:buFont typeface="Arial" panose="020B0604020202020204" pitchFamily="34" charset="0"/>
              <a:buChar char="•"/>
            </a:pPr>
            <a:r>
              <a:rPr lang="en-US" sz="1400" b="1" dirty="0">
                <a:solidFill>
                  <a:srgbClr val="FFFF00"/>
                </a:solidFill>
              </a:rPr>
              <a:t>The Top Three Jobs are:</a:t>
            </a:r>
          </a:p>
          <a:p>
            <a:pPr marL="914400" lvl="1" indent="-457200">
              <a:buFont typeface="+mj-lt"/>
              <a:buAutoNum type="arabicPeriod"/>
            </a:pPr>
            <a:r>
              <a:rPr lang="en-US" sz="1400" b="1" dirty="0">
                <a:solidFill>
                  <a:srgbClr val="FFFF00"/>
                </a:solidFill>
              </a:rPr>
              <a:t>Management</a:t>
            </a:r>
          </a:p>
          <a:p>
            <a:pPr marL="914400" lvl="1" indent="-457200">
              <a:buFont typeface="+mj-lt"/>
              <a:buAutoNum type="arabicPeriod"/>
            </a:pPr>
            <a:r>
              <a:rPr lang="en-US" sz="1400" b="1" dirty="0">
                <a:solidFill>
                  <a:srgbClr val="FFFF00"/>
                </a:solidFill>
              </a:rPr>
              <a:t>Blue-collar</a:t>
            </a:r>
          </a:p>
          <a:p>
            <a:pPr marL="914400" lvl="1" indent="-457200">
              <a:buFont typeface="+mj-lt"/>
              <a:buAutoNum type="arabicPeriod"/>
            </a:pPr>
            <a:r>
              <a:rPr lang="en-US" sz="1400" b="1" dirty="0">
                <a:solidFill>
                  <a:srgbClr val="FFFF00"/>
                </a:solidFill>
              </a:rPr>
              <a:t>Technician</a:t>
            </a:r>
          </a:p>
          <a:p>
            <a:pPr marL="457200" indent="-457200">
              <a:buFont typeface="Arial" panose="020B0604020202020204" pitchFamily="34" charset="0"/>
              <a:buChar char="•"/>
            </a:pPr>
            <a:endParaRPr lang="en-US" sz="1400" b="1" dirty="0">
              <a:solidFill>
                <a:schemeClr val="bg1"/>
              </a:solidFill>
            </a:endParaRPr>
          </a:p>
          <a:p>
            <a:pPr marL="457200" indent="-457200">
              <a:buFont typeface="Arial" panose="020B0604020202020204" pitchFamily="34" charset="0"/>
              <a:buChar char="•"/>
            </a:pPr>
            <a:endParaRPr lang="en-US" sz="1200" b="1" dirty="0">
              <a:solidFill>
                <a:schemeClr val="bg1"/>
              </a:solidFill>
            </a:endParaRPr>
          </a:p>
          <a:p>
            <a:pPr marL="457200" indent="-457200">
              <a:buFont typeface="Arial" panose="020B0604020202020204" pitchFamily="34" charset="0"/>
              <a:buChar char="•"/>
            </a:pPr>
            <a:endParaRPr lang="en-US" sz="3200" b="1" dirty="0">
              <a:solidFill>
                <a:schemeClr val="bg1"/>
              </a:solidFill>
            </a:endParaRPr>
          </a:p>
          <a:p>
            <a:endParaRPr lang="en-US" sz="3200" b="1" dirty="0">
              <a:solidFill>
                <a:schemeClr val="bg1"/>
              </a:solidFill>
            </a:endParaRPr>
          </a:p>
          <a:p>
            <a:pPr marL="457200" indent="-457200">
              <a:buFont typeface="Arial" panose="020B0604020202020204" pitchFamily="34" charset="0"/>
              <a:buChar char="•"/>
            </a:pPr>
            <a:r>
              <a:rPr lang="en-US" sz="3200" b="1" dirty="0">
                <a:solidFill>
                  <a:schemeClr val="bg1"/>
                </a:solidFill>
              </a:rPr>
              <a:t>Age Distribution</a:t>
            </a:r>
          </a:p>
          <a:p>
            <a:pPr marL="914400" lvl="1" indent="-457200">
              <a:buFont typeface="Arial" panose="020B0604020202020204" pitchFamily="34" charset="0"/>
              <a:buChar char="•"/>
            </a:pPr>
            <a:r>
              <a:rPr lang="en-US" sz="1400" b="1" dirty="0">
                <a:solidFill>
                  <a:srgbClr val="FFFF00"/>
                </a:solidFill>
              </a:rPr>
              <a:t>The most common ages varies between</a:t>
            </a:r>
          </a:p>
          <a:p>
            <a:pPr lvl="2"/>
            <a:r>
              <a:rPr lang="en-US" sz="1400" b="1" dirty="0">
                <a:solidFill>
                  <a:srgbClr val="FFFF00"/>
                </a:solidFill>
              </a:rPr>
              <a:t>30 and 40</a:t>
            </a:r>
          </a:p>
          <a:p>
            <a:pPr marL="457200" indent="-457200">
              <a:buFont typeface="Arial" panose="020B0604020202020204" pitchFamily="34" charset="0"/>
              <a:buChar char="•"/>
            </a:pPr>
            <a:endParaRPr lang="en-US" sz="3200" b="1" dirty="0">
              <a:solidFill>
                <a:schemeClr val="bg1"/>
              </a:solidFill>
            </a:endParaRPr>
          </a:p>
        </p:txBody>
      </p:sp>
      <p:pic>
        <p:nvPicPr>
          <p:cNvPr id="14" name="Picture 13">
            <a:extLst>
              <a:ext uri="{FF2B5EF4-FFF2-40B4-BE49-F238E27FC236}">
                <a16:creationId xmlns:a16="http://schemas.microsoft.com/office/drawing/2014/main" id="{196B4734-D0DB-1487-046D-182A86DC739D}"/>
              </a:ext>
            </a:extLst>
          </p:cNvPr>
          <p:cNvPicPr>
            <a:picLocks noChangeAspect="1"/>
          </p:cNvPicPr>
          <p:nvPr/>
        </p:nvPicPr>
        <p:blipFill>
          <a:blip r:embed="rId3"/>
          <a:stretch>
            <a:fillRect/>
          </a:stretch>
        </p:blipFill>
        <p:spPr>
          <a:xfrm>
            <a:off x="4776281" y="163505"/>
            <a:ext cx="7142534" cy="3265496"/>
          </a:xfrm>
          <a:prstGeom prst="rect">
            <a:avLst/>
          </a:prstGeom>
          <a:noFill/>
        </p:spPr>
      </p:pic>
      <p:pic>
        <p:nvPicPr>
          <p:cNvPr id="16" name="Picture 15">
            <a:extLst>
              <a:ext uri="{FF2B5EF4-FFF2-40B4-BE49-F238E27FC236}">
                <a16:creationId xmlns:a16="http://schemas.microsoft.com/office/drawing/2014/main" id="{11FA0E4B-4A19-7F31-4F52-1D4DF5FBDA05}"/>
              </a:ext>
            </a:extLst>
          </p:cNvPr>
          <p:cNvPicPr>
            <a:picLocks noChangeAspect="1"/>
          </p:cNvPicPr>
          <p:nvPr/>
        </p:nvPicPr>
        <p:blipFill>
          <a:blip r:embed="rId4"/>
          <a:stretch>
            <a:fillRect/>
          </a:stretch>
        </p:blipFill>
        <p:spPr>
          <a:xfrm>
            <a:off x="4763777" y="3651914"/>
            <a:ext cx="7167541" cy="3017520"/>
          </a:xfrm>
          <a:prstGeom prst="rect">
            <a:avLst/>
          </a:prstGeom>
        </p:spPr>
      </p:pic>
    </p:spTree>
    <p:extLst>
      <p:ext uri="{BB962C8B-B14F-4D97-AF65-F5344CB8AC3E}">
        <p14:creationId xmlns:p14="http://schemas.microsoft.com/office/powerpoint/2010/main" val="248374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ctr"/>
            <a:endParaRPr lang="en-US" sz="2800" dirty="0">
              <a:solidFill>
                <a:schemeClr val="bg1"/>
              </a:solidFill>
            </a:endParaRPr>
          </a:p>
          <a:p>
            <a:pPr algn="ctr"/>
            <a:endParaRPr lang="en-US" sz="2800" dirty="0">
              <a:solidFill>
                <a:schemeClr val="bg1"/>
              </a:solidFill>
            </a:endParaRPr>
          </a:p>
          <a:p>
            <a:pPr algn="ctr"/>
            <a:r>
              <a:rPr lang="en-US" sz="2800" dirty="0">
                <a:solidFill>
                  <a:schemeClr val="bg1"/>
                </a:solidFill>
              </a:rPr>
              <a:t>Marital status distribution</a:t>
            </a:r>
          </a:p>
        </p:txBody>
      </p:sp>
      <p:pic>
        <p:nvPicPr>
          <p:cNvPr id="3" name="Picture 2">
            <a:extLst>
              <a:ext uri="{FF2B5EF4-FFF2-40B4-BE49-F238E27FC236}">
                <a16:creationId xmlns:a16="http://schemas.microsoft.com/office/drawing/2014/main" id="{E0987531-1295-E844-C1D0-B31187D7F622}"/>
              </a:ext>
            </a:extLst>
          </p:cNvPr>
          <p:cNvPicPr>
            <a:picLocks noChangeAspect="1"/>
          </p:cNvPicPr>
          <p:nvPr/>
        </p:nvPicPr>
        <p:blipFill>
          <a:blip r:embed="rId3"/>
          <a:stretch>
            <a:fillRect/>
          </a:stretch>
        </p:blipFill>
        <p:spPr>
          <a:xfrm>
            <a:off x="2016370" y="2481944"/>
            <a:ext cx="8159260" cy="3991184"/>
          </a:xfrm>
          <a:prstGeom prst="rect">
            <a:avLst/>
          </a:prstGeom>
        </p:spPr>
      </p:pic>
    </p:spTree>
    <p:extLst>
      <p:ext uri="{BB962C8B-B14F-4D97-AF65-F5344CB8AC3E}">
        <p14:creationId xmlns:p14="http://schemas.microsoft.com/office/powerpoint/2010/main" val="371125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4C14-0041-1D28-C0E5-F43BAB7953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8665DC-28B4-0C1B-70B3-AB7A0D542BE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71101A8-152E-1F99-A097-360BA4FEF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09D2760-84F1-1CC9-FF3B-97A93DC339A9}"/>
              </a:ext>
            </a:extLst>
          </p:cNvPr>
          <p:cNvSpPr txBox="1"/>
          <p:nvPr/>
        </p:nvSpPr>
        <p:spPr>
          <a:xfrm>
            <a:off x="0" y="-4"/>
            <a:ext cx="12192000" cy="6858000"/>
          </a:xfrm>
          <a:prstGeom prst="rect">
            <a:avLst/>
          </a:prstGeom>
          <a:solidFill>
            <a:schemeClr val="tx1">
              <a:alpha val="70000"/>
            </a:schemeClr>
          </a:solidFill>
        </p:spPr>
        <p:txBody>
          <a:bodyPr wrap="square" rtlCol="0">
            <a:spAutoFit/>
          </a:bodyPr>
          <a:lstStyle/>
          <a:p>
            <a:pPr marL="800100" lvl="1" indent="-342900" fontAlgn="t">
              <a:buFont typeface="Arial" panose="020B0604020202020204" pitchFamily="34" charset="0"/>
              <a:buChar char="•"/>
            </a:pPr>
            <a:endParaRPr lang="en-US" sz="2000" b="0" i="0" dirty="0">
              <a:solidFill>
                <a:srgbClr val="FFFFFF"/>
              </a:solidFill>
              <a:effectLst/>
              <a:latin typeface="-apple-system"/>
            </a:endParaRPr>
          </a:p>
          <a:p>
            <a:pPr marL="800100" lvl="1" indent="-342900" fontAlgn="t">
              <a:buFont typeface="Arial" panose="020B0604020202020204" pitchFamily="34" charset="0"/>
              <a:buChar char="•"/>
            </a:pPr>
            <a:endParaRPr lang="en-US" sz="2000" b="0" i="0" dirty="0">
              <a:solidFill>
                <a:srgbClr val="FFFFFF"/>
              </a:solidFill>
              <a:effectLst/>
              <a:latin typeface="-apple-system"/>
            </a:endParaRPr>
          </a:p>
          <a:p>
            <a:pPr marL="800100" lvl="1" indent="-342900" fontAlgn="t">
              <a:buFont typeface="Arial" panose="020B0604020202020204" pitchFamily="34" charset="0"/>
              <a:buChar char="•"/>
            </a:pPr>
            <a:r>
              <a:rPr lang="en-US" sz="2000" b="0" i="0" dirty="0">
                <a:solidFill>
                  <a:srgbClr val="FFFFFF"/>
                </a:solidFill>
                <a:effectLst/>
                <a:latin typeface="-apple-system"/>
              </a:rPr>
              <a:t>We created a scatter plot to visualize the relationship between "balance" and "duration," with each point colored based on the deposit category.</a:t>
            </a:r>
            <a:endParaRPr lang="en-US" sz="2000" dirty="0">
              <a:solidFill>
                <a:srgbClr val="FFFFFF"/>
              </a:solidFill>
              <a:latin typeface="-apple-system"/>
            </a:endParaRPr>
          </a:p>
          <a:p>
            <a:pPr algn="l" fontAlgn="t"/>
            <a:endParaRPr lang="en-US" sz="2000" dirty="0">
              <a:solidFill>
                <a:srgbClr val="FFFFFF"/>
              </a:solidFill>
              <a:latin typeface="-apple-system"/>
            </a:endParaRPr>
          </a:p>
          <a:p>
            <a:pPr marL="800100" lvl="1" indent="-342900" fontAlgn="t">
              <a:buFont typeface="Arial" panose="020B0604020202020204" pitchFamily="34" charset="0"/>
              <a:buChar char="•"/>
            </a:pPr>
            <a:r>
              <a:rPr lang="en-US" sz="2000" b="0" i="0" dirty="0">
                <a:solidFill>
                  <a:srgbClr val="FFFFFF"/>
                </a:solidFill>
                <a:effectLst/>
                <a:latin typeface="-apple-system"/>
              </a:rPr>
              <a:t>These visualizations  </a:t>
            </a:r>
            <a:r>
              <a:rPr lang="en-US" sz="2000" b="0" i="0" dirty="0">
                <a:solidFill>
                  <a:srgbClr val="FFFF00"/>
                </a:solidFill>
                <a:effectLst/>
                <a:latin typeface="-apple-system"/>
              </a:rPr>
              <a:t>(including the previous two with Job and Age distribution) </a:t>
            </a:r>
            <a:r>
              <a:rPr lang="en-US" sz="2000" b="0" i="0" dirty="0">
                <a:solidFill>
                  <a:srgbClr val="FFFFFF"/>
                </a:solidFill>
                <a:effectLst/>
                <a:latin typeface="-apple-system"/>
              </a:rPr>
              <a:t>provide insights into how the deposit feature relates to different variables, such as job, age, balance, and duration. You can customize the plots further based on your specific requirements, such as adding labels and titles.</a:t>
            </a:r>
          </a:p>
          <a:p>
            <a:pPr algn="l" fontAlgn="t"/>
            <a:endParaRPr lang="en-US" sz="2000" b="0" i="0" dirty="0">
              <a:solidFill>
                <a:srgbClr val="FFFFFF"/>
              </a:solidFill>
              <a:effectLst/>
              <a:latin typeface="-apple-system"/>
            </a:endParaRPr>
          </a:p>
          <a:p>
            <a:pPr algn="l" fontAlgn="t"/>
            <a:endParaRPr lang="en-US" sz="2000" b="0" i="0" dirty="0">
              <a:solidFill>
                <a:srgbClr val="FFFFFF"/>
              </a:solidFill>
              <a:effectLst/>
              <a:latin typeface="-apple-system"/>
            </a:endParaRPr>
          </a:p>
        </p:txBody>
      </p:sp>
      <p:pic>
        <p:nvPicPr>
          <p:cNvPr id="9" name="Picture 8">
            <a:extLst>
              <a:ext uri="{FF2B5EF4-FFF2-40B4-BE49-F238E27FC236}">
                <a16:creationId xmlns:a16="http://schemas.microsoft.com/office/drawing/2014/main" id="{B2271431-99CC-61BB-77D4-79FE15F96A9E}"/>
              </a:ext>
            </a:extLst>
          </p:cNvPr>
          <p:cNvPicPr>
            <a:picLocks noChangeAspect="1"/>
          </p:cNvPicPr>
          <p:nvPr/>
        </p:nvPicPr>
        <p:blipFill>
          <a:blip r:embed="rId3"/>
          <a:stretch>
            <a:fillRect/>
          </a:stretch>
        </p:blipFill>
        <p:spPr>
          <a:xfrm>
            <a:off x="1322222" y="2669932"/>
            <a:ext cx="9547556" cy="4032320"/>
          </a:xfrm>
          <a:prstGeom prst="rect">
            <a:avLst/>
          </a:prstGeom>
        </p:spPr>
      </p:pic>
    </p:spTree>
    <p:extLst>
      <p:ext uri="{BB962C8B-B14F-4D97-AF65-F5344CB8AC3E}">
        <p14:creationId xmlns:p14="http://schemas.microsoft.com/office/powerpoint/2010/main" val="320602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a:spLocks/>
          </p:cNvSpPr>
          <p:nvPr/>
        </p:nvSpPr>
        <p:spPr>
          <a:xfrm>
            <a:off x="0" y="-1"/>
            <a:ext cx="12192000" cy="6858000"/>
          </a:xfrm>
          <a:prstGeom prst="rect">
            <a:avLst/>
          </a:prstGeom>
          <a:solidFill>
            <a:schemeClr val="tx1">
              <a:alpha val="70000"/>
            </a:schemeClr>
          </a:solidFill>
        </p:spPr>
        <p:txBody>
          <a:bodyPr wrap="square" rtlCol="0">
            <a:noAutofit/>
          </a:bodyPr>
          <a:lstStyle/>
          <a:p>
            <a:pPr algn="ctr"/>
            <a:endParaRPr lang="en-US" sz="2800" b="1" i="0" dirty="0">
              <a:solidFill>
                <a:schemeClr val="bg1"/>
              </a:solidFill>
              <a:effectLst/>
              <a:latin typeface="Helvetica Neue"/>
            </a:endParaRPr>
          </a:p>
          <a:p>
            <a:pPr algn="ctr"/>
            <a:endParaRPr lang="en-US" sz="2800" b="1" dirty="0">
              <a:solidFill>
                <a:schemeClr val="bg1"/>
              </a:solidFill>
              <a:latin typeface="Helvetica Neue"/>
            </a:endParaRPr>
          </a:p>
          <a:p>
            <a:pPr algn="ctr"/>
            <a:r>
              <a:rPr lang="en-US" sz="2800" b="1" dirty="0">
                <a:solidFill>
                  <a:schemeClr val="bg1"/>
                </a:solidFill>
                <a:latin typeface="Helvetica Neue"/>
              </a:rPr>
              <a:t>This is h</a:t>
            </a:r>
            <a:r>
              <a:rPr lang="en-US" sz="2800" b="1" i="0" dirty="0">
                <a:solidFill>
                  <a:schemeClr val="bg1"/>
                </a:solidFill>
                <a:effectLst/>
                <a:latin typeface="Helvetica Neue"/>
              </a:rPr>
              <a:t>ow the distribution of deposit differ across different job categories</a:t>
            </a:r>
          </a:p>
        </p:txBody>
      </p:sp>
      <p:pic>
        <p:nvPicPr>
          <p:cNvPr id="10" name="Picture 9">
            <a:extLst>
              <a:ext uri="{FF2B5EF4-FFF2-40B4-BE49-F238E27FC236}">
                <a16:creationId xmlns:a16="http://schemas.microsoft.com/office/drawing/2014/main" id="{0E0D7F08-B188-C6C5-5358-CEA838F10628}"/>
              </a:ext>
            </a:extLst>
          </p:cNvPr>
          <p:cNvPicPr>
            <a:picLocks noChangeAspect="1"/>
          </p:cNvPicPr>
          <p:nvPr/>
        </p:nvPicPr>
        <p:blipFill>
          <a:blip r:embed="rId3"/>
          <a:stretch>
            <a:fillRect/>
          </a:stretch>
        </p:blipFill>
        <p:spPr>
          <a:xfrm>
            <a:off x="1356527" y="1949381"/>
            <a:ext cx="9053565" cy="4692580"/>
          </a:xfrm>
          <a:prstGeom prst="rect">
            <a:avLst/>
          </a:prstGeom>
        </p:spPr>
      </p:pic>
    </p:spTree>
    <p:extLst>
      <p:ext uri="{BB962C8B-B14F-4D97-AF65-F5344CB8AC3E}">
        <p14:creationId xmlns:p14="http://schemas.microsoft.com/office/powerpoint/2010/main" val="3536178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ctr"/>
            <a:endParaRPr lang="en-US" sz="2800" b="1" dirty="0">
              <a:solidFill>
                <a:schemeClr val="bg1"/>
              </a:solidFill>
              <a:latin typeface="Helvetica Neue"/>
            </a:endParaRPr>
          </a:p>
          <a:p>
            <a:r>
              <a:rPr lang="en-US" sz="2800" b="1" i="0" dirty="0">
                <a:solidFill>
                  <a:schemeClr val="bg1"/>
                </a:solidFill>
                <a:effectLst/>
                <a:latin typeface="Helvetica Neue"/>
              </a:rPr>
              <a:t>The relationship between age and deposit acceptance:</a:t>
            </a:r>
          </a:p>
          <a:p>
            <a:endParaRPr lang="en-US" sz="2800" b="1" i="0" dirty="0">
              <a:solidFill>
                <a:schemeClr val="bg1"/>
              </a:solidFill>
              <a:effectLst/>
              <a:latin typeface="Helvetica Neue"/>
            </a:endParaRPr>
          </a:p>
          <a:p>
            <a:pPr marL="800100" lvl="1" indent="-342900">
              <a:buFont typeface="Arial" panose="020B0604020202020204" pitchFamily="34" charset="0"/>
              <a:buChar char="•"/>
            </a:pPr>
            <a:r>
              <a:rPr lang="en-US" sz="2000" b="0" i="0" dirty="0">
                <a:solidFill>
                  <a:srgbClr val="FFFF00"/>
                </a:solidFill>
                <a:effectLst/>
                <a:latin typeface="-apple-system"/>
              </a:rPr>
              <a:t>By examining the box plot, we can observe differences in the median, quartiles, </a:t>
            </a:r>
          </a:p>
          <a:p>
            <a:pPr lvl="2"/>
            <a:r>
              <a:rPr lang="en-US" sz="2000" b="0" i="0" dirty="0">
                <a:solidFill>
                  <a:srgbClr val="FFFF00"/>
                </a:solidFill>
                <a:effectLst/>
                <a:latin typeface="-apple-system"/>
              </a:rPr>
              <a:t>and outliers between the two groups, which would indicate a potential relationship </a:t>
            </a:r>
          </a:p>
          <a:p>
            <a:pPr lvl="2"/>
            <a:r>
              <a:rPr lang="en-US" sz="2000" b="0" i="0" dirty="0">
                <a:solidFill>
                  <a:srgbClr val="FFFF00"/>
                </a:solidFill>
                <a:effectLst/>
                <a:latin typeface="-apple-system"/>
              </a:rPr>
              <a:t>between age and deposit acceptance.</a:t>
            </a:r>
            <a:endParaRPr lang="en-US" sz="2000" b="1" i="0" dirty="0">
              <a:solidFill>
                <a:srgbClr val="FFFF00"/>
              </a:solidFill>
              <a:effectLst/>
              <a:latin typeface="Helvetica Neue"/>
            </a:endParaRPr>
          </a:p>
        </p:txBody>
      </p:sp>
      <p:pic>
        <p:nvPicPr>
          <p:cNvPr id="3" name="Picture 2">
            <a:extLst>
              <a:ext uri="{FF2B5EF4-FFF2-40B4-BE49-F238E27FC236}">
                <a16:creationId xmlns:a16="http://schemas.microsoft.com/office/drawing/2014/main" id="{E45E3C09-9E35-F430-D75F-CDC791990B2A}"/>
              </a:ext>
            </a:extLst>
          </p:cNvPr>
          <p:cNvPicPr>
            <a:picLocks noChangeAspect="1"/>
          </p:cNvPicPr>
          <p:nvPr/>
        </p:nvPicPr>
        <p:blipFill>
          <a:blip r:embed="rId3"/>
          <a:stretch>
            <a:fillRect/>
          </a:stretch>
        </p:blipFill>
        <p:spPr>
          <a:xfrm>
            <a:off x="1765160" y="2512087"/>
            <a:ext cx="8661680" cy="4049485"/>
          </a:xfrm>
          <a:prstGeom prst="rect">
            <a:avLst/>
          </a:prstGeom>
        </p:spPr>
      </p:pic>
    </p:spTree>
    <p:extLst>
      <p:ext uri="{BB962C8B-B14F-4D97-AF65-F5344CB8AC3E}">
        <p14:creationId xmlns:p14="http://schemas.microsoft.com/office/powerpoint/2010/main" val="3438999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EAB5E8-2740-D1DD-5C51-840419993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864E2D9-6A62-98CD-9F58-734DE28C56F0}"/>
              </a:ext>
            </a:extLst>
          </p:cNvPr>
          <p:cNvSpPr txBox="1"/>
          <p:nvPr/>
        </p:nvSpPr>
        <p:spPr>
          <a:xfrm>
            <a:off x="0" y="0"/>
            <a:ext cx="12192000" cy="6858000"/>
          </a:xfrm>
          <a:prstGeom prst="rect">
            <a:avLst/>
          </a:prstGeom>
          <a:solidFill>
            <a:schemeClr val="tx1">
              <a:alpha val="70000"/>
            </a:schemeClr>
          </a:solidFill>
        </p:spPr>
        <p:txBody>
          <a:bodyPr wrap="square" rtlCol="0">
            <a:noAutofit/>
          </a:bodyPr>
          <a:lstStyle/>
          <a:p>
            <a:pPr algn="ctr"/>
            <a:endParaRPr lang="en-US" sz="2800" b="1" dirty="0">
              <a:solidFill>
                <a:schemeClr val="bg1"/>
              </a:solidFill>
              <a:latin typeface="Helvetica Neue"/>
            </a:endParaRPr>
          </a:p>
          <a:p>
            <a:pPr lvl="1"/>
            <a:r>
              <a:rPr lang="en-US" sz="2800" b="1" i="0" dirty="0">
                <a:solidFill>
                  <a:schemeClr val="bg1"/>
                </a:solidFill>
                <a:effectLst/>
                <a:latin typeface="Helvetica Neue"/>
              </a:rPr>
              <a:t>Balance distribution for customers who have and haven't made a deposit</a:t>
            </a:r>
          </a:p>
          <a:p>
            <a:pPr lvl="1"/>
            <a:endParaRPr lang="en-US" sz="2800" b="1" i="0" dirty="0">
              <a:solidFill>
                <a:schemeClr val="bg1"/>
              </a:solidFill>
              <a:effectLst/>
              <a:latin typeface="Helvetica Neue"/>
            </a:endParaRPr>
          </a:p>
          <a:p>
            <a:pPr marL="800100" lvl="1" indent="-342900">
              <a:buFont typeface="Arial" panose="020B0604020202020204" pitchFamily="34" charset="0"/>
              <a:buChar char="•"/>
            </a:pPr>
            <a:r>
              <a:rPr lang="en-US" sz="2000" b="0" i="0" dirty="0">
                <a:solidFill>
                  <a:srgbClr val="FFFF00"/>
                </a:solidFill>
                <a:effectLst/>
                <a:latin typeface="-apple-system"/>
              </a:rPr>
              <a:t>By examining these histogram plots, you can compare the balance distribution</a:t>
            </a:r>
          </a:p>
          <a:p>
            <a:pPr lvl="2"/>
            <a:r>
              <a:rPr lang="en-US" sz="2000" b="0" i="0" dirty="0">
                <a:solidFill>
                  <a:srgbClr val="FFFF00"/>
                </a:solidFill>
                <a:effectLst/>
                <a:latin typeface="-apple-system"/>
              </a:rPr>
              <a:t> for customers who have and haven't made a deposit.</a:t>
            </a:r>
            <a:endParaRPr lang="en-US" sz="2000" b="1" i="0" dirty="0">
              <a:solidFill>
                <a:srgbClr val="FFFF00"/>
              </a:solidFill>
              <a:effectLst/>
              <a:latin typeface="Helvetica Neue"/>
            </a:endParaRPr>
          </a:p>
        </p:txBody>
      </p:sp>
      <p:pic>
        <p:nvPicPr>
          <p:cNvPr id="3" name="Picture 2">
            <a:extLst>
              <a:ext uri="{FF2B5EF4-FFF2-40B4-BE49-F238E27FC236}">
                <a16:creationId xmlns:a16="http://schemas.microsoft.com/office/drawing/2014/main" id="{ACF5F289-343C-819B-E8D3-6CEB913EDE60}"/>
              </a:ext>
            </a:extLst>
          </p:cNvPr>
          <p:cNvPicPr>
            <a:picLocks noChangeAspect="1"/>
          </p:cNvPicPr>
          <p:nvPr/>
        </p:nvPicPr>
        <p:blipFill>
          <a:blip r:embed="rId3"/>
          <a:stretch>
            <a:fillRect/>
          </a:stretch>
        </p:blipFill>
        <p:spPr>
          <a:xfrm>
            <a:off x="233052" y="2903974"/>
            <a:ext cx="5629897" cy="3657600"/>
          </a:xfrm>
          <a:prstGeom prst="rect">
            <a:avLst/>
          </a:prstGeom>
        </p:spPr>
      </p:pic>
      <p:pic>
        <p:nvPicPr>
          <p:cNvPr id="5" name="Picture 4">
            <a:extLst>
              <a:ext uri="{FF2B5EF4-FFF2-40B4-BE49-F238E27FC236}">
                <a16:creationId xmlns:a16="http://schemas.microsoft.com/office/drawing/2014/main" id="{98E0E689-65F1-FFAF-E3AC-F4ED8BDA3860}"/>
              </a:ext>
            </a:extLst>
          </p:cNvPr>
          <p:cNvPicPr>
            <a:picLocks noChangeAspect="1"/>
          </p:cNvPicPr>
          <p:nvPr/>
        </p:nvPicPr>
        <p:blipFill>
          <a:blip r:embed="rId4"/>
          <a:stretch>
            <a:fillRect/>
          </a:stretch>
        </p:blipFill>
        <p:spPr>
          <a:xfrm>
            <a:off x="6063784" y="2903974"/>
            <a:ext cx="5895164" cy="3657600"/>
          </a:xfrm>
          <a:prstGeom prst="rect">
            <a:avLst/>
          </a:prstGeom>
        </p:spPr>
      </p:pic>
    </p:spTree>
    <p:extLst>
      <p:ext uri="{BB962C8B-B14F-4D97-AF65-F5344CB8AC3E}">
        <p14:creationId xmlns:p14="http://schemas.microsoft.com/office/powerpoint/2010/main" val="2232818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749</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ragab</dc:creator>
  <cp:lastModifiedBy>mohamed ragab</cp:lastModifiedBy>
  <cp:revision>20</cp:revision>
  <dcterms:created xsi:type="dcterms:W3CDTF">2024-06-18T11:30:22Z</dcterms:created>
  <dcterms:modified xsi:type="dcterms:W3CDTF">2024-06-18T21:57:39Z</dcterms:modified>
</cp:coreProperties>
</file>