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9" r:id="rId12"/>
    <p:sldId id="272" r:id="rId13"/>
    <p:sldId id="268" r:id="rId14"/>
    <p:sldId id="275" r:id="rId15"/>
    <p:sldId id="271" r:id="rId16"/>
    <p:sldId id="276" r:id="rId17"/>
    <p:sldId id="277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AB02-3EDB-41B6-9341-B9C5D9696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796184"/>
            <a:ext cx="9849370" cy="1954307"/>
          </a:xfrm>
        </p:spPr>
        <p:txBody>
          <a:bodyPr/>
          <a:lstStyle/>
          <a:p>
            <a:pPr algn="ctr"/>
            <a:r>
              <a:rPr lang="en-IN" sz="3200" dirty="0"/>
              <a:t>ANALYSIS OF WHOLE BODY VIBRATION OF VEHICLE PASSING THROUGH BUMP AT DIFFERENT VELOCITIES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F433C-D061-4F7F-A979-BA470F3C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084662"/>
            <a:ext cx="10454339" cy="2845056"/>
          </a:xfrm>
        </p:spPr>
        <p:txBody>
          <a:bodyPr>
            <a:normAutofit/>
          </a:bodyPr>
          <a:lstStyle/>
          <a:p>
            <a:r>
              <a:rPr lang="en-IN" sz="2200" b="1" dirty="0">
                <a:latin typeface="Bell MT" panose="02020503060305020303" pitchFamily="18" charset="0"/>
              </a:rPr>
              <a:t>MUKESH KUMAR -</a:t>
            </a:r>
            <a:r>
              <a:rPr lang="en-IN" sz="2200" b="1" dirty="0">
                <a:latin typeface="Bahnschrift Light" panose="020B0502040204020203" pitchFamily="34" charset="0"/>
              </a:rPr>
              <a:t>234103423</a:t>
            </a:r>
          </a:p>
          <a:p>
            <a:r>
              <a:rPr lang="en-IN" sz="2200" b="1" dirty="0">
                <a:latin typeface="Bell MT" panose="02020503060305020303" pitchFamily="18" charset="0"/>
              </a:rPr>
              <a:t>VINEET KUMAR GARG-</a:t>
            </a:r>
            <a:r>
              <a:rPr lang="en-IN" sz="2200" b="1" dirty="0">
                <a:latin typeface="Bahnschrift Light" panose="020B0502040204020203" pitchFamily="34" charset="0"/>
              </a:rPr>
              <a:t>234103443</a:t>
            </a:r>
          </a:p>
          <a:p>
            <a:r>
              <a:rPr lang="en-IN" sz="2200" b="1" dirty="0">
                <a:latin typeface="Bell MT" panose="02020503060305020303" pitchFamily="18" charset="0"/>
              </a:rPr>
              <a:t>MUHAMMED RISWAN-</a:t>
            </a:r>
            <a:r>
              <a:rPr lang="en-IN" sz="2200" b="1" dirty="0">
                <a:latin typeface="Bahnschrift Light" panose="020B0502040204020203" pitchFamily="34" charset="0"/>
              </a:rPr>
              <a:t>234103445</a:t>
            </a:r>
          </a:p>
          <a:p>
            <a:pPr algn="ctr"/>
            <a:r>
              <a:rPr lang="en-IN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ME531-Mechanical Vibrations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 Coordinator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Prof- Dr.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S.K.Dwivedy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2EF5A-EB50-40D1-AB8D-BF13983C57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" y="82324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2890CE-37FC-414A-BE0A-DA25FA574A6D}"/>
              </a:ext>
            </a:extLst>
          </p:cNvPr>
          <p:cNvSpPr/>
          <p:nvPr/>
        </p:nvSpPr>
        <p:spPr>
          <a:xfrm>
            <a:off x="1830678" y="465351"/>
            <a:ext cx="81612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INDIAN INSTITUTE OF TECHNOLOGY GUWAHATI</a:t>
            </a:r>
          </a:p>
        </p:txBody>
      </p:sp>
    </p:spTree>
    <p:extLst>
      <p:ext uri="{BB962C8B-B14F-4D97-AF65-F5344CB8AC3E}">
        <p14:creationId xmlns:p14="http://schemas.microsoft.com/office/powerpoint/2010/main" val="13498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0FA-3D25-4006-87DC-2C4376B5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60" y="545107"/>
            <a:ext cx="9404723" cy="1418262"/>
          </a:xfrm>
        </p:spPr>
        <p:txBody>
          <a:bodyPr/>
          <a:lstStyle/>
          <a:p>
            <a:pPr algn="ctr"/>
            <a:r>
              <a:rPr lang="en-IN" dirty="0"/>
              <a:t>MATLAB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2B41D1-F9A9-64C2-C9C6-5DF1AF17A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1586"/>
            <a:ext cx="11349318" cy="51219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1C90E-48BA-4A64-B36E-49EF8FDD9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77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0FA-3D25-4006-87DC-2C4376B5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60" y="553973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MATLAB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90F1B5-638F-A734-9CEE-E51A5BAE5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2" y="1571344"/>
            <a:ext cx="11510682" cy="51970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1C90E-48BA-4A64-B36E-49EF8FDD9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721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0FA-3D25-4006-87DC-2C4376B5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18" y="553973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MATLAB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81768-4AAA-1CE6-824E-B7E27AC1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129" y="1500972"/>
            <a:ext cx="11385178" cy="52404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1C90E-48BA-4A64-B36E-49EF8FDD9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867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7E7E-F57E-46BA-9B02-88AFD15D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88576"/>
            <a:ext cx="9017841" cy="1411941"/>
          </a:xfrm>
        </p:spPr>
        <p:txBody>
          <a:bodyPr/>
          <a:lstStyle/>
          <a:p>
            <a:pPr algn="ctr"/>
            <a:r>
              <a:rPr lang="en-IN" dirty="0"/>
              <a:t>MATLAB PLOTTING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1EB4A4-091E-427D-8DD1-8FA728D9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54" r="2472" b="2327"/>
          <a:stretch/>
        </p:blipFill>
        <p:spPr>
          <a:xfrm>
            <a:off x="152401" y="1423745"/>
            <a:ext cx="5423646" cy="494567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C2BDF-0151-41BD-B3A1-3C03DCBB66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938681-FC51-48B0-B464-E59B88B47B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8" r="6064" b="2786"/>
          <a:stretch/>
        </p:blipFill>
        <p:spPr>
          <a:xfrm>
            <a:off x="5728447" y="1822676"/>
            <a:ext cx="6311152" cy="40671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103DCE-BB80-40B2-BEE8-B4721D69524B}"/>
              </a:ext>
            </a:extLst>
          </p:cNvPr>
          <p:cNvSpPr/>
          <p:nvPr/>
        </p:nvSpPr>
        <p:spPr>
          <a:xfrm>
            <a:off x="2230878" y="6369424"/>
            <a:ext cx="12666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589AF-515F-4E0A-868E-9EFBD45C9C5A}"/>
              </a:ext>
            </a:extLst>
          </p:cNvPr>
          <p:cNvSpPr/>
          <p:nvPr/>
        </p:nvSpPr>
        <p:spPr>
          <a:xfrm>
            <a:off x="8250677" y="6169369"/>
            <a:ext cx="1266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82164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DC4F-815D-41F4-89FB-0C009456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385047"/>
          </a:xfrm>
        </p:spPr>
        <p:txBody>
          <a:bodyPr/>
          <a:lstStyle/>
          <a:p>
            <a:pPr algn="ctr"/>
            <a:r>
              <a:rPr lang="en-IN" dirty="0"/>
              <a:t>MATLAB PLOTTING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4D985-7B9C-4BF4-93C6-D80ECF62C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6" t="10537" r="6789" b="8621"/>
          <a:stretch/>
        </p:blipFill>
        <p:spPr>
          <a:xfrm>
            <a:off x="-1" y="1485310"/>
            <a:ext cx="6033247" cy="378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43C7EB-A042-4E66-A1BF-28B3E812F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4" t="11764" r="7433" b="11764"/>
          <a:stretch/>
        </p:blipFill>
        <p:spPr>
          <a:xfrm>
            <a:off x="6158755" y="2487705"/>
            <a:ext cx="6096000" cy="39175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A2E3E9-D9A3-4956-BB57-ED3BC02381DF}"/>
              </a:ext>
            </a:extLst>
          </p:cNvPr>
          <p:cNvSpPr/>
          <p:nvPr/>
        </p:nvSpPr>
        <p:spPr>
          <a:xfrm>
            <a:off x="2383275" y="5264397"/>
            <a:ext cx="12666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DF720A-BD40-4A72-95D6-39BEC698A8F9}"/>
              </a:ext>
            </a:extLst>
          </p:cNvPr>
          <p:cNvSpPr/>
          <p:nvPr/>
        </p:nvSpPr>
        <p:spPr>
          <a:xfrm>
            <a:off x="8573409" y="6405282"/>
            <a:ext cx="12666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FIGURE 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39DD22-6C2E-4378-82FA-BBE7F14DA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034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0FA-3D25-4006-87DC-2C4376B5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553973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RESULT AND DISCUSION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1C90E-48BA-4A64-B36E-49EF8FDD9F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B1694-EF10-4FCD-84B9-D1369AC44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6" t="1928" r="6717" b="3487"/>
          <a:stretch/>
        </p:blipFill>
        <p:spPr>
          <a:xfrm>
            <a:off x="6239435" y="3502246"/>
            <a:ext cx="5842888" cy="3164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27E8C6-E762-4F93-B99B-E0C520A5D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0" t="1791"/>
          <a:stretch/>
        </p:blipFill>
        <p:spPr>
          <a:xfrm>
            <a:off x="0" y="1631381"/>
            <a:ext cx="6169232" cy="3030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DADB4-343A-40CC-BC28-0DF094D18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07" y="4775157"/>
            <a:ext cx="4580871" cy="18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3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D10C-2FD1-4D63-9785-51C81F30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 AND DISCUSION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68CE7-64A6-4276-8883-7011E4EF0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 t="11634" r="7868" b="9412"/>
          <a:stretch/>
        </p:blipFill>
        <p:spPr>
          <a:xfrm>
            <a:off x="0" y="1394011"/>
            <a:ext cx="6393032" cy="340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CD047-E28C-430A-A894-C8F763B35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0" t="1375" r="6473" b="48076"/>
          <a:stretch/>
        </p:blipFill>
        <p:spPr>
          <a:xfrm>
            <a:off x="6472519" y="3863788"/>
            <a:ext cx="5719482" cy="29942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3F3E7E-A2D7-43D1-980C-299EB08F08D4}"/>
              </a:ext>
            </a:extLst>
          </p:cNvPr>
          <p:cNvSpPr/>
          <p:nvPr/>
        </p:nvSpPr>
        <p:spPr>
          <a:xfrm>
            <a:off x="6253449" y="1603820"/>
            <a:ext cx="60819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low damper coefficient good value ride comfort is obtain. Road holding varies with damping coefficient. For soft stiffness ride comfort good while for hard stiffness ride is bad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7D6E8-8AD9-44B0-85AF-A531B27C10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008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51FB-B45E-4195-B86E-6FF6DDF3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 AND DISCUSION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AD27E-734A-45DE-A152-0A8C5B8FE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0" t="10980" r="7279" b="8349"/>
          <a:stretch/>
        </p:blipFill>
        <p:spPr>
          <a:xfrm>
            <a:off x="0" y="1407458"/>
            <a:ext cx="6463553" cy="3675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F8801-7082-44A1-B1FD-C569EDD9F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5" t="53310" r="9558" b="1729"/>
          <a:stretch/>
        </p:blipFill>
        <p:spPr>
          <a:xfrm>
            <a:off x="6562165" y="4141694"/>
            <a:ext cx="5629835" cy="26176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630914-59D3-4CE6-BA74-6DEBDFDB4CF5}"/>
              </a:ext>
            </a:extLst>
          </p:cNvPr>
          <p:cNvSpPr/>
          <p:nvPr/>
        </p:nvSpPr>
        <p:spPr>
          <a:xfrm>
            <a:off x="6755835" y="1407458"/>
            <a:ext cx="524249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graphs it is observed that as RMS acceleration value increases it gives decreasing ride comfort. Road holding is the relative displacement between road excitation and tire displacement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zu-zr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 When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zu-zr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value is negatives means tire loses contact with road. Ride comfort varies inversely with road holding.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B0DF7-C1E9-4363-A2EC-0C28BDAC2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527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E0FA-3D25-4006-87DC-2C4376B5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553973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57FA-3D53-4510-93E4-B9CB6669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Quarter Car Model Suspension System and its Validation with the Help of Simulink Model</a:t>
            </a:r>
            <a:r>
              <a:rPr lang="en-US" dirty="0"/>
              <a:t> Ms. Varsha </a:t>
            </a:r>
            <a:r>
              <a:rPr lang="en-US" dirty="0" err="1"/>
              <a:t>Chitale</a:t>
            </a:r>
            <a:r>
              <a:rPr lang="en-US" dirty="0"/>
              <a:t>, Prof. R. B. Patil, Prof. </a:t>
            </a:r>
            <a:r>
              <a:rPr lang="en-US" dirty="0" err="1"/>
              <a:t>Arif</a:t>
            </a:r>
            <a:r>
              <a:rPr lang="en-US" dirty="0"/>
              <a:t> Pathan (International Journal of Advanced Research in Science, Communication and Technology (IJARSCT)).</a:t>
            </a:r>
          </a:p>
          <a:p>
            <a:r>
              <a:rPr lang="en-US" b="1" dirty="0"/>
              <a:t>Analysis of Ride comfort and Road holding of Quarter car model </a:t>
            </a:r>
            <a:r>
              <a:rPr lang="en-US" b="1" dirty="0" err="1"/>
              <a:t>bySIMULINK</a:t>
            </a:r>
            <a:r>
              <a:rPr lang="en-US" b="1" dirty="0"/>
              <a:t> </a:t>
            </a:r>
            <a:r>
              <a:rPr lang="en-US" dirty="0"/>
              <a:t>Trupti P. </a:t>
            </a:r>
            <a:r>
              <a:rPr lang="en-US" dirty="0" err="1"/>
              <a:t>Phalke</a:t>
            </a:r>
            <a:r>
              <a:rPr lang="en-US" dirty="0"/>
              <a:t>(</a:t>
            </a:r>
            <a:r>
              <a:rPr lang="en-US" dirty="0" err="1"/>
              <a:t>Sciencedirect</a:t>
            </a:r>
            <a:r>
              <a:rPr lang="en-US" dirty="0"/>
              <a:t>)</a:t>
            </a:r>
          </a:p>
          <a:p>
            <a:r>
              <a:rPr lang="en-US" b="1" dirty="0"/>
              <a:t>Investigation of the effects of whole-body vibration exposure on </a:t>
            </a:r>
            <a:r>
              <a:rPr lang="en-US" b="1" dirty="0" err="1"/>
              <a:t>vehicledrivers</a:t>
            </a:r>
            <a:r>
              <a:rPr lang="en-US" b="1" dirty="0"/>
              <a:t> when travelling over covered manholes embedded </a:t>
            </a:r>
            <a:r>
              <a:rPr lang="en-US" b="1" dirty="0" err="1"/>
              <a:t>inpublic</a:t>
            </a:r>
            <a:r>
              <a:rPr lang="en-US" b="1" dirty="0"/>
              <a:t> roadways </a:t>
            </a:r>
            <a:r>
              <a:rPr lang="en-US" dirty="0" err="1"/>
              <a:t>Ufuk</a:t>
            </a:r>
            <a:r>
              <a:rPr lang="en-US" dirty="0"/>
              <a:t> </a:t>
            </a:r>
            <a:r>
              <a:rPr lang="en-US" dirty="0" err="1"/>
              <a:t>Kırbas</a:t>
            </a:r>
            <a:r>
              <a:rPr lang="en-US" dirty="0"/>
              <a:t>(science direct)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1C90E-48BA-4A64-B36E-49EF8FDD9F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325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A43B6-E642-4FF5-BDD3-0D2100288D37}"/>
              </a:ext>
            </a:extLst>
          </p:cNvPr>
          <p:cNvSpPr/>
          <p:nvPr/>
        </p:nvSpPr>
        <p:spPr>
          <a:xfrm>
            <a:off x="4073653" y="296733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4BA81-68FA-4E5E-9130-DAA05D056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494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92826B-1411-491A-ABAD-582F75C45214}"/>
              </a:ext>
            </a:extLst>
          </p:cNvPr>
          <p:cNvSpPr/>
          <p:nvPr/>
        </p:nvSpPr>
        <p:spPr>
          <a:xfrm>
            <a:off x="-26894" y="0"/>
            <a:ext cx="753035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1016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E3175C-84A8-44B2-8384-809AD6B9E5A1}"/>
              </a:ext>
            </a:extLst>
          </p:cNvPr>
          <p:cNvSpPr/>
          <p:nvPr/>
        </p:nvSpPr>
        <p:spPr>
          <a:xfrm>
            <a:off x="-433995" y="1970557"/>
            <a:ext cx="721500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TABLE OF CONTENTS</a:t>
            </a:r>
            <a:endParaRPr lang="en-US" sz="72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577270-0DFE-4100-95A8-4C6BBF769011}"/>
              </a:ext>
            </a:extLst>
          </p:cNvPr>
          <p:cNvCxnSpPr>
            <a:cxnSpLocks/>
          </p:cNvCxnSpPr>
          <p:nvPr/>
        </p:nvCxnSpPr>
        <p:spPr>
          <a:xfrm>
            <a:off x="7202905" y="0"/>
            <a:ext cx="22648" cy="68042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128008-548B-4B58-867B-44299E9FC8D2}"/>
              </a:ext>
            </a:extLst>
          </p:cNvPr>
          <p:cNvSpPr/>
          <p:nvPr/>
        </p:nvSpPr>
        <p:spPr>
          <a:xfrm>
            <a:off x="5626940" y="1053179"/>
            <a:ext cx="2017058" cy="852811"/>
          </a:xfrm>
          <a:custGeom>
            <a:avLst/>
            <a:gdLst>
              <a:gd name="connsiteX0" fmla="*/ 994610 w 3351579"/>
              <a:gd name="connsiteY0" fmla="*/ 284513 h 1281010"/>
              <a:gd name="connsiteX1" fmla="*/ 994610 w 3351579"/>
              <a:gd name="connsiteY1" fmla="*/ 286400 h 1281010"/>
              <a:gd name="connsiteX2" fmla="*/ 3351579 w 3351579"/>
              <a:gd name="connsiteY2" fmla="*/ 286400 h 1281010"/>
              <a:gd name="connsiteX3" fmla="*/ 3351579 w 3351579"/>
              <a:gd name="connsiteY3" fmla="*/ 1281010 h 1281010"/>
              <a:gd name="connsiteX4" fmla="*/ 993389 w 3351579"/>
              <a:gd name="connsiteY4" fmla="*/ 1281010 h 1281010"/>
              <a:gd name="connsiteX5" fmla="*/ 993389 w 3351579"/>
              <a:gd name="connsiteY5" fmla="*/ 1278511 h 1281010"/>
              <a:gd name="connsiteX6" fmla="*/ 0 w 3351579"/>
              <a:gd name="connsiteY6" fmla="*/ 781817 h 1281010"/>
              <a:gd name="connsiteX7" fmla="*/ 3092354 w 3351579"/>
              <a:gd name="connsiteY7" fmla="*/ 0 h 1281010"/>
              <a:gd name="connsiteX8" fmla="*/ 3351559 w 3351579"/>
              <a:gd name="connsiteY8" fmla="*/ 284512 h 1281010"/>
              <a:gd name="connsiteX9" fmla="*/ 3092354 w 3351579"/>
              <a:gd name="connsiteY9" fmla="*/ 284512 h 128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1579" h="1281010">
                <a:moveTo>
                  <a:pt x="994610" y="284513"/>
                </a:moveTo>
                <a:lnTo>
                  <a:pt x="994610" y="286400"/>
                </a:lnTo>
                <a:lnTo>
                  <a:pt x="3351579" y="286400"/>
                </a:lnTo>
                <a:lnTo>
                  <a:pt x="3351579" y="1281010"/>
                </a:lnTo>
                <a:lnTo>
                  <a:pt x="993389" y="1281010"/>
                </a:lnTo>
                <a:lnTo>
                  <a:pt x="993389" y="1278511"/>
                </a:lnTo>
                <a:lnTo>
                  <a:pt x="0" y="781817"/>
                </a:lnTo>
                <a:close/>
                <a:moveTo>
                  <a:pt x="3092354" y="0"/>
                </a:moveTo>
                <a:lnTo>
                  <a:pt x="3351559" y="284512"/>
                </a:lnTo>
                <a:lnTo>
                  <a:pt x="3092354" y="2845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1E38FB7-B7EA-49CF-863B-29212480C66C}"/>
              </a:ext>
            </a:extLst>
          </p:cNvPr>
          <p:cNvSpPr/>
          <p:nvPr/>
        </p:nvSpPr>
        <p:spPr>
          <a:xfrm>
            <a:off x="5626940" y="2162456"/>
            <a:ext cx="2017058" cy="852811"/>
          </a:xfrm>
          <a:custGeom>
            <a:avLst/>
            <a:gdLst>
              <a:gd name="connsiteX0" fmla="*/ 994610 w 3351579"/>
              <a:gd name="connsiteY0" fmla="*/ 284513 h 1281010"/>
              <a:gd name="connsiteX1" fmla="*/ 994610 w 3351579"/>
              <a:gd name="connsiteY1" fmla="*/ 286400 h 1281010"/>
              <a:gd name="connsiteX2" fmla="*/ 3351579 w 3351579"/>
              <a:gd name="connsiteY2" fmla="*/ 286400 h 1281010"/>
              <a:gd name="connsiteX3" fmla="*/ 3351579 w 3351579"/>
              <a:gd name="connsiteY3" fmla="*/ 1281010 h 1281010"/>
              <a:gd name="connsiteX4" fmla="*/ 993389 w 3351579"/>
              <a:gd name="connsiteY4" fmla="*/ 1281010 h 1281010"/>
              <a:gd name="connsiteX5" fmla="*/ 993389 w 3351579"/>
              <a:gd name="connsiteY5" fmla="*/ 1278511 h 1281010"/>
              <a:gd name="connsiteX6" fmla="*/ 0 w 3351579"/>
              <a:gd name="connsiteY6" fmla="*/ 781817 h 1281010"/>
              <a:gd name="connsiteX7" fmla="*/ 3092354 w 3351579"/>
              <a:gd name="connsiteY7" fmla="*/ 0 h 1281010"/>
              <a:gd name="connsiteX8" fmla="*/ 3351559 w 3351579"/>
              <a:gd name="connsiteY8" fmla="*/ 284512 h 1281010"/>
              <a:gd name="connsiteX9" fmla="*/ 3092354 w 3351579"/>
              <a:gd name="connsiteY9" fmla="*/ 284512 h 128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1579" h="1281010">
                <a:moveTo>
                  <a:pt x="994610" y="284513"/>
                </a:moveTo>
                <a:lnTo>
                  <a:pt x="994610" y="286400"/>
                </a:lnTo>
                <a:lnTo>
                  <a:pt x="3351579" y="286400"/>
                </a:lnTo>
                <a:lnTo>
                  <a:pt x="3351579" y="1281010"/>
                </a:lnTo>
                <a:lnTo>
                  <a:pt x="993389" y="1281010"/>
                </a:lnTo>
                <a:lnTo>
                  <a:pt x="993389" y="1278511"/>
                </a:lnTo>
                <a:lnTo>
                  <a:pt x="0" y="781817"/>
                </a:lnTo>
                <a:close/>
                <a:moveTo>
                  <a:pt x="3092354" y="0"/>
                </a:moveTo>
                <a:lnTo>
                  <a:pt x="3351559" y="284512"/>
                </a:lnTo>
                <a:lnTo>
                  <a:pt x="3092354" y="2845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30FAAE3-136A-4102-B12D-AE32DD82155C}"/>
              </a:ext>
            </a:extLst>
          </p:cNvPr>
          <p:cNvSpPr/>
          <p:nvPr/>
        </p:nvSpPr>
        <p:spPr>
          <a:xfrm>
            <a:off x="5626940" y="3353457"/>
            <a:ext cx="2017058" cy="852811"/>
          </a:xfrm>
          <a:custGeom>
            <a:avLst/>
            <a:gdLst>
              <a:gd name="connsiteX0" fmla="*/ 994610 w 3351579"/>
              <a:gd name="connsiteY0" fmla="*/ 284513 h 1281010"/>
              <a:gd name="connsiteX1" fmla="*/ 994610 w 3351579"/>
              <a:gd name="connsiteY1" fmla="*/ 286400 h 1281010"/>
              <a:gd name="connsiteX2" fmla="*/ 3351579 w 3351579"/>
              <a:gd name="connsiteY2" fmla="*/ 286400 h 1281010"/>
              <a:gd name="connsiteX3" fmla="*/ 3351579 w 3351579"/>
              <a:gd name="connsiteY3" fmla="*/ 1281010 h 1281010"/>
              <a:gd name="connsiteX4" fmla="*/ 993389 w 3351579"/>
              <a:gd name="connsiteY4" fmla="*/ 1281010 h 1281010"/>
              <a:gd name="connsiteX5" fmla="*/ 993389 w 3351579"/>
              <a:gd name="connsiteY5" fmla="*/ 1278511 h 1281010"/>
              <a:gd name="connsiteX6" fmla="*/ 0 w 3351579"/>
              <a:gd name="connsiteY6" fmla="*/ 781817 h 1281010"/>
              <a:gd name="connsiteX7" fmla="*/ 3092354 w 3351579"/>
              <a:gd name="connsiteY7" fmla="*/ 0 h 1281010"/>
              <a:gd name="connsiteX8" fmla="*/ 3351559 w 3351579"/>
              <a:gd name="connsiteY8" fmla="*/ 284512 h 1281010"/>
              <a:gd name="connsiteX9" fmla="*/ 3092354 w 3351579"/>
              <a:gd name="connsiteY9" fmla="*/ 284512 h 128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1579" h="1281010">
                <a:moveTo>
                  <a:pt x="994610" y="284513"/>
                </a:moveTo>
                <a:lnTo>
                  <a:pt x="994610" y="286400"/>
                </a:lnTo>
                <a:lnTo>
                  <a:pt x="3351579" y="286400"/>
                </a:lnTo>
                <a:lnTo>
                  <a:pt x="3351579" y="1281010"/>
                </a:lnTo>
                <a:lnTo>
                  <a:pt x="993389" y="1281010"/>
                </a:lnTo>
                <a:lnTo>
                  <a:pt x="993389" y="1278511"/>
                </a:lnTo>
                <a:lnTo>
                  <a:pt x="0" y="781817"/>
                </a:lnTo>
                <a:close/>
                <a:moveTo>
                  <a:pt x="3092354" y="0"/>
                </a:moveTo>
                <a:lnTo>
                  <a:pt x="3351559" y="284512"/>
                </a:lnTo>
                <a:lnTo>
                  <a:pt x="3092354" y="2845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C2A69C-BE25-4EA3-97E8-14698398F7AC}"/>
              </a:ext>
            </a:extLst>
          </p:cNvPr>
          <p:cNvSpPr/>
          <p:nvPr/>
        </p:nvSpPr>
        <p:spPr>
          <a:xfrm>
            <a:off x="5626940" y="4519045"/>
            <a:ext cx="2017058" cy="852811"/>
          </a:xfrm>
          <a:custGeom>
            <a:avLst/>
            <a:gdLst>
              <a:gd name="connsiteX0" fmla="*/ 994610 w 3351579"/>
              <a:gd name="connsiteY0" fmla="*/ 284513 h 1281010"/>
              <a:gd name="connsiteX1" fmla="*/ 994610 w 3351579"/>
              <a:gd name="connsiteY1" fmla="*/ 286400 h 1281010"/>
              <a:gd name="connsiteX2" fmla="*/ 3351579 w 3351579"/>
              <a:gd name="connsiteY2" fmla="*/ 286400 h 1281010"/>
              <a:gd name="connsiteX3" fmla="*/ 3351579 w 3351579"/>
              <a:gd name="connsiteY3" fmla="*/ 1281010 h 1281010"/>
              <a:gd name="connsiteX4" fmla="*/ 993389 w 3351579"/>
              <a:gd name="connsiteY4" fmla="*/ 1281010 h 1281010"/>
              <a:gd name="connsiteX5" fmla="*/ 993389 w 3351579"/>
              <a:gd name="connsiteY5" fmla="*/ 1278511 h 1281010"/>
              <a:gd name="connsiteX6" fmla="*/ 0 w 3351579"/>
              <a:gd name="connsiteY6" fmla="*/ 781817 h 1281010"/>
              <a:gd name="connsiteX7" fmla="*/ 3092354 w 3351579"/>
              <a:gd name="connsiteY7" fmla="*/ 0 h 1281010"/>
              <a:gd name="connsiteX8" fmla="*/ 3351559 w 3351579"/>
              <a:gd name="connsiteY8" fmla="*/ 284512 h 1281010"/>
              <a:gd name="connsiteX9" fmla="*/ 3092354 w 3351579"/>
              <a:gd name="connsiteY9" fmla="*/ 284512 h 128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1579" h="1281010">
                <a:moveTo>
                  <a:pt x="994610" y="284513"/>
                </a:moveTo>
                <a:lnTo>
                  <a:pt x="994610" y="286400"/>
                </a:lnTo>
                <a:lnTo>
                  <a:pt x="3351579" y="286400"/>
                </a:lnTo>
                <a:lnTo>
                  <a:pt x="3351579" y="1281010"/>
                </a:lnTo>
                <a:lnTo>
                  <a:pt x="993389" y="1281010"/>
                </a:lnTo>
                <a:lnTo>
                  <a:pt x="993389" y="1278511"/>
                </a:lnTo>
                <a:lnTo>
                  <a:pt x="0" y="781817"/>
                </a:lnTo>
                <a:close/>
                <a:moveTo>
                  <a:pt x="3092354" y="0"/>
                </a:moveTo>
                <a:lnTo>
                  <a:pt x="3351559" y="284512"/>
                </a:lnTo>
                <a:lnTo>
                  <a:pt x="3092354" y="2845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CFD71D-7D13-471D-9C66-076500A70D7A}"/>
              </a:ext>
            </a:extLst>
          </p:cNvPr>
          <p:cNvSpPr/>
          <p:nvPr/>
        </p:nvSpPr>
        <p:spPr>
          <a:xfrm>
            <a:off x="5626940" y="5672662"/>
            <a:ext cx="2017058" cy="852811"/>
          </a:xfrm>
          <a:custGeom>
            <a:avLst/>
            <a:gdLst>
              <a:gd name="connsiteX0" fmla="*/ 994610 w 3351579"/>
              <a:gd name="connsiteY0" fmla="*/ 284513 h 1281010"/>
              <a:gd name="connsiteX1" fmla="*/ 994610 w 3351579"/>
              <a:gd name="connsiteY1" fmla="*/ 286400 h 1281010"/>
              <a:gd name="connsiteX2" fmla="*/ 3351579 w 3351579"/>
              <a:gd name="connsiteY2" fmla="*/ 286400 h 1281010"/>
              <a:gd name="connsiteX3" fmla="*/ 3351579 w 3351579"/>
              <a:gd name="connsiteY3" fmla="*/ 1281010 h 1281010"/>
              <a:gd name="connsiteX4" fmla="*/ 993389 w 3351579"/>
              <a:gd name="connsiteY4" fmla="*/ 1281010 h 1281010"/>
              <a:gd name="connsiteX5" fmla="*/ 993389 w 3351579"/>
              <a:gd name="connsiteY5" fmla="*/ 1278511 h 1281010"/>
              <a:gd name="connsiteX6" fmla="*/ 0 w 3351579"/>
              <a:gd name="connsiteY6" fmla="*/ 781817 h 1281010"/>
              <a:gd name="connsiteX7" fmla="*/ 3092354 w 3351579"/>
              <a:gd name="connsiteY7" fmla="*/ 0 h 1281010"/>
              <a:gd name="connsiteX8" fmla="*/ 3351559 w 3351579"/>
              <a:gd name="connsiteY8" fmla="*/ 284512 h 1281010"/>
              <a:gd name="connsiteX9" fmla="*/ 3092354 w 3351579"/>
              <a:gd name="connsiteY9" fmla="*/ 284512 h 128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1579" h="1281010">
                <a:moveTo>
                  <a:pt x="994610" y="284513"/>
                </a:moveTo>
                <a:lnTo>
                  <a:pt x="994610" y="286400"/>
                </a:lnTo>
                <a:lnTo>
                  <a:pt x="3351579" y="286400"/>
                </a:lnTo>
                <a:lnTo>
                  <a:pt x="3351579" y="1281010"/>
                </a:lnTo>
                <a:lnTo>
                  <a:pt x="993389" y="1281010"/>
                </a:lnTo>
                <a:lnTo>
                  <a:pt x="993389" y="1278511"/>
                </a:lnTo>
                <a:lnTo>
                  <a:pt x="0" y="781817"/>
                </a:lnTo>
                <a:close/>
                <a:moveTo>
                  <a:pt x="3092354" y="0"/>
                </a:moveTo>
                <a:lnTo>
                  <a:pt x="3351559" y="284512"/>
                </a:lnTo>
                <a:lnTo>
                  <a:pt x="3092354" y="2845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6C4E58-5370-415F-9D78-B81F827D7E75}"/>
              </a:ext>
            </a:extLst>
          </p:cNvPr>
          <p:cNvSpPr/>
          <p:nvPr/>
        </p:nvSpPr>
        <p:spPr>
          <a:xfrm>
            <a:off x="7722152" y="1307652"/>
            <a:ext cx="35763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877E-BCD5-4604-98C9-D6D923570B10}"/>
              </a:ext>
            </a:extLst>
          </p:cNvPr>
          <p:cNvSpPr/>
          <p:nvPr/>
        </p:nvSpPr>
        <p:spPr>
          <a:xfrm>
            <a:off x="7925358" y="2355742"/>
            <a:ext cx="433284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EQUATION OF MOTION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FADED5-5DD1-4B09-A839-43B9F3228B21}"/>
              </a:ext>
            </a:extLst>
          </p:cNvPr>
          <p:cNvSpPr/>
          <p:nvPr/>
        </p:nvSpPr>
        <p:spPr>
          <a:xfrm>
            <a:off x="8065897" y="3282938"/>
            <a:ext cx="2713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  <a:r>
              <a:rPr lang="en-US" sz="54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D703F3-7BC4-4FAE-AC77-3D26FFACFDD5}"/>
              </a:ext>
            </a:extLst>
          </p:cNvPr>
          <p:cNvSpPr/>
          <p:nvPr/>
        </p:nvSpPr>
        <p:spPr>
          <a:xfrm>
            <a:off x="8065897" y="4766229"/>
            <a:ext cx="330994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MATLAB PLOTTING</a:t>
            </a:r>
          </a:p>
          <a:p>
            <a:pPr algn="ctr"/>
            <a:endParaRPr lang="en-US" sz="5400" b="0" cap="none" spc="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5D148-81C9-4024-A713-93A777DE038F}"/>
              </a:ext>
            </a:extLst>
          </p:cNvPr>
          <p:cNvSpPr/>
          <p:nvPr/>
        </p:nvSpPr>
        <p:spPr>
          <a:xfrm>
            <a:off x="7722152" y="5874225"/>
            <a:ext cx="454724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RESULT &amp; DISCUSSION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73ADE5-A7CC-4E40-8971-9B12EB5390CB}"/>
              </a:ext>
            </a:extLst>
          </p:cNvPr>
          <p:cNvSpPr/>
          <p:nvPr/>
        </p:nvSpPr>
        <p:spPr>
          <a:xfrm>
            <a:off x="6455629" y="1302948"/>
            <a:ext cx="9509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9994B6C-F11D-4F71-A84C-1ABC7E8B55AC}"/>
              </a:ext>
            </a:extLst>
          </p:cNvPr>
          <p:cNvSpPr/>
          <p:nvPr/>
        </p:nvSpPr>
        <p:spPr>
          <a:xfrm>
            <a:off x="5626940" y="2181220"/>
            <a:ext cx="2017058" cy="852811"/>
          </a:xfrm>
          <a:custGeom>
            <a:avLst/>
            <a:gdLst>
              <a:gd name="connsiteX0" fmla="*/ 994610 w 3351579"/>
              <a:gd name="connsiteY0" fmla="*/ 284513 h 1281010"/>
              <a:gd name="connsiteX1" fmla="*/ 994610 w 3351579"/>
              <a:gd name="connsiteY1" fmla="*/ 286400 h 1281010"/>
              <a:gd name="connsiteX2" fmla="*/ 3351579 w 3351579"/>
              <a:gd name="connsiteY2" fmla="*/ 286400 h 1281010"/>
              <a:gd name="connsiteX3" fmla="*/ 3351579 w 3351579"/>
              <a:gd name="connsiteY3" fmla="*/ 1281010 h 1281010"/>
              <a:gd name="connsiteX4" fmla="*/ 993389 w 3351579"/>
              <a:gd name="connsiteY4" fmla="*/ 1281010 h 1281010"/>
              <a:gd name="connsiteX5" fmla="*/ 993389 w 3351579"/>
              <a:gd name="connsiteY5" fmla="*/ 1278511 h 1281010"/>
              <a:gd name="connsiteX6" fmla="*/ 0 w 3351579"/>
              <a:gd name="connsiteY6" fmla="*/ 781817 h 1281010"/>
              <a:gd name="connsiteX7" fmla="*/ 3092354 w 3351579"/>
              <a:gd name="connsiteY7" fmla="*/ 0 h 1281010"/>
              <a:gd name="connsiteX8" fmla="*/ 3351559 w 3351579"/>
              <a:gd name="connsiteY8" fmla="*/ 284512 h 1281010"/>
              <a:gd name="connsiteX9" fmla="*/ 3092354 w 3351579"/>
              <a:gd name="connsiteY9" fmla="*/ 284512 h 128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1579" h="1281010">
                <a:moveTo>
                  <a:pt x="994610" y="284513"/>
                </a:moveTo>
                <a:lnTo>
                  <a:pt x="994610" y="286400"/>
                </a:lnTo>
                <a:lnTo>
                  <a:pt x="3351579" y="286400"/>
                </a:lnTo>
                <a:lnTo>
                  <a:pt x="3351579" y="1281010"/>
                </a:lnTo>
                <a:lnTo>
                  <a:pt x="993389" y="1281010"/>
                </a:lnTo>
                <a:lnTo>
                  <a:pt x="993389" y="1278511"/>
                </a:lnTo>
                <a:lnTo>
                  <a:pt x="0" y="781817"/>
                </a:lnTo>
                <a:close/>
                <a:moveTo>
                  <a:pt x="3092354" y="0"/>
                </a:moveTo>
                <a:lnTo>
                  <a:pt x="3351559" y="284512"/>
                </a:lnTo>
                <a:lnTo>
                  <a:pt x="3092354" y="2845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DD786C-7119-4CC2-881C-EFFBA1A7DFEF}"/>
              </a:ext>
            </a:extLst>
          </p:cNvPr>
          <p:cNvSpPr/>
          <p:nvPr/>
        </p:nvSpPr>
        <p:spPr>
          <a:xfrm>
            <a:off x="6455629" y="2430989"/>
            <a:ext cx="9509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1C2AA7-FC48-41E5-A89F-BD1DC44D5435}"/>
              </a:ext>
            </a:extLst>
          </p:cNvPr>
          <p:cNvSpPr/>
          <p:nvPr/>
        </p:nvSpPr>
        <p:spPr>
          <a:xfrm>
            <a:off x="5626940" y="3328044"/>
            <a:ext cx="2017058" cy="852811"/>
          </a:xfrm>
          <a:custGeom>
            <a:avLst/>
            <a:gdLst>
              <a:gd name="connsiteX0" fmla="*/ 994610 w 3351579"/>
              <a:gd name="connsiteY0" fmla="*/ 284513 h 1281010"/>
              <a:gd name="connsiteX1" fmla="*/ 994610 w 3351579"/>
              <a:gd name="connsiteY1" fmla="*/ 286400 h 1281010"/>
              <a:gd name="connsiteX2" fmla="*/ 3351579 w 3351579"/>
              <a:gd name="connsiteY2" fmla="*/ 286400 h 1281010"/>
              <a:gd name="connsiteX3" fmla="*/ 3351579 w 3351579"/>
              <a:gd name="connsiteY3" fmla="*/ 1281010 h 1281010"/>
              <a:gd name="connsiteX4" fmla="*/ 993389 w 3351579"/>
              <a:gd name="connsiteY4" fmla="*/ 1281010 h 1281010"/>
              <a:gd name="connsiteX5" fmla="*/ 993389 w 3351579"/>
              <a:gd name="connsiteY5" fmla="*/ 1278511 h 1281010"/>
              <a:gd name="connsiteX6" fmla="*/ 0 w 3351579"/>
              <a:gd name="connsiteY6" fmla="*/ 781817 h 1281010"/>
              <a:gd name="connsiteX7" fmla="*/ 3092354 w 3351579"/>
              <a:gd name="connsiteY7" fmla="*/ 0 h 1281010"/>
              <a:gd name="connsiteX8" fmla="*/ 3351559 w 3351579"/>
              <a:gd name="connsiteY8" fmla="*/ 284512 h 1281010"/>
              <a:gd name="connsiteX9" fmla="*/ 3092354 w 3351579"/>
              <a:gd name="connsiteY9" fmla="*/ 284512 h 128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1579" h="1281010">
                <a:moveTo>
                  <a:pt x="994610" y="284513"/>
                </a:moveTo>
                <a:lnTo>
                  <a:pt x="994610" y="286400"/>
                </a:lnTo>
                <a:lnTo>
                  <a:pt x="3351579" y="286400"/>
                </a:lnTo>
                <a:lnTo>
                  <a:pt x="3351579" y="1281010"/>
                </a:lnTo>
                <a:lnTo>
                  <a:pt x="993389" y="1281010"/>
                </a:lnTo>
                <a:lnTo>
                  <a:pt x="993389" y="1278511"/>
                </a:lnTo>
                <a:lnTo>
                  <a:pt x="0" y="781817"/>
                </a:lnTo>
                <a:close/>
                <a:moveTo>
                  <a:pt x="3092354" y="0"/>
                </a:moveTo>
                <a:lnTo>
                  <a:pt x="3351559" y="284512"/>
                </a:lnTo>
                <a:lnTo>
                  <a:pt x="3092354" y="2845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16CBDC-35DA-44E6-BBB1-F34C7F190B91}"/>
              </a:ext>
            </a:extLst>
          </p:cNvPr>
          <p:cNvSpPr/>
          <p:nvPr/>
        </p:nvSpPr>
        <p:spPr>
          <a:xfrm>
            <a:off x="6455629" y="3577813"/>
            <a:ext cx="9509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31CC64-741F-48B0-A6BD-CD5E8A8EE8AD}"/>
              </a:ext>
            </a:extLst>
          </p:cNvPr>
          <p:cNvSpPr/>
          <p:nvPr/>
        </p:nvSpPr>
        <p:spPr>
          <a:xfrm>
            <a:off x="6455629" y="4765257"/>
            <a:ext cx="9509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95FFCBC-E506-47B1-9FBF-5A6C4A198C75}"/>
              </a:ext>
            </a:extLst>
          </p:cNvPr>
          <p:cNvSpPr/>
          <p:nvPr/>
        </p:nvSpPr>
        <p:spPr>
          <a:xfrm>
            <a:off x="5626940" y="5672002"/>
            <a:ext cx="2017058" cy="852811"/>
          </a:xfrm>
          <a:custGeom>
            <a:avLst/>
            <a:gdLst>
              <a:gd name="connsiteX0" fmla="*/ 994610 w 3351579"/>
              <a:gd name="connsiteY0" fmla="*/ 284513 h 1281010"/>
              <a:gd name="connsiteX1" fmla="*/ 994610 w 3351579"/>
              <a:gd name="connsiteY1" fmla="*/ 286400 h 1281010"/>
              <a:gd name="connsiteX2" fmla="*/ 3351579 w 3351579"/>
              <a:gd name="connsiteY2" fmla="*/ 286400 h 1281010"/>
              <a:gd name="connsiteX3" fmla="*/ 3351579 w 3351579"/>
              <a:gd name="connsiteY3" fmla="*/ 1281010 h 1281010"/>
              <a:gd name="connsiteX4" fmla="*/ 993389 w 3351579"/>
              <a:gd name="connsiteY4" fmla="*/ 1281010 h 1281010"/>
              <a:gd name="connsiteX5" fmla="*/ 993389 w 3351579"/>
              <a:gd name="connsiteY5" fmla="*/ 1278511 h 1281010"/>
              <a:gd name="connsiteX6" fmla="*/ 0 w 3351579"/>
              <a:gd name="connsiteY6" fmla="*/ 781817 h 1281010"/>
              <a:gd name="connsiteX7" fmla="*/ 3092354 w 3351579"/>
              <a:gd name="connsiteY7" fmla="*/ 0 h 1281010"/>
              <a:gd name="connsiteX8" fmla="*/ 3351559 w 3351579"/>
              <a:gd name="connsiteY8" fmla="*/ 284512 h 1281010"/>
              <a:gd name="connsiteX9" fmla="*/ 3092354 w 3351579"/>
              <a:gd name="connsiteY9" fmla="*/ 284512 h 128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51579" h="1281010">
                <a:moveTo>
                  <a:pt x="994610" y="284513"/>
                </a:moveTo>
                <a:lnTo>
                  <a:pt x="994610" y="286400"/>
                </a:lnTo>
                <a:lnTo>
                  <a:pt x="3351579" y="286400"/>
                </a:lnTo>
                <a:lnTo>
                  <a:pt x="3351579" y="1281010"/>
                </a:lnTo>
                <a:lnTo>
                  <a:pt x="993389" y="1281010"/>
                </a:lnTo>
                <a:lnTo>
                  <a:pt x="993389" y="1278511"/>
                </a:lnTo>
                <a:lnTo>
                  <a:pt x="0" y="781817"/>
                </a:lnTo>
                <a:close/>
                <a:moveTo>
                  <a:pt x="3092354" y="0"/>
                </a:moveTo>
                <a:lnTo>
                  <a:pt x="3351559" y="284512"/>
                </a:lnTo>
                <a:lnTo>
                  <a:pt x="3092354" y="2845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ADA69F-41E0-4E26-9913-98F4C3D7BB9F}"/>
              </a:ext>
            </a:extLst>
          </p:cNvPr>
          <p:cNvSpPr/>
          <p:nvPr/>
        </p:nvSpPr>
        <p:spPr>
          <a:xfrm>
            <a:off x="6455629" y="5921771"/>
            <a:ext cx="95090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E90E74D-8839-494A-B792-AEA81FE33D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4" y="0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54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0F5-1057-48DA-BFFB-C1CCA66A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0B95-FFE6-4947-8627-BFD8AA76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09" y="1443318"/>
            <a:ext cx="10811856" cy="5163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Whole-body vibration from prolonged vehicle sitting contributes to over one million annual global fatalities and 50 million non-fatal injuries. The suspension system's role in transmitting forces between the vehicle and road is pivotal for ride safety and handling.</a:t>
            </a:r>
          </a:p>
          <a:p>
            <a:r>
              <a:rPr lang="en-US" dirty="0"/>
              <a:t>The study investigated the whole-body vibration (WBV) levels that people riding in the vehicle are exposed to while passing through the bumps on road.</a:t>
            </a:r>
          </a:p>
          <a:p>
            <a:r>
              <a:rPr lang="en-US" dirty="0" err="1"/>
              <a:t>Also,the</a:t>
            </a:r>
            <a:r>
              <a:rPr lang="en-US" dirty="0"/>
              <a:t> present work is carried out to investigate performance of vehicles in terms of ride comfort and road holding.</a:t>
            </a:r>
          </a:p>
          <a:p>
            <a:r>
              <a:rPr lang="en-US" dirty="0"/>
              <a:t>We have used the code that uses a numerical simulation method to analyze the response of a vehicle.</a:t>
            </a:r>
          </a:p>
          <a:p>
            <a:r>
              <a:rPr lang="en-US" dirty="0"/>
              <a:t>The specific method employed here is a time-domain simulation using the state-space representation.</a:t>
            </a:r>
          </a:p>
          <a:p>
            <a:r>
              <a:rPr lang="en-US" dirty="0"/>
              <a:t>Within the scope of the study evaluated with the help of frequency weighted root-mean-square acceleration (aw)In many studies, it is seen that the frequency-weighted vibration assessment approach mentioned in the ISO 2631 standard is used in the evaluation of the effects of vibration on the human body.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4B3D1-E3A3-4A3B-8889-A98A714AC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18452" cy="1272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052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91EC-9AEE-4DBC-AE61-9582E02F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60" y="609600"/>
            <a:ext cx="9404723" cy="97267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Segoe UI Light" panose="020B0502040204020203" pitchFamily="34" charset="0"/>
              </a:rPr>
              <a:t>EQUATION OF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77C6-5394-4841-884F-9647471A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61" y="1898875"/>
            <a:ext cx="11191830" cy="4546749"/>
          </a:xfrm>
        </p:spPr>
        <p:txBody>
          <a:bodyPr>
            <a:normAutofit/>
          </a:bodyPr>
          <a:lstStyle/>
          <a:p>
            <a:r>
              <a:rPr lang="en-IN" dirty="0"/>
              <a:t>Consider the quarter car model shown in figure – 1.</a:t>
            </a:r>
          </a:p>
          <a:p>
            <a:r>
              <a:rPr lang="en-IN" dirty="0"/>
              <a:t>The equations of motion are given as – </a:t>
            </a:r>
          </a:p>
          <a:p>
            <a:pPr marL="0" indent="0">
              <a:buNone/>
            </a:pPr>
            <a:r>
              <a:rPr lang="en-IN" dirty="0"/>
              <a:t>  Ms*Zs’’ + Ks*( Zs – Zc ) + Cs*(Zs’ - Zc’) = 0  ………….(1)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Mc*Zc’’ - Ks*( Zs – Zc ) – Ct*(Zs’ – Zc’) + Kc( Zc – Zt) +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Cc(Zc’ – Zt’) = 0 …………..(2)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Mt*Zt’’ – Kc*( Zc – Zt) – Cc*( Zc’ – Zt’) + Kt*( Zt – Zr) = 0 …….(3)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Fig. –1 [Quarter car model]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350D0-C39B-45DE-8FEE-588774F9B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0C15AB-3795-4BD7-9106-8CACF686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894" y="1095935"/>
            <a:ext cx="4105835" cy="42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637F-D28A-4C34-83B1-B2F34A85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82" y="553973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MATLAB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42897-94D8-45B8-A9AA-FD0D5856E2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EB04A97-11DC-7125-763C-B0759D2E4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136" y="1416423"/>
            <a:ext cx="10062882" cy="5371710"/>
          </a:xfrm>
        </p:spPr>
      </p:pic>
    </p:spTree>
    <p:extLst>
      <p:ext uri="{BB962C8B-B14F-4D97-AF65-F5344CB8AC3E}">
        <p14:creationId xmlns:p14="http://schemas.microsoft.com/office/powerpoint/2010/main" val="40865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3D44E-A0B1-415C-AC86-0225A8D10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D8CDFDD-F8C0-7E32-907F-D954AFE4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732" y="553973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MATLAB 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8F0EE47-D004-79AA-FAE2-2C2745EB5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3012" y="1354552"/>
            <a:ext cx="9583270" cy="5440695"/>
          </a:xfrm>
        </p:spPr>
      </p:pic>
    </p:spTree>
    <p:extLst>
      <p:ext uri="{BB962C8B-B14F-4D97-AF65-F5344CB8AC3E}">
        <p14:creationId xmlns:p14="http://schemas.microsoft.com/office/powerpoint/2010/main" val="326373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E901-CD06-4BB6-B17D-5F199417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85" y="609600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MATLAB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8558D4-E0B4-BA91-5B79-4C8B1EA99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588" y="1607368"/>
            <a:ext cx="9404723" cy="525063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76EEA-8787-48CF-A9E7-CCD22BCA97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88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06E7-4ED4-4578-9BB1-C87E5343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68" y="609600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MATLAB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2396FA-389C-CBBB-CFC5-49D51D14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71" y="1670462"/>
            <a:ext cx="11107271" cy="51068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7FAFB-7E75-4351-829F-37970E0054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322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1546-78D0-4A93-9F4E-2F01A5E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60" y="717203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MATLAB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F50D26-7E54-B9F4-208B-44DCB1EE0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18" y="1580697"/>
            <a:ext cx="11304494" cy="519662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E1CE5F-C27E-4E46-B38A-DA8696062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037"/>
            <a:ext cx="1335321" cy="128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0218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603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Bahnschrift Light</vt:lpstr>
      <vt:lpstr>Bell MT</vt:lpstr>
      <vt:lpstr>Century Gothic</vt:lpstr>
      <vt:lpstr>Segoe UI Light</vt:lpstr>
      <vt:lpstr>Times New Roman</vt:lpstr>
      <vt:lpstr>Wingdings 3</vt:lpstr>
      <vt:lpstr>Ion</vt:lpstr>
      <vt:lpstr>ANALYSIS OF WHOLE BODY VIBRATION OF VEHICLE PASSING THROUGH BUMP AT DIFFERENT VELOCITIES</vt:lpstr>
      <vt:lpstr>PowerPoint Presentation</vt:lpstr>
      <vt:lpstr> INTRODUCTION</vt:lpstr>
      <vt:lpstr>EQUATION OF MOTION</vt:lpstr>
      <vt:lpstr>MATLAB CODE</vt:lpstr>
      <vt:lpstr>MATLAB CODE</vt:lpstr>
      <vt:lpstr>MATLAB CODE</vt:lpstr>
      <vt:lpstr>MATLAB CODE</vt:lpstr>
      <vt:lpstr>MATLAB CODE</vt:lpstr>
      <vt:lpstr>MATLAB CODE</vt:lpstr>
      <vt:lpstr>MATLAB CODE</vt:lpstr>
      <vt:lpstr>MATLAB CODE</vt:lpstr>
      <vt:lpstr>MATLAB PLOTTING</vt:lpstr>
      <vt:lpstr>MATLAB PLOTTING</vt:lpstr>
      <vt:lpstr>RESULT AND DISCUSION</vt:lpstr>
      <vt:lpstr>RESULT AND DISCUSION</vt:lpstr>
      <vt:lpstr>RESULT AND DISCUSION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 RISWAN</dc:creator>
  <cp:lastModifiedBy>MUHAMMED RISWAN</cp:lastModifiedBy>
  <cp:revision>29</cp:revision>
  <dcterms:created xsi:type="dcterms:W3CDTF">2023-11-10T05:34:08Z</dcterms:created>
  <dcterms:modified xsi:type="dcterms:W3CDTF">2023-11-10T10:15:30Z</dcterms:modified>
</cp:coreProperties>
</file>