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97" r:id="rId2"/>
    <p:sldId id="296" r:id="rId3"/>
    <p:sldId id="308" r:id="rId4"/>
    <p:sldId id="298" r:id="rId5"/>
    <p:sldId id="299" r:id="rId6"/>
    <p:sldId id="300" r:id="rId7"/>
    <p:sldId id="312" r:id="rId8"/>
    <p:sldId id="310" r:id="rId9"/>
    <p:sldId id="313" r:id="rId10"/>
    <p:sldId id="309" r:id="rId11"/>
    <p:sldId id="311" r:id="rId12"/>
    <p:sldId id="301" r:id="rId13"/>
    <p:sldId id="302" r:id="rId14"/>
    <p:sldId id="306" r:id="rId15"/>
    <p:sldId id="305" r:id="rId16"/>
    <p:sldId id="303" r:id="rId17"/>
    <p:sldId id="304" r:id="rId18"/>
    <p:sldId id="314" r:id="rId19"/>
    <p:sldId id="315" r:id="rId20"/>
    <p:sldId id="316" r:id="rId21"/>
    <p:sldId id="317" r:id="rId22"/>
    <p:sldId id="318" r:id="rId23"/>
    <p:sldId id="319" r:id="rId24"/>
    <p:sldId id="3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>
        <p:scale>
          <a:sx n="55" d="100"/>
          <a:sy n="55" d="100"/>
        </p:scale>
        <p:origin x="989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BDFB-0142-AB84-CB48-A4AB3AC5B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8ED90-E9E2-139B-4447-257A4ECC9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1498-3D4E-9B91-E1BC-D75718F4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00DB-66AF-465F-A2C6-FE370996EBEA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AB0F-2CD5-9275-3968-94DAE52B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BF1C-2054-0404-6923-C8D7BC31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18E1-EFFC-413B-B05D-4C92A817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AF38-147B-8143-9E84-905FC307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BA4A4-F056-99D9-9788-87CC76684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E004-F6F8-CE8B-C568-F1714822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00DB-66AF-465F-A2C6-FE370996EBEA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3EC6-2C5C-09E5-2827-F86158EC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0C41-F431-C56C-BB3F-C8A8238D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18E1-EFFC-413B-B05D-4C92A817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61F2C-B28E-210E-2B5B-F0075B17F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F47B-E12F-295F-6BF2-E29FEEC7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14EBD-9579-F1BC-490D-6DC37F26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00DB-66AF-465F-A2C6-FE370996EBEA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FB36F-F67B-F90F-D77F-099AF181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74B47-3093-1053-821E-18DAE625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18E1-EFFC-413B-B05D-4C92A817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B761-5B81-B41B-1B67-D31203F3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C59C-5E16-1A2C-BAFF-D432C3C5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AA0C-3111-6C83-1896-15441DEC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00DB-66AF-465F-A2C6-FE370996EBEA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CFF59-6445-D562-DB1A-C306B7EB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E731-F6EF-6909-793A-1A9E1C42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18E1-EFFC-413B-B05D-4C92A817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5B12-A2A4-3F09-4D46-9876B36F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F86FE-D5E5-55AD-6B59-079B3C0EE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E1DE-E343-37F7-0702-9ED0D499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00DB-66AF-465F-A2C6-FE370996EBEA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555E0-4FAF-F829-533B-5BB0EBC8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B978-8F4E-F8FC-5EED-AF66813B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18E1-EFFC-413B-B05D-4C92A817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5CE4-ED6C-F454-A5C9-AC459C93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0FE9-978C-E164-4749-5DC4982D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EAC2F-52F0-644C-0FC2-EA3662C8A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E09B5-964D-40DA-1257-B43EBE93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00DB-66AF-465F-A2C6-FE370996EBEA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E6059-7511-0BF8-F810-60857C68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800FC-CE95-05E1-E59C-A029BECB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18E1-EFFC-413B-B05D-4C92A817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1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5C00-DEEC-2204-3A06-601DA9CE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4F23-942C-461D-7B85-417D0CF4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1A41C-5C01-472E-424C-E1B3B37A8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0D183-1BAB-B4D9-A4CB-58619411F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67C1C-26DC-32A1-0FDA-2A376446C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4793A-A9C7-E351-44F5-19E94399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00DB-66AF-465F-A2C6-FE370996EBEA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2D895-A66A-42DC-F112-9F6CC504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BA389-CED1-100E-85B3-058CEAA3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18E1-EFFC-413B-B05D-4C92A817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2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F630-0D9A-8940-F75F-49EF9B57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C9C53-F145-0B3F-06A1-579265DA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00DB-66AF-465F-A2C6-FE370996EBEA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C2BE-EBAA-36D2-B212-7391C344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1ACFF-8DA6-F58B-736E-7395B21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18E1-EFFC-413B-B05D-4C92A817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F072A-E881-C0FA-AE1D-561065D2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00DB-66AF-465F-A2C6-FE370996EBEA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C4AEA-174F-45D9-7D41-B4DBDB01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4B80D-167F-B95F-E9BD-3299D2B3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18E1-EFFC-413B-B05D-4C92A817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8916-BB0A-4B03-1076-41ACBC6E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C587-22B9-34D5-D346-DB58A54C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7888A-8FA3-538B-540B-8812F36AC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EEF16-813E-AE67-6921-5745D123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00DB-66AF-465F-A2C6-FE370996EBEA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DBECC-32D4-263F-A4BE-377BEE47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1FED3-E831-5BFA-2BF0-530C1DD3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18E1-EFFC-413B-B05D-4C92A817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8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3B8F-A551-CB5D-1CB5-BB7D1C36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04AD3-3E3E-7A6F-B335-808061CF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565D8-02FE-363A-69A7-A4DB39412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6D85B-A669-F8F0-DDD7-A1F99C2F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00DB-66AF-465F-A2C6-FE370996EBEA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DBA96-C109-EF8D-D782-354C24F6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940E4-BC72-9DF5-EDE6-450CCCB3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18E1-EFFC-413B-B05D-4C92A817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0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DC941-620D-AF02-B57D-73485257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8EBDA-BCDE-CC3D-7139-F8F6BEE3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3F9A-5991-0053-51E6-3A7ABC48D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00DB-66AF-465F-A2C6-FE370996EBEA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E5B4-63F9-348C-B31F-D7FD00782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F0D7-CA6B-CF13-306F-BFD7B0E2C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18E1-EFFC-413B-B05D-4C92A817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 OF ALZHEIMERS’ DISEASE WITH MRI 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MTSU Computational and Data Science Department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Sadiat Muhammed</a:t>
            </a: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3D2C9-FC78-65AC-32B0-D413C9E1B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21" y="5490156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4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MACHINE LEARNING APPROACH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What is Support Vector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/>
              <a:t>Handles High-dimensional data</a:t>
            </a: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</a:t>
            </a:r>
          </a:p>
          <a:p>
            <a:r>
              <a:rPr lang="en-US" sz="4400" dirty="0"/>
              <a:t>Has Ability to capture Complex patterns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Robust against overfitting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Works well with limited training  samples</a:t>
            </a:r>
          </a:p>
          <a:p>
            <a:endParaRPr lang="en-US" sz="38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48" y="5586010"/>
            <a:ext cx="2085975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899D8-3B73-C6DA-5D19-FC6D9C99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52" y="2155476"/>
            <a:ext cx="3649371" cy="25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1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</a:rPr>
              <a:t>SVM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2970745" cy="55342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70% shows the instances were correctly classified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of 49% shows  true positive predictions.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of 70%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F1_Score of 55%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30" y="5769199"/>
            <a:ext cx="2330930" cy="86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12FCD-FD11-0C11-AA70-2EA0DEC89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068192"/>
            <a:ext cx="4572000" cy="36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0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MACHINE LEARNING APPROACH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What is Convolutional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25000" lnSpcReduction="20000"/>
          </a:bodyPr>
          <a:lstStyle/>
          <a:p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for analyzing visual data such as images or videos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 ability to automatically learn and extract features from input data.                                                                                                                                                       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Scans across images to detect patterns and features at different spatial scales</a:t>
            </a:r>
          </a:p>
          <a:p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9-layer model built with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4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have revolutionized the field of computer vision and have achieved remarkable success in various applications.</a:t>
            </a:r>
          </a:p>
          <a:p>
            <a:endParaRPr lang="en-US" sz="38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2" y="5289055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0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BETWEEN CNN AND VGG16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820401" cy="3683358"/>
          </a:xfrm>
        </p:spPr>
        <p:txBody>
          <a:bodyPr anchor="ctr">
            <a:normAutofit fontScale="25000" lnSpcReduction="20000"/>
          </a:bodyPr>
          <a:lstStyle/>
          <a:p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utilizes convolutional layers and pooling  functions.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VGG-16 uses a uniform structure with small 3 by3 filters and max pooling.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a deep learning architecture mainly for image analysis and pattern recognition, while  VGG-16 focuses on extracting features across various scales and complexities.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VGG-16 has a total of 16 layers</a:t>
            </a:r>
          </a:p>
          <a:p>
            <a:pPr marL="0" indent="0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VGG-16 has 13 convolutional layers and 3 fully connected layers</a:t>
            </a: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2" y="5289055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USING TRANSFER LEARNING IN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359694"/>
          </a:xfrm>
        </p:spPr>
        <p:txBody>
          <a:bodyPr anchor="ctr">
            <a:normAutofit fontScale="25000" lnSpcReduction="20000"/>
          </a:bodyPr>
          <a:lstStyle/>
          <a:p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Layers from a previously trained model</a:t>
            </a: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Trainable layers on top of the frozen layers</a:t>
            </a:r>
          </a:p>
          <a:p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Freezes them to avoid destroying information they contain during training rounds</a:t>
            </a:r>
          </a:p>
          <a:p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new layers  on a new dataset</a:t>
            </a:r>
          </a:p>
          <a:p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2" y="5289055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3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3100" dirty="0">
                <a:solidFill>
                  <a:srgbClr val="FFFFFF"/>
                </a:solidFill>
              </a:rPr>
              <a:t>VGG-16 ARCHITECHTURE IN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3290579" cy="55342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The model holds a sequential function .</a:t>
            </a:r>
          </a:p>
          <a:p>
            <a:r>
              <a:rPr lang="en-US" sz="2000" dirty="0"/>
              <a:t>Dropout is a regularization technique that helps to prevent overfitting</a:t>
            </a:r>
          </a:p>
          <a:p>
            <a:r>
              <a:rPr 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A dropout layer of 0.5 rate was added.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</a:t>
            </a:r>
            <a:endPara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Flatten layer flattens the multidimensional output 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3E91D27A-BE52-0467-BEBC-7F57FADD2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24" y="2202874"/>
            <a:ext cx="3901990" cy="2715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578" y="5479773"/>
            <a:ext cx="2033877" cy="110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DENSE LAYER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layer in a neural network that represents a fully connected layer</a:t>
            </a:r>
          </a:p>
          <a:p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placed after the convolutional and pooling layers</a:t>
            </a:r>
          </a:p>
          <a:p>
            <a:pPr marL="0" lv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four neurons in the neural network model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2" y="5289055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0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SOFT-MAX ACTIVATION FUNCTION IN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147" y="457201"/>
            <a:ext cx="4813973" cy="5534211"/>
          </a:xfrm>
        </p:spPr>
        <p:txBody>
          <a:bodyPr anchor="ctr">
            <a:normAutofit/>
          </a:bodyPr>
          <a:lstStyle/>
          <a:p>
            <a:endPara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Soft-max predicts class probabilities in multi-class classification.</a:t>
            </a:r>
          </a:p>
          <a:p>
            <a:r>
              <a:rPr lang="en-US" sz="2000" dirty="0"/>
              <a:t>e denotes the mathematical constant Euler’s number</a:t>
            </a:r>
          </a:p>
          <a:p>
            <a:r>
              <a:rPr lang="en-US" sz="2800" i="1" dirty="0"/>
              <a:t>Z</a:t>
            </a:r>
            <a:r>
              <a:rPr lang="en-US" sz="2000" i="1" dirty="0"/>
              <a:t>i </a:t>
            </a:r>
            <a:r>
              <a:rPr lang="en-US" sz="2000" dirty="0"/>
              <a:t>represents the input to the SoftMax function for the </a:t>
            </a:r>
            <a:r>
              <a:rPr lang="en-US" sz="2000" dirty="0" err="1"/>
              <a:t>i-th</a:t>
            </a:r>
            <a:r>
              <a:rPr lang="en-US" sz="2000" dirty="0"/>
              <a:t> class</a:t>
            </a:r>
          </a:p>
          <a:p>
            <a:r>
              <a:rPr lang="en-US" sz="2000" dirty="0"/>
              <a:t>Where the total sum of the exponential values of all the element in the input value is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2A288-F2FD-36D1-8C58-EF987C60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732" y="4506105"/>
            <a:ext cx="1932783" cy="850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632" y="5415741"/>
            <a:ext cx="2213986" cy="1203033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34EFB90-D09C-946D-7049-5442FEEF5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54" b="5225"/>
          <a:stretch/>
        </p:blipFill>
        <p:spPr>
          <a:xfrm>
            <a:off x="9240982" y="1052596"/>
            <a:ext cx="2816193" cy="25218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0008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ACCURACY OF THE VGG-16 TRANSFER LEARNING ON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148" y="457201"/>
            <a:ext cx="3290579" cy="5534211"/>
          </a:xfrm>
        </p:spPr>
        <p:txBody>
          <a:bodyPr anchor="ctr">
            <a:normAutofit/>
          </a:bodyPr>
          <a:lstStyle/>
          <a:p>
            <a:endPara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Accuracy using VGG16 transfer learning on CNN is 80.4% of the datasets</a:t>
            </a:r>
          </a:p>
          <a:p>
            <a:r>
              <a:rPr lang="en-US" sz="2000" dirty="0"/>
              <a:t>Precision is 84.1%</a:t>
            </a:r>
          </a:p>
          <a:p>
            <a:r>
              <a:rPr lang="en-US" sz="2000" dirty="0"/>
              <a:t>Recall is 62%</a:t>
            </a:r>
          </a:p>
          <a:p>
            <a:r>
              <a:rPr lang="en-US" sz="2000" dirty="0"/>
              <a:t>Area under the Curve is 0.56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64" y="5732691"/>
            <a:ext cx="2909454" cy="886083"/>
          </a:xfrm>
          <a:prstGeom prst="rect">
            <a:avLst/>
          </a:prstGeom>
        </p:spPr>
      </p:pic>
      <p:pic>
        <p:nvPicPr>
          <p:cNvPr id="8" name="Picture 7" descr="A graph of blue bars&#10;&#10;Description automatically generated">
            <a:extLst>
              <a:ext uri="{FF2B5EF4-FFF2-40B4-BE49-F238E27FC236}">
                <a16:creationId xmlns:a16="http://schemas.microsoft.com/office/drawing/2014/main" id="{CAE162DC-50D9-2850-6173-E156FCDC7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45" y="1140688"/>
            <a:ext cx="4056582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39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TENSORFLOW EARLY STOPPING CALLBACK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55000" lnSpcReduction="20000"/>
          </a:bodyPr>
          <a:lstStyle/>
          <a:p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provided by TensorFlow</a:t>
            </a:r>
          </a:p>
          <a:p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placed after the convolutional and pooling layers</a:t>
            </a:r>
          </a:p>
          <a:p>
            <a:pPr marL="0" lvl="0" indent="0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based on Validation AUC metric</a:t>
            </a:r>
          </a:p>
          <a:p>
            <a:pPr lvl="0"/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Halts the training process if the validation AUC does not improve for a certain number of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2" y="5289055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7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TABLE OF 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20000"/>
          </a:bodyPr>
          <a:lstStyle/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Synergy between Machine Learning and MRI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Algorithms and Models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Feature Extraction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and Evaluation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BA684-5C72-3E72-AE45-0531CCE12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840" y="5586010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7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FASTAI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known for its simplicity and usability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by providing a high-level API built on top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library is optimized for training on GPUs, making it suitable for training large models and complex architectures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four neurons in the neural network model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2" y="5289055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63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77500" lnSpcReduction="20000"/>
          </a:bodyPr>
          <a:lstStyle/>
          <a:p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 impressive accuracy rate of 80.4%, with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VGG-16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CNN</a:t>
            </a: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outperforming other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 in terms of accuracy.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overcame the overfitting problem of machine learning techniques to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disease accurately with less computational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 </a:t>
            </a:r>
          </a:p>
          <a:p>
            <a:pPr lvl="0"/>
            <a:r>
              <a:rPr lang="en-US" sz="3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this result, it becomes realistic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CNN model detects the disease early.</a:t>
            </a:r>
          </a:p>
          <a:p>
            <a:pPr marL="0" lv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2" y="5289055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7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4" y="1550698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I would like to thank Dr Khem Poudel.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I would also like to thank  the Computer Science and Computational and Data Science departments.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I would like to also thank the  Ai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BigData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team.</a:t>
            </a:r>
          </a:p>
          <a:p>
            <a:r>
              <a:rPr 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And lastly my fellow computational Data science students that always helps me out when I am stuck.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2" y="5289055"/>
            <a:ext cx="2085975" cy="113347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4906A06-ACB2-3F8F-145F-B147208FE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69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AiBigData team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62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55000" lnSpcReduction="20000"/>
          </a:bodyPr>
          <a:lstStyle/>
          <a:p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Chowdhury, C. Li, and K. Poudel, “Combining deep learning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traditional machine learning to improve </a:t>
            </a:r>
            <a:r>
              <a:rPr lang="en-US" sz="3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phonocardiogra</a:t>
            </a: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</a:t>
            </a: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accuracy,” 2021 IEEE Signal Processing in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Medicine and Biology Symposium (SPMB). IEEE, 2021, pp. 1–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sz="2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https://medlineplus.gov/ency/article/000760.html</a:t>
            </a:r>
          </a:p>
          <a:p>
            <a:pPr lvl="0"/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Tanveer, B. </a:t>
            </a:r>
            <a:r>
              <a:rPr lang="en-US" sz="3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Richhariya</a:t>
            </a: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U. Khan, A. H. Rashid, P. Khanna,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Prasad, and C. Lin, “Machine learning techniques for the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diagnosis of </a:t>
            </a:r>
            <a:r>
              <a:rPr lang="en-US" sz="3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alzheimer’s</a:t>
            </a: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disease: A review,” ACM Transactions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Multimedia Computing, Communications, and Applications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(TOMM), vol. 16, no. 1s, pp. 1–35, 2020</a:t>
            </a:r>
          </a:p>
          <a:p>
            <a:pPr marL="0" lv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2" y="5289055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58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2" y="5289055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9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definition is focused on how to effectively and promptly diagnose Alzheimers’ disease using data from Magnetic Resonance Imaging (MRI) and machine learning methods.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BA684-5C72-3E72-AE45-0531CCE12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840" y="5586010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2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 fontScale="62500" lnSpcReduction="20000"/>
          </a:bodyPr>
          <a:lstStyle/>
          <a:p>
            <a:endPara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Alzheimer’s disease  has no cure with it being the seventh leading cause of death in the world.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scans detect its early signs.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effectively classify this images.</a:t>
            </a: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the disease allows for easy management and treatment of the disease.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a brain disease&#10;&#10;Description automatically generated">
            <a:extLst>
              <a:ext uri="{FF2B5EF4-FFF2-40B4-BE49-F238E27FC236}">
                <a16:creationId xmlns:a16="http://schemas.microsoft.com/office/drawing/2014/main" id="{65DE4085-BF30-6A22-39D8-163EA45D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02" y="1988629"/>
            <a:ext cx="3615776" cy="2892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666" y="5616256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8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7" y="294538"/>
            <a:ext cx="10699514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SYNERGY BETWEEN MACHINE LEARNING AND MRI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85000" lnSpcReduction="20000"/>
          </a:bodyPr>
          <a:lstStyle/>
          <a:p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Image Analysis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Extractions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Detections</a:t>
            </a:r>
          </a:p>
          <a:p>
            <a:r>
              <a:rPr lang="en-US" sz="3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Diagnosis</a:t>
            </a:r>
          </a:p>
          <a:p>
            <a:r>
              <a:rPr lang="en-US" sz="3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</a:t>
            </a:r>
          </a:p>
          <a:p>
            <a:pPr marL="0" indent="0"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2" y="5289055"/>
            <a:ext cx="20859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1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457201"/>
            <a:ext cx="3290579" cy="5746373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sz="17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Preprocessing:4098 data images was gotten from ADNI website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contains 4 classes of images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gotten from Alzheimers’ Disease Neuroimaging Initiative(ADNI)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</a:p>
          <a:p>
            <a:r>
              <a:rPr lang="en-US" sz="2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not be cured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treatment can make a significant difference in improving the individual quality of life.</a:t>
            </a:r>
            <a:r>
              <a:rPr lang="en-US" sz="2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666" y="5342853"/>
            <a:ext cx="2405798" cy="130726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978AD-9FDD-34DF-B9E4-C89DE097B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15" y="1746703"/>
            <a:ext cx="2823586" cy="18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6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DATA PREPOCESSING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4113620" cy="55342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Train data gen was rescaled to   1./255 .the pixel values of the images to the range [0,1]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</a:t>
            </a:r>
          </a:p>
          <a:p>
            <a:r>
              <a:rPr 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"Validation split = 0.2" divides the training data into two parts: a training set and a validation set. The validation set comprises 20% of the original training data and is used to assess the model's performance during training..</a:t>
            </a:r>
          </a:p>
          <a:p>
            <a:r>
              <a:rPr 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data gen rescaled images to 1/255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gen Rescaled to 1/255</a:t>
            </a:r>
          </a:p>
          <a:p>
            <a:endPara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30" y="5769199"/>
            <a:ext cx="2330930" cy="86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881E4C-0DC4-6D45-064F-15B965DB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75" y="2225902"/>
            <a:ext cx="3429125" cy="23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1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DATA PREPOCESSING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3290579" cy="55342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data:4098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belongs to 4 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</a:t>
            </a:r>
          </a:p>
          <a:p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data:1023 images belongs to 4 classes</a:t>
            </a:r>
            <a:endPara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data:1279 images belongs to 4 classes</a:t>
            </a: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30" y="5769199"/>
            <a:ext cx="2330930" cy="86875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C35211-E66D-03DB-BA90-71D9E7233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24" y="1606869"/>
            <a:ext cx="4152647" cy="2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8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031-A8C5-D516-5189-534A8FBD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</a:rPr>
              <a:t>DATA PREPOCESSINGAND EXTRACTION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426C-C485-A273-2941-69F498ED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4" y="669363"/>
            <a:ext cx="6074173" cy="55342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6,400 images in all.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3,200 of which are labeled as Demented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2,240 of which are very mildly demented.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896 of which are mildly demented.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of which are moderately demented</a:t>
            </a:r>
            <a:r>
              <a:rPr lang="en-US" sz="2000" dirty="0"/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images were divided into two directories one for training images and the other for testing images.</a:t>
            </a: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FE08D-5BD7-84A2-C66B-0F48DB89E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30" y="5769199"/>
            <a:ext cx="2330930" cy="8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42657</TotalTime>
  <Words>1147</Words>
  <Application>Microsoft Office PowerPoint</Application>
  <PresentationFormat>Widescreen</PresentationFormat>
  <Paragraphs>245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DETECTION OF ALZHEIMERS’ DISEASE WITH MRI USING MACHINE LEARNING</vt:lpstr>
      <vt:lpstr>TABLE OF  CONTENTS</vt:lpstr>
      <vt:lpstr>PROBLEM DEFINITION</vt:lpstr>
      <vt:lpstr>INTRODUCTION</vt:lpstr>
      <vt:lpstr>SYNERGY BETWEEN MACHINE LEARNING AND MRI </vt:lpstr>
      <vt:lpstr>DATASET </vt:lpstr>
      <vt:lpstr>DATA PREPOCESSING </vt:lpstr>
      <vt:lpstr>DATA PREPOCESSING </vt:lpstr>
      <vt:lpstr>DATA PREPOCESSINGAND EXTRACTION </vt:lpstr>
      <vt:lpstr>MACHINE LEARNING APPROACH  What is Support Vector Machine?</vt:lpstr>
      <vt:lpstr>SVM EVALUATION </vt:lpstr>
      <vt:lpstr>MACHINE LEARNING APPROACH  What is Convolutional Neural Network?</vt:lpstr>
      <vt:lpstr>COMPARISON BETWEEN CNN AND VGG16</vt:lpstr>
      <vt:lpstr>USING TRANSFER LEARNING IN CNN</vt:lpstr>
      <vt:lpstr>VGG-16 ARCHITECHTURE IN CNN</vt:lpstr>
      <vt:lpstr>DENSE LAYER ARCHITECTURE</vt:lpstr>
      <vt:lpstr>SOFT-MAX ACTIVATION FUNCTION IN NEURAL NETWORK</vt:lpstr>
      <vt:lpstr>ACCURACY OF THE VGG-16 TRANSFER LEARNING ON A CNN</vt:lpstr>
      <vt:lpstr>TENSORFLOW EARLY STOPPING CALLBACK CLASS</vt:lpstr>
      <vt:lpstr>FASTAI</vt:lpstr>
      <vt:lpstr>RESULTS AND CONCLUSIONS</vt:lpstr>
      <vt:lpstr>ACKNOWLEDGEMENT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of MRI Images with Alzheimer’s Disease</dc:title>
  <dc:creator>Sadiat  Muhammed</dc:creator>
  <cp:lastModifiedBy>Sadiat Muhammed</cp:lastModifiedBy>
  <cp:revision>9</cp:revision>
  <dcterms:created xsi:type="dcterms:W3CDTF">2023-05-03T14:57:49Z</dcterms:created>
  <dcterms:modified xsi:type="dcterms:W3CDTF">2023-08-21T21:20:36Z</dcterms:modified>
</cp:coreProperties>
</file>