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9"/>
  </p:notesMasterIdLst>
  <p:sldIdLst>
    <p:sldId id="256" r:id="rId2"/>
    <p:sldId id="258" r:id="rId3"/>
    <p:sldId id="257" r:id="rId4"/>
    <p:sldId id="259" r:id="rId5"/>
    <p:sldId id="261" r:id="rId6"/>
    <p:sldId id="260" r:id="rId7"/>
    <p:sldId id="264" r:id="rId8"/>
    <p:sldId id="311" r:id="rId9"/>
    <p:sldId id="288" r:id="rId10"/>
    <p:sldId id="289" r:id="rId11"/>
    <p:sldId id="290" r:id="rId12"/>
    <p:sldId id="291" r:id="rId13"/>
    <p:sldId id="292" r:id="rId14"/>
    <p:sldId id="293" r:id="rId15"/>
    <p:sldId id="294" r:id="rId16"/>
    <p:sldId id="295" r:id="rId17"/>
    <p:sldId id="298" r:id="rId18"/>
    <p:sldId id="299" r:id="rId19"/>
    <p:sldId id="300" r:id="rId20"/>
    <p:sldId id="301" r:id="rId21"/>
    <p:sldId id="286" r:id="rId22"/>
    <p:sldId id="303" r:id="rId23"/>
    <p:sldId id="305" r:id="rId24"/>
    <p:sldId id="304" r:id="rId25"/>
    <p:sldId id="306" r:id="rId26"/>
    <p:sldId id="310" r:id="rId27"/>
    <p:sldId id="308" r:id="rId28"/>
    <p:sldId id="309" r:id="rId29"/>
    <p:sldId id="312" r:id="rId30"/>
    <p:sldId id="313" r:id="rId31"/>
    <p:sldId id="317" r:id="rId32"/>
    <p:sldId id="321" r:id="rId33"/>
    <p:sldId id="322" r:id="rId34"/>
    <p:sldId id="318" r:id="rId35"/>
    <p:sldId id="319" r:id="rId36"/>
    <p:sldId id="320" r:id="rId37"/>
    <p:sldId id="323" r:id="rId38"/>
    <p:sldId id="325" r:id="rId39"/>
    <p:sldId id="324" r:id="rId40"/>
    <p:sldId id="326" r:id="rId41"/>
    <p:sldId id="315" r:id="rId42"/>
    <p:sldId id="314" r:id="rId43"/>
    <p:sldId id="316" r:id="rId44"/>
    <p:sldId id="282" r:id="rId45"/>
    <p:sldId id="302" r:id="rId46"/>
    <p:sldId id="283" r:id="rId47"/>
    <p:sldId id="278"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Catamaran"/>
      <p:regular r:id="rId54"/>
      <p:bold r:id="rId55"/>
    </p:embeddedFont>
    <p:embeddedFont>
      <p:font typeface="Catamaran Thin"/>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8934427-42EB-4A9E-B590-F9254E525431}">
          <p14:sldIdLst>
            <p14:sldId id="256"/>
            <p14:sldId id="258"/>
            <p14:sldId id="257"/>
            <p14:sldId id="259"/>
            <p14:sldId id="261"/>
            <p14:sldId id="260"/>
            <p14:sldId id="264"/>
            <p14:sldId id="311"/>
            <p14:sldId id="288"/>
            <p14:sldId id="289"/>
            <p14:sldId id="290"/>
            <p14:sldId id="291"/>
            <p14:sldId id="292"/>
            <p14:sldId id="293"/>
            <p14:sldId id="294"/>
            <p14:sldId id="295"/>
            <p14:sldId id="298"/>
            <p14:sldId id="299"/>
            <p14:sldId id="300"/>
            <p14:sldId id="301"/>
          </p14:sldIdLst>
        </p14:section>
        <p14:section name="Untitled Section" id="{E5B07984-EEA7-4CC6-9355-60FDF71E9171}">
          <p14:sldIdLst>
            <p14:sldId id="286"/>
            <p14:sldId id="303"/>
            <p14:sldId id="305"/>
            <p14:sldId id="304"/>
            <p14:sldId id="306"/>
            <p14:sldId id="310"/>
            <p14:sldId id="308"/>
            <p14:sldId id="309"/>
            <p14:sldId id="312"/>
            <p14:sldId id="313"/>
            <p14:sldId id="317"/>
            <p14:sldId id="321"/>
            <p14:sldId id="322"/>
            <p14:sldId id="318"/>
            <p14:sldId id="319"/>
            <p14:sldId id="320"/>
            <p14:sldId id="323"/>
            <p14:sldId id="325"/>
            <p14:sldId id="324"/>
            <p14:sldId id="326"/>
            <p14:sldId id="315"/>
            <p14:sldId id="314"/>
            <p14:sldId id="316"/>
            <p14:sldId id="282"/>
            <p14:sldId id="302"/>
            <p14:sldId id="283"/>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font" Target="fonts/font1.fntdata" /><Relationship Id="rId55" Type="http://schemas.openxmlformats.org/officeDocument/2006/relationships/font" Target="fonts/font6.fntdata"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font" Target="fonts/font4.fntdata"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57" Type="http://schemas.openxmlformats.org/officeDocument/2006/relationships/font" Target="fonts/font8.fntdata"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font" Target="fonts/font3.fntdata"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font" Target="fonts/font7.fntdata" /><Relationship Id="rId8" Type="http://schemas.openxmlformats.org/officeDocument/2006/relationships/slide" Target="slides/slide7.xml" /><Relationship Id="rId51" Type="http://schemas.openxmlformats.org/officeDocument/2006/relationships/font" Target="fonts/font2.fntdata"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54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87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595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8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73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515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165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135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080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455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896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15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880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065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80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45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63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8.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4.tmp" /><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6.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6.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26.xml"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3" Type="http://schemas.openxmlformats.org/officeDocument/2006/relationships/image" Target="../media/image3.tmp"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a:blip r:embed="rId3"/>
          <a:srcRect l="27386" r="27386"/>
          <a:stretch/>
        </p:blipFill>
        <p:spPr>
          <a:xfrm>
            <a:off x="6809947" y="2390188"/>
            <a:ext cx="2067001" cy="257200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1291811" y="583324"/>
            <a:ext cx="6228341" cy="205148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000" dirty="0">
                <a:solidFill>
                  <a:schemeClr val="tx2"/>
                </a:solidFill>
              </a:rPr>
              <a:t>AI BASED DIGITAL</a:t>
            </a:r>
            <a:br>
              <a:rPr lang="en-IN" sz="4000" dirty="0">
                <a:solidFill>
                  <a:schemeClr val="tx2"/>
                </a:solidFill>
              </a:rPr>
            </a:br>
            <a:r>
              <a:rPr lang="en-IN" sz="4000" dirty="0">
                <a:solidFill>
                  <a:schemeClr val="tx2"/>
                </a:solidFill>
              </a:rPr>
              <a:t> 	WEIGHING SCALE </a:t>
            </a:r>
            <a:endParaRPr sz="40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1428552837"/>
              </p:ext>
            </p:extLst>
          </p:nvPr>
        </p:nvGraphicFramePr>
        <p:xfrm>
          <a:off x="135342" y="1404172"/>
          <a:ext cx="8893942" cy="354247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2</a:t>
                      </a:r>
                    </a:p>
                  </a:txBody>
                  <a:tcPr/>
                </a:tc>
                <a:tc>
                  <a:txBody>
                    <a:bodyPr/>
                    <a:lstStyle/>
                    <a:p>
                      <a:r>
                        <a:rPr lang="en-US" sz="1200" b="0" i="0" u="none" strike="noStrike" cap="none">
                          <a:solidFill>
                            <a:srgbClr val="000000"/>
                          </a:solidFill>
                          <a:effectLst/>
                          <a:latin typeface="Arial"/>
                          <a:ea typeface="Arial"/>
                          <a:cs typeface="Arial"/>
                          <a:sym typeface="Arial"/>
                        </a:rPr>
                        <a:t>Computer vision based automated billing system for fruit stores</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1M Sugadev, 2Kudapa Sucharitha, 3 I.Rexline Sheeba, 4Balamurugan Velan 1,3Assistant Professor,4 Associate Professor, 2Under Graduate Student Department of ECE, Sathyabama Institute of Science and Technology, Chennai-119</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This paper describes about the new billing system which is more accurate and time efficient than conventional billing system used in fruit retail shops. The proposed method uses the deep learning neural network approach for classification of fruits and strain gauge type load cell to estimate the weight of the fruit items kept in the basket. The neural network takes input image in the form of clusters and this cluster forms a centroid that is processed to classify fruits like Apple, Banana, Granny Smith, etc. The image processing and weight computation algorithms are implemented in RaspberryPi board with tensor flow and openCV library functions. The proposed system automatically recognize the type of fruits, finds the weight of the fruit in grams, computes the total cost and prints the bill statement.</a:t>
                      </a:r>
                      <a:endParaRPr lang="en-US" sz="1200"/>
                    </a:p>
                  </a:txBody>
                  <a:tcPr/>
                </a:tc>
                <a:tc>
                  <a:txBody>
                    <a:bodyPr/>
                    <a:lstStyle/>
                    <a:p>
                      <a:r>
                        <a:rPr lang="en-US" sz="1200">
                          <a:latin typeface="+mn-lt"/>
                        </a:rPr>
                        <a:t>2021</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39722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1208635879"/>
              </p:ext>
            </p:extLst>
          </p:nvPr>
        </p:nvGraphicFramePr>
        <p:xfrm>
          <a:off x="135342" y="1486551"/>
          <a:ext cx="8893942" cy="296335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359518">
                <a:tc>
                  <a:txBody>
                    <a:bodyPr/>
                    <a:lstStyle/>
                    <a:p>
                      <a:r>
                        <a:rPr lang="en-US" sz="1200">
                          <a:latin typeface="+mn-lt"/>
                        </a:rPr>
                        <a:t>3</a:t>
                      </a:r>
                    </a:p>
                  </a:txBody>
                  <a:tcPr/>
                </a:tc>
                <a:tc>
                  <a:txBody>
                    <a:bodyPr/>
                    <a:lstStyle/>
                    <a:p>
                      <a:r>
                        <a:rPr lang="en-US" sz="1400" b="0" i="0" u="none" strike="noStrike" cap="none">
                          <a:solidFill>
                            <a:srgbClr val="000000"/>
                          </a:solidFill>
                          <a:effectLst/>
                          <a:latin typeface="Arial"/>
                          <a:ea typeface="Arial"/>
                          <a:cs typeface="Arial"/>
                          <a:sym typeface="Arial"/>
                        </a:rPr>
                        <a:t>An Intelligent Self-Service Vending System for Smart Retail</a:t>
                      </a:r>
                      <a:endParaRPr lang="en-US" sz="1200">
                        <a:latin typeface="+mn-lt"/>
                      </a:endParaRPr>
                    </a:p>
                  </a:txBody>
                  <a:tcPr/>
                </a:tc>
                <a:tc>
                  <a:txBody>
                    <a:bodyPr/>
                    <a:lstStyle/>
                    <a:p>
                      <a:r>
                        <a:rPr lang="en-US" sz="1400" b="0" i="0" u="none" strike="noStrike" cap="none">
                          <a:solidFill>
                            <a:srgbClr val="000000"/>
                          </a:solidFill>
                          <a:effectLst/>
                          <a:latin typeface="Arial"/>
                          <a:ea typeface="Arial"/>
                          <a:cs typeface="Arial"/>
                          <a:sym typeface="Arial"/>
                        </a:rPr>
                        <a:t>Kun Xia, Hongliang Fan * , Jianguang Huang, Hanyu Wang, Junxue Ren, Qin Jian and Dafang Department of Electrical Engineering, University of Shanghai for Science and Technology, Shanghai 200093, China</a:t>
                      </a:r>
                      <a:endParaRPr lang="en-US" sz="1200">
                        <a:latin typeface="+mn-lt"/>
                      </a:endParaRPr>
                    </a:p>
                  </a:txBody>
                  <a:tcPr/>
                </a:tc>
                <a:tc>
                  <a:txBody>
                    <a:bodyPr/>
                    <a:lstStyle/>
                    <a:p>
                      <a:r>
                        <a:rPr lang="en-US" sz="1200"/>
                        <a:t>This paper presents an intelligent self-service vending system for non-barcode items, employing a single camera for real-time product detection and integrating weighing, identification, and online settlement functions. Utilizing deep learning, it enables flexible fruit identification and supports information exchange between devices and platforms. Experimental results demonstrate high accuracy in weight measurement and item prediction, validating its effectiveness in various sales scenarios, as shown in a trial in Yangpu District, Shanghai.</a:t>
                      </a:r>
                    </a:p>
                  </a:txBody>
                  <a:tcPr/>
                </a:tc>
                <a:tc>
                  <a:txBody>
                    <a:bodyPr/>
                    <a:lstStyle/>
                    <a:p>
                      <a:r>
                        <a:rPr lang="en-US" sz="1200">
                          <a:latin typeface="+mn-lt"/>
                        </a:rPr>
                        <a:t>2021</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156860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2624517218"/>
              </p:ext>
            </p:extLst>
          </p:nvPr>
        </p:nvGraphicFramePr>
        <p:xfrm>
          <a:off x="135342" y="1486551"/>
          <a:ext cx="8893942" cy="354247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4</a:t>
                      </a:r>
                    </a:p>
                  </a:txBody>
                  <a:tcPr/>
                </a:tc>
                <a:tc>
                  <a:txBody>
                    <a:bodyPr/>
                    <a:lstStyle/>
                    <a:p>
                      <a:r>
                        <a:rPr lang="en-US" sz="1200" b="0" i="0" u="none" strike="noStrike" cap="none">
                          <a:solidFill>
                            <a:srgbClr val="000000"/>
                          </a:solidFill>
                          <a:effectLst/>
                          <a:latin typeface="Arial"/>
                          <a:ea typeface="Arial"/>
                          <a:cs typeface="Arial"/>
                          <a:sym typeface="Arial"/>
                        </a:rPr>
                        <a:t>Automated shopping trolley for billing system</a:t>
                      </a:r>
                      <a:endParaRPr lang="en-US" sz="120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rgbClr val="000000"/>
                          </a:solidFill>
                          <a:effectLst/>
                          <a:latin typeface="Arial"/>
                          <a:ea typeface="Arial"/>
                          <a:cs typeface="Arial"/>
                          <a:sym typeface="Arial"/>
                        </a:rPr>
                        <a:t>Bhumika R, Harshitha G.,Chandana K. ,Meghashree R. T.,Dr. Sangappa S. B. Kammavari Sangha Institute of Technology, Bengaluru, Karnataka</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The modern technology has increased the standard of living for humans. There has been an emerging demand for quick and easy payment of bills in supermarkets. Every one of us craves for quality in everything we use in our daily lives. This project describes how to build an automated and time-saving system for the world of retail which will make shopping experience impetuous, customer friendly and secure. So, this has resulted in large crowds at shopping malls which have to lead to long lines at the billing counter because the cashier has to scan every product item and then enter it into the billing record. The prevailing billing system is a bit timeconsuming. So, we thought of inventing a remedial electronic product to catch-up with this problem. We call it “Automated shopping trolley for billing system”</a:t>
                      </a:r>
                      <a:endParaRPr lang="en-US" sz="1200"/>
                    </a:p>
                  </a:txBody>
                  <a:tcPr/>
                </a:tc>
                <a:tc>
                  <a:txBody>
                    <a:bodyPr/>
                    <a:lstStyle/>
                    <a:p>
                      <a:r>
                        <a:rPr lang="en-US" sz="1200">
                          <a:latin typeface="+mn-lt"/>
                        </a:rPr>
                        <a:t>2023</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332279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1539054771"/>
              </p:ext>
            </p:extLst>
          </p:nvPr>
        </p:nvGraphicFramePr>
        <p:xfrm>
          <a:off x="135342" y="1418141"/>
          <a:ext cx="8893942" cy="335959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5</a:t>
                      </a:r>
                    </a:p>
                  </a:txBody>
                  <a:tcPr/>
                </a:tc>
                <a:tc>
                  <a:txBody>
                    <a:bodyPr/>
                    <a:lstStyle/>
                    <a:p>
                      <a:r>
                        <a:rPr lang="en-US" sz="1200" b="0" i="0" u="none" strike="noStrike" cap="none">
                          <a:solidFill>
                            <a:srgbClr val="000000"/>
                          </a:solidFill>
                          <a:effectLst/>
                          <a:latin typeface="Arial"/>
                          <a:ea typeface="Arial"/>
                          <a:cs typeface="Arial"/>
                          <a:sym typeface="Arial"/>
                        </a:rPr>
                        <a:t>Smart Shopping System for Billing Automation</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Vatsalya Singhi, Kayalvizhi Jayavel, Assistant Professors, Department of Information Technology, Sri Ramaswami Memorial University (SRM), Chennai, India</a:t>
                      </a:r>
                    </a:p>
                    <a:p>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Creating a smart cart that takes care of instantaneous billing is a leap towards a futuristic and fully automated shopping experience. Buying product in large grocery stores with a vast variety of products is a tedious and time consuming process which can be improved by automating the billing system. The smart shopping cart consists of a portable computational device (like raspberry pi) and an automatic product identification technology (like the radio frequency identification technology). Instant billing without long queues at counters and keeping track of expenditure real time are the two objectives of this intelligent cart. This paper is based on developing a project with the aim to reduce time spent on shopping of everyday items and making the process less tedious.</a:t>
                      </a:r>
                      <a:endParaRPr lang="en-US" sz="1200"/>
                    </a:p>
                  </a:txBody>
                  <a:tcPr/>
                </a:tc>
                <a:tc>
                  <a:txBody>
                    <a:bodyPr/>
                    <a:lstStyle/>
                    <a:p>
                      <a:r>
                        <a:rPr lang="en-US" sz="1200">
                          <a:latin typeface="+mn-lt"/>
                        </a:rPr>
                        <a:t>2022</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97688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3820852623"/>
              </p:ext>
            </p:extLst>
          </p:nvPr>
        </p:nvGraphicFramePr>
        <p:xfrm>
          <a:off x="135342" y="1486551"/>
          <a:ext cx="8893942" cy="262807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6</a:t>
                      </a:r>
                    </a:p>
                  </a:txBody>
                  <a:tcPr/>
                </a:tc>
                <a:tc>
                  <a:txBody>
                    <a:bodyPr/>
                    <a:lstStyle/>
                    <a:p>
                      <a:r>
                        <a:rPr lang="en-US" sz="1400" b="0" i="0" u="none" strike="noStrike" cap="none">
                          <a:solidFill>
                            <a:srgbClr val="000000"/>
                          </a:solidFill>
                          <a:effectLst/>
                          <a:latin typeface="Arial"/>
                          <a:ea typeface="Arial"/>
                          <a:cs typeface="Arial"/>
                          <a:sym typeface="Arial"/>
                        </a:rPr>
                        <a:t>Smart Trolley Application with an Approximate Multiplier Approach Using Embedded Platform</a:t>
                      </a:r>
                      <a:endParaRPr lang="en-US" sz="120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rgbClr val="000000"/>
                          </a:solidFill>
                          <a:effectLst/>
                          <a:latin typeface="Arial"/>
                          <a:ea typeface="Arial"/>
                          <a:cs typeface="Arial"/>
                          <a:sym typeface="Arial"/>
                        </a:rPr>
                        <a:t>M. Maria Dominic Savio and T. Deepa</a:t>
                      </a:r>
                      <a:endParaRPr lang="en-US" sz="1200">
                        <a:latin typeface="+mn-lt"/>
                      </a:endParaRPr>
                    </a:p>
                  </a:txBody>
                  <a:tcPr/>
                </a:tc>
                <a:tc>
                  <a:txBody>
                    <a:bodyPr/>
                    <a:lstStyle/>
                    <a:p>
                      <a:r>
                        <a:rPr lang="en-US" sz="1200"/>
                        <a:t>The paper introduces a smart trolley designed to alleviate the challenges of shopping in crowded malls. Users log in to access a supermarket map on an LCD screen, view aisle product details, scan barcode for packed goods, and take pictures for unpacked items. Neural networks classify items and calculate prices based on weight. After shopping, users pay online. The prototype includes RFID for location tracking, cameras for barcode scanning and image capture, and a force transducer for weight measurement. Accuracy is validated using the VGG-16 network.</a:t>
                      </a:r>
                    </a:p>
                  </a:txBody>
                  <a:tcPr/>
                </a:tc>
                <a:tc>
                  <a:txBody>
                    <a:bodyPr/>
                    <a:lstStyle/>
                    <a:p>
                      <a:r>
                        <a:rPr lang="en-US" sz="1200">
                          <a:latin typeface="+mn-lt"/>
                        </a:rPr>
                        <a:t>2022</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236641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Google Shape;340;p24">
            <a:extLst>
              <a:ext uri="{FF2B5EF4-FFF2-40B4-BE49-F238E27FC236}">
                <a16:creationId xmlns:a16="http://schemas.microsoft.com/office/drawing/2014/main" id="{E6E51EF8-A923-D6FE-7E9F-4261FD235FEB}"/>
              </a:ext>
            </a:extLst>
          </p:cNvPr>
          <p:cNvSpPr txBox="1">
            <a:spLocks/>
          </p:cNvSpPr>
          <p:nvPr/>
        </p:nvSpPr>
        <p:spPr>
          <a:xfrm>
            <a:off x="135342" y="846901"/>
            <a:ext cx="581989"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lang="en-IN" dirty="0">
              <a:solidFill>
                <a:schemeClr val="bg1"/>
              </a:solidFill>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1298385963"/>
              </p:ext>
            </p:extLst>
          </p:nvPr>
        </p:nvGraphicFramePr>
        <p:xfrm>
          <a:off x="135342" y="1486551"/>
          <a:ext cx="8893942" cy="299383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7</a:t>
                      </a:r>
                    </a:p>
                  </a:txBody>
                  <a:tcPr/>
                </a:tc>
                <a:tc>
                  <a:txBody>
                    <a:bodyPr/>
                    <a:lstStyle/>
                    <a:p>
                      <a:r>
                        <a:rPr lang="en-US" sz="1200" b="0" i="0" u="none" strike="noStrike" cap="none">
                          <a:solidFill>
                            <a:srgbClr val="000000"/>
                          </a:solidFill>
                          <a:effectLst/>
                          <a:latin typeface="Arial"/>
                          <a:ea typeface="Arial"/>
                          <a:cs typeface="Arial"/>
                          <a:sym typeface="Arial"/>
                        </a:rPr>
                        <a:t>IoT-Based Intelligent Shopping Cart to Enhance the Shopping Experience</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Sasindu Mihishan M ,J.M.Arsakulasuriya, Hapuarachchi H.Y.R ,Janaka Wijekoon ,Wijemanne D.S, Samantha Rajapaksha Dept.Of Computer Systems and Network Engineering Faculty Of Computing Sri Lanka Institute of Information Technology Malabe,Sri Lanka</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The newly introduced automated smart shopping cart is a hybrid of a line-following Raspberry Pibased robotic cart and an Android mobile application built on the Flutter platform and powered by a Firebase cloud database. This novel solution entails making the shopping experience more convenient for customers, particularly those who are accustomed to shopping malls.</a:t>
                      </a:r>
                      <a:r>
                        <a:rPr lang="en-US" sz="1200"/>
                        <a:t>.</a:t>
                      </a:r>
                    </a:p>
                  </a:txBody>
                  <a:tcPr/>
                </a:tc>
                <a:tc>
                  <a:txBody>
                    <a:bodyPr/>
                    <a:lstStyle/>
                    <a:p>
                      <a:r>
                        <a:rPr lang="en-US" sz="1200">
                          <a:latin typeface="+mn-lt"/>
                        </a:rPr>
                        <a:t>2021</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361227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Google Shape;340;p24">
            <a:extLst>
              <a:ext uri="{FF2B5EF4-FFF2-40B4-BE49-F238E27FC236}">
                <a16:creationId xmlns:a16="http://schemas.microsoft.com/office/drawing/2014/main" id="{E6E51EF8-A923-D6FE-7E9F-4261FD235FEB}"/>
              </a:ext>
            </a:extLst>
          </p:cNvPr>
          <p:cNvSpPr txBox="1">
            <a:spLocks/>
          </p:cNvSpPr>
          <p:nvPr/>
        </p:nvSpPr>
        <p:spPr>
          <a:xfrm>
            <a:off x="135342" y="846901"/>
            <a:ext cx="581989"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lang="en-IN" dirty="0">
              <a:solidFill>
                <a:schemeClr val="bg1"/>
              </a:solidFill>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3974874247"/>
              </p:ext>
            </p:extLst>
          </p:nvPr>
        </p:nvGraphicFramePr>
        <p:xfrm>
          <a:off x="135342" y="1486551"/>
          <a:ext cx="8893942" cy="299383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8</a:t>
                      </a:r>
                    </a:p>
                  </a:txBody>
                  <a:tcPr/>
                </a:tc>
                <a:tc>
                  <a:txBody>
                    <a:bodyPr/>
                    <a:lstStyle/>
                    <a:p>
                      <a:r>
                        <a:rPr lang="en-US" sz="1200" b="0" i="0" u="none" strike="noStrike" cap="none">
                          <a:solidFill>
                            <a:srgbClr val="000000"/>
                          </a:solidFill>
                          <a:effectLst/>
                          <a:latin typeface="Arial"/>
                          <a:ea typeface="Arial"/>
                          <a:cs typeface="Arial"/>
                          <a:sym typeface="Arial"/>
                        </a:rPr>
                        <a:t>Smart Shopping Cart using Machine Vision along with Machine Learning</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Rakshit Shetty1, Darshana Pawar2, Rishika Poojari3, Ritvik Patel4, Dr. Jyoti Mali5 1,2,3,4B.E. Student, Dept. of Electronics and Telecommunication, Atharva College of Engineering, Mumbai, India 5Professor, Dept. of Electronics and Telecommunication, Atharva College of Engineering, Mumbai, India</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This research work focuses on generating a bill for the shopping cart. The main idea is to save customers time by providing digital billing system and hence maximize shopping experience in supermarkets using machine vision along with object recognition. Fast and reliable communication plays a major role in the success of smart shopping applications. In a “Just Walk Out” shopping scenario, camera is installed on the cart to monitor shopping activities so that items in the cart can be tracked and checked out</a:t>
                      </a:r>
                    </a:p>
                    <a:p>
                      <a:br>
                        <a:rPr lang="en-US" sz="1200" b="0" i="0" u="none" strike="noStrike" cap="none">
                          <a:solidFill>
                            <a:srgbClr val="000000"/>
                          </a:solidFill>
                          <a:effectLst/>
                          <a:latin typeface="Arial"/>
                          <a:ea typeface="Arial"/>
                          <a:cs typeface="Arial"/>
                          <a:sym typeface="Arial"/>
                        </a:rPr>
                      </a:br>
                      <a:endParaRPr lang="en-US" sz="1200"/>
                    </a:p>
                  </a:txBody>
                  <a:tcPr/>
                </a:tc>
                <a:tc>
                  <a:txBody>
                    <a:bodyPr/>
                    <a:lstStyle/>
                    <a:p>
                      <a:r>
                        <a:rPr lang="en-US" sz="1200">
                          <a:latin typeface="+mn-lt"/>
                        </a:rPr>
                        <a:t>2021</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128778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2299308840"/>
              </p:ext>
            </p:extLst>
          </p:nvPr>
        </p:nvGraphicFramePr>
        <p:xfrm>
          <a:off x="135342" y="1486551"/>
          <a:ext cx="8893942" cy="317671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9</a:t>
                      </a:r>
                    </a:p>
                  </a:txBody>
                  <a:tcPr/>
                </a:tc>
                <a:tc>
                  <a:txBody>
                    <a:bodyPr/>
                    <a:lstStyle/>
                    <a:p>
                      <a:r>
                        <a:rPr lang="en-US" sz="1200" b="0" i="0" u="none" strike="noStrike" cap="none">
                          <a:solidFill>
                            <a:srgbClr val="000000"/>
                          </a:solidFill>
                          <a:effectLst/>
                          <a:latin typeface="Arial"/>
                          <a:ea typeface="Arial"/>
                          <a:cs typeface="Arial"/>
                          <a:sym typeface="Arial"/>
                        </a:rPr>
                        <a:t>Autonomous Supermarket Robot Assistance using Machine Learning</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S. Nithya Priya, G. Swadesh, K.M Thirivikraman, Mohammed Vazeer Ali, M. Ranjith Kumar Department of Mechatronics Engineering Sri Krishna College o f Engineering and Technology, Coimbatore, TamilNadu, India</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In this paper we provide a novel solution for a better and smart shopping experience by designing an Autonomous Supermarket Robot. It can guide the customers through the repository of various products to the desired one and can be switched over to an Autonomous trolley to carry the purchased products. After the purchase, a load cell and a camera are used to predict the purchased product through Deep learning using Convolution neural networks and finally the customers can pay through their bank account. These technologies work on a common framework and provide a promising potential for robot assistance in supermarkets.</a:t>
                      </a:r>
                      <a:br>
                        <a:rPr lang="en-US" sz="1200" b="0" i="0" u="none" strike="noStrike" cap="none">
                          <a:solidFill>
                            <a:srgbClr val="000000"/>
                          </a:solidFill>
                          <a:effectLst/>
                          <a:latin typeface="Arial"/>
                          <a:ea typeface="Arial"/>
                          <a:cs typeface="Arial"/>
                          <a:sym typeface="Arial"/>
                        </a:rPr>
                      </a:br>
                      <a:endParaRPr lang="en-US" sz="1200"/>
                    </a:p>
                  </a:txBody>
                  <a:tcPr/>
                </a:tc>
                <a:tc>
                  <a:txBody>
                    <a:bodyPr/>
                    <a:lstStyle/>
                    <a:p>
                      <a:r>
                        <a:rPr lang="en-US" sz="1200">
                          <a:latin typeface="+mn-lt"/>
                        </a:rPr>
                        <a:t>2020</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4198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Google Shape;340;p24">
            <a:extLst>
              <a:ext uri="{FF2B5EF4-FFF2-40B4-BE49-F238E27FC236}">
                <a16:creationId xmlns:a16="http://schemas.microsoft.com/office/drawing/2014/main" id="{E6E51EF8-A923-D6FE-7E9F-4261FD235FEB}"/>
              </a:ext>
            </a:extLst>
          </p:cNvPr>
          <p:cNvSpPr txBox="1">
            <a:spLocks/>
          </p:cNvSpPr>
          <p:nvPr/>
        </p:nvSpPr>
        <p:spPr>
          <a:xfrm>
            <a:off x="135342" y="846901"/>
            <a:ext cx="581989"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lang="en-IN" dirty="0">
              <a:solidFill>
                <a:schemeClr val="bg1"/>
              </a:solidFill>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3920853303"/>
              </p:ext>
            </p:extLst>
          </p:nvPr>
        </p:nvGraphicFramePr>
        <p:xfrm>
          <a:off x="135342" y="1486551"/>
          <a:ext cx="8893942" cy="354247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10</a:t>
                      </a:r>
                    </a:p>
                  </a:txBody>
                  <a:tcPr/>
                </a:tc>
                <a:tc>
                  <a:txBody>
                    <a:bodyPr/>
                    <a:lstStyle/>
                    <a:p>
                      <a:r>
                        <a:rPr lang="en-US" sz="1200" b="0" i="0" u="none" strike="noStrike" cap="none">
                          <a:solidFill>
                            <a:srgbClr val="000000"/>
                          </a:solidFill>
                          <a:effectLst/>
                          <a:latin typeface="Arial"/>
                          <a:ea typeface="Arial"/>
                          <a:cs typeface="Arial"/>
                          <a:sym typeface="Arial"/>
                        </a:rPr>
                        <a:t>Smart Market: A Step Towards Digital India Ramneek Kalra HMR Institute of Technology and Management</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Shivani Batra Computer Science Department GD Goenka University ms. Kumar,  Namrata HMR Institute of Technology and Management</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Current research is a step towards moving the scaling trends from manual to digital. As per research survey, Indian Government nowadays is much oriented to UPI Payment, Aadhaar Connect Payment etc. through launched movements like Digital India. So, to keep advancement in digital weighing techniques we introduced with “Smart Market App” which helps to solve whole manual calculation and doing transaction manually to a change to Digital Automation. Plus, with Aadhaar database linked via transaction management services is more secured as compared to manual currency exchange without any authentication. This feature too helps to build an authentication platform/portal where one can, with full support of governmental services can perform transaction securely and quickly.</a:t>
                      </a:r>
                      <a:endParaRPr lang="en-US" sz="1200"/>
                    </a:p>
                  </a:txBody>
                  <a:tcPr/>
                </a:tc>
                <a:tc>
                  <a:txBody>
                    <a:bodyPr/>
                    <a:lstStyle/>
                    <a:p>
                      <a:r>
                        <a:rPr lang="en-US" sz="1200">
                          <a:latin typeface="+mn-lt"/>
                        </a:rPr>
                        <a:t>2021</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36616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3364380844"/>
              </p:ext>
            </p:extLst>
          </p:nvPr>
        </p:nvGraphicFramePr>
        <p:xfrm>
          <a:off x="135342" y="1486551"/>
          <a:ext cx="8893942" cy="262807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11</a:t>
                      </a:r>
                    </a:p>
                  </a:txBody>
                  <a:tcPr/>
                </a:tc>
                <a:tc>
                  <a:txBody>
                    <a:bodyPr/>
                    <a:lstStyle/>
                    <a:p>
                      <a:r>
                        <a:rPr lang="en-US" sz="1200" b="0" i="0" u="none" strike="noStrike" cap="none">
                          <a:solidFill>
                            <a:srgbClr val="000000"/>
                          </a:solidFill>
                          <a:effectLst/>
                          <a:latin typeface="Arial"/>
                          <a:ea typeface="Arial"/>
                          <a:cs typeface="Arial"/>
                          <a:sym typeface="Arial"/>
                        </a:rPr>
                        <a:t>Image recognition based billing system for fruit shop using raspberry PI</a:t>
                      </a:r>
                      <a:endParaRPr lang="en-US" sz="1200">
                        <a:latin typeface="+mn-lt"/>
                      </a:endParaRPr>
                    </a:p>
                  </a:txBody>
                  <a:tcPr/>
                </a:tc>
                <a:tc>
                  <a:txBody>
                    <a:bodyPr/>
                    <a:lstStyle/>
                    <a:p>
                      <a:r>
                        <a:rPr lang="en-US" sz="1200" b="0" i="0" u="none" strike="noStrike" cap="none" dirty="0">
                          <a:solidFill>
                            <a:srgbClr val="000000"/>
                          </a:solidFill>
                          <a:effectLst/>
                          <a:latin typeface="Arial"/>
                          <a:ea typeface="Arial"/>
                          <a:cs typeface="Arial"/>
                          <a:sym typeface="Arial"/>
                        </a:rPr>
                        <a:t>A </a:t>
                      </a:r>
                      <a:r>
                        <a:rPr lang="en-US" sz="1200" b="0" i="0" u="none" strike="noStrike" cap="none" dirty="0" err="1">
                          <a:solidFill>
                            <a:srgbClr val="000000"/>
                          </a:solidFill>
                          <a:effectLst/>
                          <a:latin typeface="Arial"/>
                          <a:ea typeface="Arial"/>
                          <a:cs typeface="Arial"/>
                          <a:sym typeface="Arial"/>
                        </a:rPr>
                        <a:t>Vennila</a:t>
                      </a:r>
                      <a:r>
                        <a:rPr lang="en-US" sz="1200" b="0" i="0" u="none" strike="noStrike" cap="none" dirty="0">
                          <a:solidFill>
                            <a:srgbClr val="000000"/>
                          </a:solidFill>
                          <a:effectLst/>
                          <a:latin typeface="Arial"/>
                          <a:ea typeface="Arial"/>
                          <a:cs typeface="Arial"/>
                          <a:sym typeface="Arial"/>
                        </a:rPr>
                        <a:t> et al 2021 IOP Conf. Ser.: Mater. Sci. Eng. 1055 012030</a:t>
                      </a:r>
                      <a:endParaRPr lang="en-US" sz="1200" dirty="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This work describes a system that automatically does the billing of fruits in the retail market. Smart billing system is used for identifying and classifying the fruit types and to calculate the bill amount based on the type and quantity of fruits purchased by the consumer. Fruit identification is done using image processing technique and for weight measurement a load cell is used in the smart system. In this system an SVM classifier is used for fruit recognition. This smart billing system analyzes and classifies fruits successfully and bill calculation is performed accurately</a:t>
                      </a:r>
                      <a:endParaRPr lang="en-US" sz="1200"/>
                    </a:p>
                  </a:txBody>
                  <a:tcPr/>
                </a:tc>
                <a:tc>
                  <a:txBody>
                    <a:bodyPr/>
                    <a:lstStyle/>
                    <a:p>
                      <a:r>
                        <a:rPr lang="en-US" sz="1200" dirty="0">
                          <a:latin typeface="+mn-lt"/>
                        </a:rPr>
                        <a:t>2021</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30239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ctrTitle" idx="4294967295"/>
          </p:nvPr>
        </p:nvSpPr>
        <p:spPr>
          <a:xfrm>
            <a:off x="3376656" y="332192"/>
            <a:ext cx="4422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a:t>HELLO</a:t>
            </a:r>
            <a:r>
              <a:rPr lang="en" sz="9600" dirty="0"/>
              <a:t>!</a:t>
            </a:r>
            <a:r>
              <a:rPr lang="en-IN" sz="9600" dirty="0"/>
              <a:t>  </a:t>
            </a:r>
            <a:r>
              <a:rPr lang="en-IN" sz="4000" dirty="0"/>
              <a:t>We are</a:t>
            </a:r>
            <a:endParaRPr sz="4000" dirty="0"/>
          </a:p>
        </p:txBody>
      </p:sp>
      <p:sp>
        <p:nvSpPr>
          <p:cNvPr id="219" name="Google Shape;219;p14"/>
          <p:cNvSpPr txBox="1">
            <a:spLocks noGrp="1"/>
          </p:cNvSpPr>
          <p:nvPr>
            <p:ph type="subTitle" idx="4294967295"/>
          </p:nvPr>
        </p:nvSpPr>
        <p:spPr>
          <a:xfrm>
            <a:off x="3381175" y="1688683"/>
            <a:ext cx="5648109" cy="218073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sz="1800" b="1" dirty="0"/>
              <a:t> </a:t>
            </a:r>
          </a:p>
          <a:p>
            <a:pPr marL="0" lvl="0" indent="0" algn="l" rtl="0">
              <a:spcBef>
                <a:spcPts val="0"/>
              </a:spcBef>
              <a:spcAft>
                <a:spcPts val="0"/>
              </a:spcAft>
              <a:buNone/>
            </a:pPr>
            <a:endParaRPr lang="en-IN" sz="1800" b="1" dirty="0"/>
          </a:p>
          <a:p>
            <a:pPr marL="0" lvl="0" indent="0" algn="l" rtl="0">
              <a:spcBef>
                <a:spcPts val="0"/>
              </a:spcBef>
              <a:spcAft>
                <a:spcPts val="0"/>
              </a:spcAft>
              <a:buNone/>
            </a:pPr>
            <a:r>
              <a:rPr lang="en-IN" sz="1800" b="1" dirty="0" err="1">
                <a:solidFill>
                  <a:srgbClr val="0070C0"/>
                </a:solidFill>
              </a:rPr>
              <a:t>Prof</a:t>
            </a:r>
            <a:r>
              <a:rPr lang="en-IN" sz="1800" b="1" err="1">
                <a:solidFill>
                  <a:srgbClr val="0070C0"/>
                </a:solidFill>
              </a:rPr>
              <a:t>.</a:t>
            </a:r>
            <a:r>
              <a:rPr lang="en-IN" sz="1800" b="1">
                <a:solidFill>
                  <a:srgbClr val="0070C0"/>
                </a:solidFill>
              </a:rPr>
              <a:t> Seena Thomas (</a:t>
            </a:r>
            <a:r>
              <a:rPr lang="en-IN" sz="1800" b="1" dirty="0">
                <a:solidFill>
                  <a:srgbClr val="0070C0"/>
                </a:solidFill>
              </a:rPr>
              <a:t>Guide)</a:t>
            </a:r>
            <a:endParaRPr lang="en-IN" sz="1800" dirty="0">
              <a:solidFill>
                <a:srgbClr val="0070C0"/>
              </a:solidFill>
            </a:endParaRPr>
          </a:p>
          <a:p>
            <a:pPr marL="342900" indent="-342900">
              <a:spcBef>
                <a:spcPts val="800"/>
              </a:spcBef>
              <a:buClr>
                <a:schemeClr val="dk1"/>
              </a:buClr>
              <a:buSzPts val="1100"/>
            </a:pPr>
            <a:r>
              <a:rPr lang="en-IN" sz="1800" b="1" dirty="0">
                <a:solidFill>
                  <a:schemeClr val="tx1"/>
                </a:solidFill>
              </a:rPr>
              <a:t>Arafat Abdul Jaleel (KSD20CS022) [ T L ]</a:t>
            </a:r>
          </a:p>
          <a:p>
            <a:pPr marL="342900" indent="-342900">
              <a:spcBef>
                <a:spcPts val="800"/>
              </a:spcBef>
              <a:buClr>
                <a:schemeClr val="dk1"/>
              </a:buClr>
              <a:buSzPts val="1100"/>
            </a:pPr>
            <a:r>
              <a:rPr lang="en-IN" sz="1800" b="1" dirty="0">
                <a:solidFill>
                  <a:schemeClr val="tx1"/>
                </a:solidFill>
              </a:rPr>
              <a:t>Muhammed </a:t>
            </a:r>
            <a:r>
              <a:rPr lang="en-IN" sz="1800" b="1" dirty="0" err="1">
                <a:solidFill>
                  <a:schemeClr val="tx1"/>
                </a:solidFill>
              </a:rPr>
              <a:t>Shaahid</a:t>
            </a:r>
            <a:r>
              <a:rPr lang="en-IN" sz="1800" b="1" dirty="0">
                <a:solidFill>
                  <a:schemeClr val="tx1"/>
                </a:solidFill>
              </a:rPr>
              <a:t> </a:t>
            </a:r>
            <a:r>
              <a:rPr lang="en-IN" sz="1800" b="1" dirty="0" err="1">
                <a:solidFill>
                  <a:schemeClr val="tx1"/>
                </a:solidFill>
              </a:rPr>
              <a:t>Latheef</a:t>
            </a:r>
            <a:r>
              <a:rPr lang="en-IN" sz="1800" b="1" dirty="0">
                <a:solidFill>
                  <a:schemeClr val="tx1"/>
                </a:solidFill>
              </a:rPr>
              <a:t> (MEA20CS064)</a:t>
            </a:r>
          </a:p>
          <a:p>
            <a:pPr marL="342900" indent="-342900">
              <a:spcBef>
                <a:spcPts val="800"/>
              </a:spcBef>
              <a:buClr>
                <a:schemeClr val="dk1"/>
              </a:buClr>
              <a:buSzPts val="1100"/>
            </a:pPr>
            <a:r>
              <a:rPr lang="en-IN" sz="1800" b="1" dirty="0" err="1">
                <a:solidFill>
                  <a:schemeClr val="tx1"/>
                </a:solidFill>
              </a:rPr>
              <a:t>Fathimath</a:t>
            </a:r>
            <a:r>
              <a:rPr lang="en-IN" sz="1800" b="1" dirty="0">
                <a:solidFill>
                  <a:schemeClr val="tx1"/>
                </a:solidFill>
              </a:rPr>
              <a:t> </a:t>
            </a:r>
            <a:r>
              <a:rPr lang="en-IN" sz="1800" b="1" dirty="0" err="1">
                <a:solidFill>
                  <a:schemeClr val="tx1"/>
                </a:solidFill>
              </a:rPr>
              <a:t>Niyaza</a:t>
            </a:r>
            <a:r>
              <a:rPr lang="en-IN" sz="1800" b="1" dirty="0">
                <a:solidFill>
                  <a:schemeClr val="tx1"/>
                </a:solidFill>
              </a:rPr>
              <a:t> </a:t>
            </a:r>
            <a:r>
              <a:rPr lang="en-IN" sz="1800" b="1" dirty="0" err="1">
                <a:solidFill>
                  <a:schemeClr val="tx1"/>
                </a:solidFill>
              </a:rPr>
              <a:t>Nasreen</a:t>
            </a:r>
            <a:r>
              <a:rPr lang="en-IN" sz="1800" b="1" dirty="0">
                <a:solidFill>
                  <a:schemeClr val="tx1"/>
                </a:solidFill>
              </a:rPr>
              <a:t> (KSD20CS047)</a:t>
            </a:r>
          </a:p>
          <a:p>
            <a:pPr marL="342900" indent="-342900">
              <a:spcBef>
                <a:spcPts val="800"/>
              </a:spcBef>
              <a:buClr>
                <a:schemeClr val="dk1"/>
              </a:buClr>
              <a:buSzPts val="1100"/>
            </a:pPr>
            <a:r>
              <a:rPr lang="en-IN" sz="1800" b="1" dirty="0" err="1">
                <a:solidFill>
                  <a:schemeClr val="tx1"/>
                </a:solidFill>
              </a:rPr>
              <a:t>Aysha</a:t>
            </a:r>
            <a:r>
              <a:rPr lang="en-IN" sz="1800" b="1" dirty="0">
                <a:solidFill>
                  <a:schemeClr val="tx1"/>
                </a:solidFill>
              </a:rPr>
              <a:t> </a:t>
            </a:r>
            <a:r>
              <a:rPr lang="en-IN" sz="1800" b="1" dirty="0" err="1">
                <a:solidFill>
                  <a:schemeClr val="tx1"/>
                </a:solidFill>
              </a:rPr>
              <a:t>Afa</a:t>
            </a:r>
            <a:r>
              <a:rPr lang="en-IN" sz="1800" b="1" dirty="0">
                <a:solidFill>
                  <a:schemeClr val="tx1"/>
                </a:solidFill>
              </a:rPr>
              <a:t> (KSD20CS033)</a:t>
            </a:r>
            <a:endParaRPr sz="1800" b="1" dirty="0">
              <a:solidFill>
                <a:schemeClr val="tx1"/>
              </a:solidFill>
            </a:endParaRPr>
          </a:p>
        </p:txBody>
      </p:sp>
      <p:sp>
        <p:nvSpPr>
          <p:cNvPr id="220" name="Google Shape;220;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221" name="Google Shape;221;p14"/>
          <p:cNvPicPr preferRelativeResize="0"/>
          <p:nvPr/>
        </p:nvPicPr>
        <p:blipFill>
          <a:blip r:embed="rId3"/>
          <a:srcRect l="16032" r="16032"/>
          <a:stretch/>
        </p:blipFill>
        <p:spPr>
          <a:xfrm>
            <a:off x="1188150" y="401625"/>
            <a:ext cx="1975353" cy="2180734"/>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3" name="Google Shape;218;p14">
            <a:extLst>
              <a:ext uri="{FF2B5EF4-FFF2-40B4-BE49-F238E27FC236}">
                <a16:creationId xmlns:a16="http://schemas.microsoft.com/office/drawing/2014/main" id="{3494302C-53A1-F300-BF95-DFCBFA45A323}"/>
              </a:ext>
            </a:extLst>
          </p:cNvPr>
          <p:cNvSpPr txBox="1">
            <a:spLocks/>
          </p:cNvSpPr>
          <p:nvPr/>
        </p:nvSpPr>
        <p:spPr>
          <a:xfrm>
            <a:off x="4950335" y="1212626"/>
            <a:ext cx="4422300"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r>
              <a:rPr lang="en-IN" sz="4800" b="1" dirty="0"/>
              <a:t>PG20CS13</a:t>
            </a:r>
            <a:endParaRPr lang="en-IN"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Google Shape;340;p24">
            <a:extLst>
              <a:ext uri="{FF2B5EF4-FFF2-40B4-BE49-F238E27FC236}">
                <a16:creationId xmlns:a16="http://schemas.microsoft.com/office/drawing/2014/main" id="{E6E51EF8-A923-D6FE-7E9F-4261FD235FEB}"/>
              </a:ext>
            </a:extLst>
          </p:cNvPr>
          <p:cNvSpPr txBox="1">
            <a:spLocks/>
          </p:cNvSpPr>
          <p:nvPr/>
        </p:nvSpPr>
        <p:spPr>
          <a:xfrm>
            <a:off x="135342" y="846901"/>
            <a:ext cx="581989"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lang="en-IN" dirty="0">
              <a:solidFill>
                <a:schemeClr val="bg1"/>
              </a:solidFill>
            </a:endParaRP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3046798397"/>
              </p:ext>
            </p:extLst>
          </p:nvPr>
        </p:nvGraphicFramePr>
        <p:xfrm>
          <a:off x="135342" y="1486551"/>
          <a:ext cx="8893942" cy="299383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12</a:t>
                      </a:r>
                    </a:p>
                  </a:txBody>
                  <a:tcPr/>
                </a:tc>
                <a:tc>
                  <a:txBody>
                    <a:bodyPr/>
                    <a:lstStyle/>
                    <a:p>
                      <a:r>
                        <a:rPr lang="en-US" sz="1200" b="0" i="0" u="none" strike="noStrike" cap="none">
                          <a:solidFill>
                            <a:srgbClr val="000000"/>
                          </a:solidFill>
                          <a:effectLst/>
                          <a:latin typeface="Arial"/>
                          <a:ea typeface="Arial"/>
                          <a:cs typeface="Arial"/>
                          <a:sym typeface="Arial"/>
                        </a:rPr>
                        <a:t>ShopSmart – Smart Shopping Application </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Battula Bheemeswara Gopi Reddy, Keerthi Vasan S, Sundar S, Sachin Ramsangu S and Anjali</a:t>
                      </a:r>
                      <a:endParaRPr lang="en-US" sz="1200">
                        <a:latin typeface="+mn-lt"/>
                      </a:endParaRPr>
                    </a:p>
                  </a:txBody>
                  <a:tcPr/>
                </a:tc>
                <a:tc>
                  <a:txBody>
                    <a:bodyPr/>
                    <a:lstStyle/>
                    <a:p>
                      <a:r>
                        <a:rPr lang="en-US" sz="1200" b="0" i="0" u="none" strike="noStrike" cap="none">
                          <a:solidFill>
                            <a:srgbClr val="000000"/>
                          </a:solidFill>
                          <a:effectLst/>
                          <a:latin typeface="Arial"/>
                          <a:ea typeface="Arial"/>
                          <a:cs typeface="Arial"/>
                          <a:sym typeface="Arial"/>
                        </a:rPr>
                        <a:t>Shopping has been a favorite past-time activity for quite some time. But what makes this activity a cause for regret is the drudgery of long waiting queues in the billing section. We aim to solve the trouble for people by using innovative measures in this regard. We automate the process of shopping by integrating smart systems to make the experience hassle free. RFID is the key technological aspect of our research. We have removed key drawbacks of previously existing solutions and have implemented a foolproof feature to make smart shopping reliable and consistent. Our proposed idea has online payment option, it removes use of paper bill, also totally prevents shoplifting</a:t>
                      </a:r>
                      <a:endParaRPr lang="en-US" sz="1200"/>
                    </a:p>
                  </a:txBody>
                  <a:tcPr/>
                </a:tc>
                <a:tc>
                  <a:txBody>
                    <a:bodyPr/>
                    <a:lstStyle/>
                    <a:p>
                      <a:r>
                        <a:rPr lang="en-US" sz="1200">
                          <a:latin typeface="+mn-lt"/>
                        </a:rPr>
                        <a:t>2020</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18150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DESIGN</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8133A8B3-FDD0-50E3-02AE-12E34D9D8531}"/>
              </a:ext>
            </a:extLst>
          </p:cNvPr>
          <p:cNvPicPr>
            <a:picLocks noChangeAspect="1"/>
          </p:cNvPicPr>
          <p:nvPr/>
        </p:nvPicPr>
        <p:blipFill>
          <a:blip r:embed="rId3"/>
          <a:srcRect/>
          <a:stretch/>
        </p:blipFill>
        <p:spPr>
          <a:xfrm>
            <a:off x="1195413" y="1232300"/>
            <a:ext cx="5917122" cy="3714351"/>
          </a:xfrm>
          <a:prstGeom prst="rect">
            <a:avLst/>
          </a:prstGeom>
        </p:spPr>
      </p:pic>
      <p:sp>
        <p:nvSpPr>
          <p:cNvPr id="3" name="TextBox 2">
            <a:extLst>
              <a:ext uri="{FF2B5EF4-FFF2-40B4-BE49-F238E27FC236}">
                <a16:creationId xmlns:a16="http://schemas.microsoft.com/office/drawing/2014/main" id="{13EBDC06-2793-6822-23B6-8F2FED4EAE28}"/>
              </a:ext>
            </a:extLst>
          </p:cNvPr>
          <p:cNvSpPr txBox="1"/>
          <p:nvPr/>
        </p:nvSpPr>
        <p:spPr>
          <a:xfrm>
            <a:off x="2455417" y="2421250"/>
            <a:ext cx="5001190" cy="307777"/>
          </a:xfrm>
          <a:prstGeom prst="rect">
            <a:avLst/>
          </a:prstGeom>
          <a:noFill/>
        </p:spPr>
        <p:txBody>
          <a:bodyPr wrap="square">
            <a:spAutoFit/>
          </a:bodyPr>
          <a:lstStyle/>
          <a:p>
            <a:r>
              <a:rPr lang="en-US" dirty="0"/>
              <a:t>SELECT * FROM table ORDER BY column1 DESC;</a:t>
            </a:r>
          </a:p>
        </p:txBody>
      </p:sp>
    </p:spTree>
    <p:extLst>
      <p:ext uri="{BB962C8B-B14F-4D97-AF65-F5344CB8AC3E}">
        <p14:creationId xmlns:p14="http://schemas.microsoft.com/office/powerpoint/2010/main" val="356918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33C7-B1C4-0635-CD6A-13E4F9CF42F9}"/>
              </a:ext>
            </a:extLst>
          </p:cNvPr>
          <p:cNvSpPr>
            <a:spLocks noGrp="1"/>
          </p:cNvSpPr>
          <p:nvPr>
            <p:ph type="title"/>
          </p:nvPr>
        </p:nvSpPr>
        <p:spPr/>
        <p:txBody>
          <a:bodyPr/>
          <a:lstStyle/>
          <a:p>
            <a:r>
              <a:rPr lang="en-IN" dirty="0">
                <a:latin typeface="Catamaran" panose="020B0604020202020204" charset="0"/>
                <a:cs typeface="Catamaran" panose="020B0604020202020204" charset="0"/>
              </a:rPr>
              <a:t>Raspberry Pi</a:t>
            </a:r>
          </a:p>
        </p:txBody>
      </p:sp>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408641" y="1752901"/>
            <a:ext cx="8843785" cy="2707133"/>
          </a:xfrm>
        </p:spPr>
        <p:txBody>
          <a:bodyPr/>
          <a:lstStyle/>
          <a:p>
            <a:pPr>
              <a:buFont typeface="Arial" panose="020B0604020202020204" pitchFamily="34" charset="0"/>
              <a:buChar char="•"/>
            </a:pPr>
            <a:r>
              <a:rPr lang="en-IN" sz="1600" dirty="0"/>
              <a:t>Raspberry Pi serves as an embedded system with built-in Wi-Fi capabilities for </a:t>
            </a:r>
            <a:r>
              <a:rPr lang="en-IN" sz="1600" dirty="0" err="1"/>
              <a:t>IoT</a:t>
            </a:r>
            <a:r>
              <a:rPr lang="en-IN" sz="1600" dirty="0"/>
              <a:t> applications..</a:t>
            </a:r>
          </a:p>
          <a:p>
            <a:pPr>
              <a:buFont typeface="Arial" panose="020B0604020202020204" pitchFamily="34" charset="0"/>
              <a:buChar char="•"/>
            </a:pPr>
            <a:r>
              <a:rPr lang="en-IN" sz="1600" dirty="0"/>
              <a:t>Communication with external devices and platforms is facilitated via Wi-Fi connectivity.</a:t>
            </a:r>
          </a:p>
          <a:p>
            <a:pPr>
              <a:buFont typeface="Arial" panose="020B0604020202020204" pitchFamily="34" charset="0"/>
              <a:buChar char="•"/>
            </a:pPr>
            <a:r>
              <a:rPr lang="en-IN" sz="1600" dirty="0"/>
              <a:t>The Raspberry Pi contains around 30 GPIO pins for interfacing with sensors and peripherals.</a:t>
            </a:r>
          </a:p>
          <a:p>
            <a:pPr>
              <a:buFont typeface="Arial" panose="020B0604020202020204" pitchFamily="34" charset="0"/>
              <a:buChar char="•"/>
            </a:pPr>
            <a:r>
              <a:rPr lang="en-IN" sz="1600" dirty="0"/>
              <a:t>Data exchange and communication are possible wirelessly using Raspberry Pi's integrated Wi-Fi.- It utilizes a B-type data cable for certain connections and data transfer.</a:t>
            </a:r>
          </a:p>
          <a:p>
            <a:pPr>
              <a:buFont typeface="Arial" panose="020B0604020202020204" pitchFamily="34" charset="0"/>
              <a:buChar char="•"/>
            </a:pPr>
            <a:r>
              <a:rPr lang="en-IN" sz="1600" dirty="0"/>
              <a:t> Raspberry Pi's compact size and versatility make it suitable for a wide range of </a:t>
            </a:r>
            <a:r>
              <a:rPr lang="en-IN" sz="1600" dirty="0" err="1"/>
              <a:t>IoT</a:t>
            </a:r>
            <a:r>
              <a:rPr lang="en-IN" sz="1600" dirty="0"/>
              <a:t> projects requiring embedded system functionality and Wi-Fi connectivity.</a:t>
            </a: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5762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POWER SUPPLY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4" name="Picture 3">
            <a:extLst>
              <a:ext uri="{FF2B5EF4-FFF2-40B4-BE49-F238E27FC236}">
                <a16:creationId xmlns:a16="http://schemas.microsoft.com/office/drawing/2014/main" id="{154D1CDE-C04F-C6FC-91B6-E7DB5331F84E}"/>
              </a:ext>
            </a:extLst>
          </p:cNvPr>
          <p:cNvPicPr>
            <a:picLocks noChangeAspect="1"/>
          </p:cNvPicPr>
          <p:nvPr/>
        </p:nvPicPr>
        <p:blipFill>
          <a:blip r:embed="rId3"/>
          <a:stretch>
            <a:fillRect/>
          </a:stretch>
        </p:blipFill>
        <p:spPr>
          <a:xfrm>
            <a:off x="1940069" y="1529655"/>
            <a:ext cx="5263862" cy="2330612"/>
          </a:xfrm>
          <a:prstGeom prst="rect">
            <a:avLst/>
          </a:prstGeom>
        </p:spPr>
      </p:pic>
    </p:spTree>
    <p:extLst>
      <p:ext uri="{BB962C8B-B14F-4D97-AF65-F5344CB8AC3E}">
        <p14:creationId xmlns:p14="http://schemas.microsoft.com/office/powerpoint/2010/main" val="407061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33C7-B1C4-0635-CD6A-13E4F9CF42F9}"/>
              </a:ext>
            </a:extLst>
          </p:cNvPr>
          <p:cNvSpPr>
            <a:spLocks noGrp="1"/>
          </p:cNvSpPr>
          <p:nvPr>
            <p:ph type="title"/>
          </p:nvPr>
        </p:nvSpPr>
        <p:spPr>
          <a:xfrm>
            <a:off x="779100" y="465510"/>
            <a:ext cx="6010500" cy="396300"/>
          </a:xfrm>
        </p:spPr>
        <p:txBody>
          <a:bodyPr/>
          <a:lstStyle/>
          <a:p>
            <a:r>
              <a:rPr lang="en-IN" dirty="0">
                <a:latin typeface="Catamaran" panose="020B0604020202020204" charset="0"/>
                <a:cs typeface="Catamaran" panose="020B0604020202020204" charset="0"/>
              </a:rPr>
              <a:t>POWER SUPPLY</a:t>
            </a:r>
          </a:p>
        </p:txBody>
      </p:sp>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390570" y="1418788"/>
            <a:ext cx="6010500" cy="2884200"/>
          </a:xfrm>
        </p:spPr>
        <p:txBody>
          <a:bodyPr/>
          <a:lstStyle/>
          <a:p>
            <a:pPr>
              <a:lnSpc>
                <a:spcPct val="200000"/>
              </a:lnSpc>
              <a:buFont typeface="Arial" panose="020B0604020202020204" pitchFamily="34" charset="0"/>
              <a:buChar char="•"/>
            </a:pPr>
            <a:r>
              <a:rPr lang="en-US" sz="1600" dirty="0">
                <a:solidFill>
                  <a:schemeClr val="tx1"/>
                </a:solidFill>
                <a:latin typeface="Arial "/>
              </a:rPr>
              <a:t>Power supply is provided externally as ac current which converts to dc using rectifier.</a:t>
            </a:r>
          </a:p>
          <a:p>
            <a:pPr>
              <a:lnSpc>
                <a:spcPct val="200000"/>
              </a:lnSpc>
              <a:buFont typeface="Arial" panose="020B0604020202020204" pitchFamily="34" charset="0"/>
              <a:buChar char="•"/>
            </a:pPr>
            <a:r>
              <a:rPr lang="en-US" sz="1600" dirty="0">
                <a:solidFill>
                  <a:schemeClr val="tx1"/>
                </a:solidFill>
                <a:latin typeface="Arial "/>
              </a:rPr>
              <a:t>3.3V is the current used.</a:t>
            </a:r>
          </a:p>
          <a:p>
            <a:pPr>
              <a:lnSpc>
                <a:spcPct val="200000"/>
              </a:lnSpc>
              <a:buFont typeface="Arial" panose="020B0604020202020204" pitchFamily="34" charset="0"/>
              <a:buChar char="•"/>
            </a:pPr>
            <a:r>
              <a:rPr lang="en-US" sz="1600" b="0" dirty="0">
                <a:solidFill>
                  <a:schemeClr val="tx1"/>
                </a:solidFill>
                <a:latin typeface="Arial "/>
              </a:rPr>
              <a:t>It is u</a:t>
            </a:r>
            <a:r>
              <a:rPr lang="en-US" sz="1600" dirty="0">
                <a:solidFill>
                  <a:schemeClr val="tx1"/>
                </a:solidFill>
                <a:latin typeface="Arial "/>
              </a:rPr>
              <a:t>sed to provide current to</a:t>
            </a:r>
            <a:r>
              <a:rPr lang="en-IN" sz="1600" dirty="0">
                <a:solidFill>
                  <a:schemeClr val="tx1"/>
                </a:solidFill>
                <a:latin typeface="Arial "/>
              </a:rPr>
              <a:t> Raspberry Pi.</a:t>
            </a:r>
          </a:p>
          <a:p>
            <a:pPr marL="127000" indent="0">
              <a:lnSpc>
                <a:spcPct val="200000"/>
              </a:lnSpc>
              <a:buNone/>
            </a:pPr>
            <a:endParaRPr lang="en-US" sz="1600" dirty="0">
              <a:solidFill>
                <a:schemeClr val="tx1"/>
              </a:solidFill>
              <a:latin typeface="Arial "/>
            </a:endParaRP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8180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33C7-B1C4-0635-CD6A-13E4F9CF42F9}"/>
              </a:ext>
            </a:extLst>
          </p:cNvPr>
          <p:cNvSpPr>
            <a:spLocks noGrp="1"/>
          </p:cNvSpPr>
          <p:nvPr>
            <p:ph type="title"/>
          </p:nvPr>
        </p:nvSpPr>
        <p:spPr>
          <a:xfrm>
            <a:off x="779100" y="236910"/>
            <a:ext cx="6010500" cy="396300"/>
          </a:xfrm>
        </p:spPr>
        <p:txBody>
          <a:bodyPr/>
          <a:lstStyle/>
          <a:p>
            <a:r>
              <a:rPr lang="en-IN" dirty="0">
                <a:latin typeface="Catamaran" panose="020B0604020202020204" charset="0"/>
                <a:cs typeface="Catamaran" panose="020B0604020202020204" charset="0"/>
              </a:rPr>
              <a:t>LED</a:t>
            </a:r>
          </a:p>
        </p:txBody>
      </p:sp>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779100" y="691626"/>
            <a:ext cx="6010500" cy="2884200"/>
          </a:xfrm>
        </p:spPr>
        <p:txBody>
          <a:bodyPr/>
          <a:lstStyle/>
          <a:p>
            <a:pPr>
              <a:lnSpc>
                <a:spcPct val="200000"/>
              </a:lnSpc>
              <a:buFont typeface="Arial" panose="020B0604020202020204" pitchFamily="34" charset="0"/>
              <a:buChar char="•"/>
            </a:pPr>
            <a:r>
              <a:rPr lang="en-US" sz="1600" dirty="0">
                <a:solidFill>
                  <a:schemeClr val="tx1"/>
                </a:solidFill>
                <a:latin typeface="Arial "/>
              </a:rPr>
              <a:t>It lights when object is placed on weighing scale which indicates object is already present</a:t>
            </a:r>
            <a:r>
              <a:rPr lang="en-IN" sz="1600" dirty="0">
                <a:solidFill>
                  <a:schemeClr val="tx1"/>
                </a:solidFill>
                <a:latin typeface="Arial "/>
              </a:rPr>
              <a:t>.</a:t>
            </a:r>
          </a:p>
          <a:p>
            <a:pPr>
              <a:lnSpc>
                <a:spcPct val="200000"/>
              </a:lnSpc>
              <a:buFont typeface="Arial" panose="020B0604020202020204" pitchFamily="34" charset="0"/>
              <a:buChar char="•"/>
            </a:pPr>
            <a:r>
              <a:rPr lang="en-IN" sz="1600" dirty="0">
                <a:solidFill>
                  <a:schemeClr val="tx1"/>
                </a:solidFill>
                <a:latin typeface="Arial "/>
              </a:rPr>
              <a:t>It is connected to raspberry pi.</a:t>
            </a:r>
            <a:endParaRPr lang="en-US" sz="1600" dirty="0">
              <a:solidFill>
                <a:schemeClr val="tx1"/>
              </a:solidFill>
              <a:latin typeface="Arial "/>
            </a:endParaRP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147309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779100" y="1330129"/>
            <a:ext cx="6010500" cy="2884200"/>
          </a:xfrm>
        </p:spPr>
        <p:txBody>
          <a:bodyPr/>
          <a:lstStyle/>
          <a:p>
            <a:pPr>
              <a:lnSpc>
                <a:spcPct val="200000"/>
              </a:lnSpc>
              <a:buFont typeface="Arial" panose="020B0604020202020204" pitchFamily="34" charset="0"/>
              <a:buChar char="•"/>
            </a:pPr>
            <a:r>
              <a:rPr lang="en-IN" sz="1600" dirty="0">
                <a:latin typeface="Arial "/>
              </a:rPr>
              <a:t>It is load cell where objects are placed for weighing.</a:t>
            </a:r>
          </a:p>
          <a:p>
            <a:pPr>
              <a:lnSpc>
                <a:spcPct val="200000"/>
              </a:lnSpc>
              <a:buFont typeface="Arial" panose="020B0604020202020204" pitchFamily="34" charset="0"/>
              <a:buChar char="•"/>
            </a:pPr>
            <a:r>
              <a:rPr lang="en-IN" sz="1600" dirty="0">
                <a:latin typeface="Arial "/>
              </a:rPr>
              <a:t>It is connected to raspberry pi.</a:t>
            </a:r>
          </a:p>
          <a:p>
            <a:pPr>
              <a:lnSpc>
                <a:spcPct val="200000"/>
              </a:lnSpc>
              <a:buFont typeface="Arial" panose="020B0604020202020204" pitchFamily="34" charset="0"/>
              <a:buChar char="•"/>
            </a:pPr>
            <a:r>
              <a:rPr lang="en-IN" sz="1600" dirty="0">
                <a:latin typeface="Arial "/>
              </a:rPr>
              <a:t>It is secured to a base</a:t>
            </a:r>
          </a:p>
          <a:p>
            <a:pPr>
              <a:lnSpc>
                <a:spcPct val="200000"/>
              </a:lnSpc>
              <a:buFont typeface="Arial" panose="020B0604020202020204" pitchFamily="34" charset="0"/>
              <a:buChar char="•"/>
            </a:pPr>
            <a:r>
              <a:rPr lang="en-IN" sz="1600" dirty="0">
                <a:latin typeface="Arial "/>
              </a:rPr>
              <a:t>HX711 is used here which functions as </a:t>
            </a:r>
            <a:r>
              <a:rPr lang="en-IN" sz="1600" dirty="0" err="1">
                <a:latin typeface="Arial "/>
              </a:rPr>
              <a:t>analog</a:t>
            </a:r>
            <a:r>
              <a:rPr lang="en-IN" sz="1600" dirty="0">
                <a:latin typeface="Arial "/>
              </a:rPr>
              <a:t> to digital converter(</a:t>
            </a:r>
            <a:r>
              <a:rPr lang="en-IN" sz="1600" dirty="0" err="1">
                <a:latin typeface="Arial "/>
              </a:rPr>
              <a:t>adc</a:t>
            </a:r>
            <a:r>
              <a:rPr lang="en-IN" sz="1600" dirty="0">
                <a:latin typeface="Arial "/>
              </a:rPr>
              <a:t>)</a:t>
            </a:r>
          </a:p>
          <a:p>
            <a:pPr>
              <a:lnSpc>
                <a:spcPct val="200000"/>
              </a:lnSpc>
              <a:buFont typeface="Arial" panose="020B0604020202020204" pitchFamily="34" charset="0"/>
              <a:buChar char="•"/>
            </a:pPr>
            <a:r>
              <a:rPr lang="en-IN" sz="1600" dirty="0">
                <a:latin typeface="Arial "/>
              </a:rPr>
              <a:t>HX711 is pivotal component</a:t>
            </a:r>
          </a:p>
          <a:p>
            <a:pPr marL="127000" indent="0">
              <a:lnSpc>
                <a:spcPct val="200000"/>
              </a:lnSpc>
              <a:buNone/>
            </a:pPr>
            <a:endParaRPr lang="en-IN" sz="1600" dirty="0">
              <a:latin typeface="Arial "/>
            </a:endParaRPr>
          </a:p>
          <a:p>
            <a:pPr>
              <a:lnSpc>
                <a:spcPct val="200000"/>
              </a:lnSpc>
            </a:pPr>
            <a:endParaRPr lang="en-IN" sz="1600" dirty="0">
              <a:latin typeface="Arial "/>
            </a:endParaRP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Title 5">
            <a:extLst>
              <a:ext uri="{FF2B5EF4-FFF2-40B4-BE49-F238E27FC236}">
                <a16:creationId xmlns:a16="http://schemas.microsoft.com/office/drawing/2014/main" id="{FDFF50E3-FAE0-AA54-8862-9E398318FA17}"/>
              </a:ext>
            </a:extLst>
          </p:cNvPr>
          <p:cNvSpPr>
            <a:spLocks noGrp="1"/>
          </p:cNvSpPr>
          <p:nvPr>
            <p:ph type="title"/>
          </p:nvPr>
        </p:nvSpPr>
        <p:spPr/>
        <p:txBody>
          <a:bodyPr/>
          <a:lstStyle/>
          <a:p>
            <a:r>
              <a:rPr lang="en-IN" dirty="0"/>
              <a:t>LOAD CELL</a:t>
            </a:r>
          </a:p>
        </p:txBody>
      </p:sp>
    </p:spTree>
    <p:extLst>
      <p:ext uri="{BB962C8B-B14F-4D97-AF65-F5344CB8AC3E}">
        <p14:creationId xmlns:p14="http://schemas.microsoft.com/office/powerpoint/2010/main" val="3541419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779100" y="1330129"/>
            <a:ext cx="7045706" cy="2884200"/>
          </a:xfrm>
        </p:spPr>
        <p:txBody>
          <a:bodyPr/>
          <a:lstStyle/>
          <a:p>
            <a:pPr>
              <a:lnSpc>
                <a:spcPct val="150000"/>
              </a:lnSpc>
              <a:buFont typeface="Arial" panose="020B0604020202020204" pitchFamily="34" charset="0"/>
              <a:buChar char="•"/>
            </a:pPr>
            <a:r>
              <a:rPr lang="en-IN" sz="1600" dirty="0">
                <a:latin typeface="Arial "/>
              </a:rPr>
              <a:t>It is used for database and interface.</a:t>
            </a:r>
          </a:p>
          <a:p>
            <a:pPr>
              <a:lnSpc>
                <a:spcPct val="200000"/>
              </a:lnSpc>
              <a:buFont typeface="Arial" panose="020B0604020202020204" pitchFamily="34" charset="0"/>
              <a:buChar char="•"/>
            </a:pPr>
            <a:r>
              <a:rPr lang="en-IN" sz="1600" dirty="0">
                <a:latin typeface="Arial "/>
              </a:rPr>
              <a:t>It takes images from Pi Camera as input .</a:t>
            </a:r>
          </a:p>
          <a:p>
            <a:pPr>
              <a:lnSpc>
                <a:spcPct val="200000"/>
              </a:lnSpc>
              <a:buFont typeface="Arial" panose="020B0604020202020204" pitchFamily="34" charset="0"/>
              <a:buChar char="•"/>
            </a:pPr>
            <a:r>
              <a:rPr lang="en-IN" sz="1600" dirty="0">
                <a:latin typeface="Arial "/>
              </a:rPr>
              <a:t>System is connected to Raspberry Pi through WIFI.</a:t>
            </a:r>
          </a:p>
          <a:p>
            <a:pPr>
              <a:lnSpc>
                <a:spcPct val="200000"/>
              </a:lnSpc>
              <a:buFont typeface="Arial" panose="020B0604020202020204" pitchFamily="34" charset="0"/>
              <a:buChar char="•"/>
            </a:pPr>
            <a:r>
              <a:rPr lang="en-IN" sz="1600" dirty="0">
                <a:latin typeface="Arial "/>
              </a:rPr>
              <a:t>Yolov8 algorithm is used in system for object detection</a:t>
            </a:r>
          </a:p>
          <a:p>
            <a:pPr>
              <a:lnSpc>
                <a:spcPct val="200000"/>
              </a:lnSpc>
              <a:buFont typeface="Arial" panose="020B0604020202020204" pitchFamily="34" charset="0"/>
              <a:buChar char="•"/>
            </a:pPr>
            <a:r>
              <a:rPr lang="en-IN" sz="1600" dirty="0">
                <a:latin typeface="Arial "/>
              </a:rPr>
              <a:t>It provides corresponding output to the </a:t>
            </a:r>
            <a:r>
              <a:rPr lang="en-IN" sz="1600" dirty="0" err="1">
                <a:latin typeface="Arial "/>
              </a:rPr>
              <a:t>buzzer,led</a:t>
            </a:r>
            <a:r>
              <a:rPr lang="en-IN" sz="1600" dirty="0">
                <a:latin typeface="Arial "/>
              </a:rPr>
              <a:t> and to Raspberry Pi</a:t>
            </a:r>
          </a:p>
          <a:p>
            <a:pPr>
              <a:lnSpc>
                <a:spcPct val="200000"/>
              </a:lnSpc>
              <a:buFont typeface="Arial" panose="020B0604020202020204" pitchFamily="34" charset="0"/>
              <a:buChar char="•"/>
            </a:pPr>
            <a:r>
              <a:rPr lang="en-IN" sz="1600" dirty="0">
                <a:latin typeface="Arial "/>
              </a:rPr>
              <a:t>It also generate digital bill.</a:t>
            </a:r>
          </a:p>
          <a:p>
            <a:pPr>
              <a:lnSpc>
                <a:spcPct val="200000"/>
              </a:lnSpc>
              <a:buFont typeface="Arial" panose="020B0604020202020204" pitchFamily="34" charset="0"/>
              <a:buChar char="•"/>
            </a:pPr>
            <a:r>
              <a:rPr lang="en-IN" sz="1600" dirty="0">
                <a:latin typeface="Arial "/>
              </a:rPr>
              <a:t>Pi Camera is provided.</a:t>
            </a: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Title 5">
            <a:extLst>
              <a:ext uri="{FF2B5EF4-FFF2-40B4-BE49-F238E27FC236}">
                <a16:creationId xmlns:a16="http://schemas.microsoft.com/office/drawing/2014/main" id="{FDFF50E3-FAE0-AA54-8862-9E398318FA17}"/>
              </a:ext>
            </a:extLst>
          </p:cNvPr>
          <p:cNvSpPr>
            <a:spLocks noGrp="1"/>
          </p:cNvSpPr>
          <p:nvPr>
            <p:ph type="title"/>
          </p:nvPr>
        </p:nvSpPr>
        <p:spPr>
          <a:xfrm>
            <a:off x="779100" y="819807"/>
            <a:ext cx="6010500" cy="412493"/>
          </a:xfrm>
        </p:spPr>
        <p:txBody>
          <a:bodyPr/>
          <a:lstStyle/>
          <a:p>
            <a:r>
              <a:rPr lang="en-IN" dirty="0"/>
              <a:t>SYSTEM</a:t>
            </a:r>
          </a:p>
        </p:txBody>
      </p:sp>
    </p:spTree>
    <p:extLst>
      <p:ext uri="{BB962C8B-B14F-4D97-AF65-F5344CB8AC3E}">
        <p14:creationId xmlns:p14="http://schemas.microsoft.com/office/powerpoint/2010/main" val="3429126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487920" y="1423300"/>
            <a:ext cx="8366941" cy="2884200"/>
          </a:xfrm>
        </p:spPr>
        <p:txBody>
          <a:bodyPr/>
          <a:lstStyle/>
          <a:p>
            <a:pPr>
              <a:lnSpc>
                <a:spcPct val="200000"/>
              </a:lnSpc>
              <a:buFont typeface="Arial" panose="020B0604020202020204" pitchFamily="34" charset="0"/>
              <a:buChar char="•"/>
            </a:pPr>
            <a:r>
              <a:rPr lang="en-IN" sz="1600" dirty="0">
                <a:latin typeface="Arial "/>
              </a:rPr>
              <a:t>-</a:t>
            </a:r>
            <a:r>
              <a:rPr lang="en-IN" sz="1600" dirty="0" err="1">
                <a:latin typeface="Arial "/>
              </a:rPr>
              <a:t>PiCamera</a:t>
            </a:r>
            <a:r>
              <a:rPr lang="en-IN" sz="1600" dirty="0">
                <a:latin typeface="Arial "/>
              </a:rPr>
              <a:t> module is crucial for object detection with YOLOv8 on Raspberry Pi.</a:t>
            </a:r>
          </a:p>
          <a:p>
            <a:pPr>
              <a:lnSpc>
                <a:spcPct val="200000"/>
              </a:lnSpc>
              <a:buFont typeface="Arial" panose="020B0604020202020204" pitchFamily="34" charset="0"/>
              <a:buChar char="•"/>
            </a:pPr>
            <a:r>
              <a:rPr lang="en-IN" sz="1600" dirty="0">
                <a:latin typeface="Arial "/>
              </a:rPr>
              <a:t> Specifically designed for Raspberry Pi, offering adjustable focus and various resolutions.</a:t>
            </a:r>
          </a:p>
          <a:p>
            <a:pPr>
              <a:lnSpc>
                <a:spcPct val="200000"/>
              </a:lnSpc>
              <a:buFont typeface="Arial" panose="020B0604020202020204" pitchFamily="34" charset="0"/>
              <a:buChar char="•"/>
            </a:pPr>
            <a:r>
              <a:rPr lang="en-IN" sz="1600" dirty="0">
                <a:latin typeface="Arial "/>
              </a:rPr>
              <a:t>Captures both still images and video footage seamlessly integrated with Raspberry Pi.</a:t>
            </a:r>
          </a:p>
          <a:p>
            <a:pPr>
              <a:lnSpc>
                <a:spcPct val="200000"/>
              </a:lnSpc>
              <a:buFont typeface="Arial" panose="020B0604020202020204" pitchFamily="34" charset="0"/>
              <a:buChar char="•"/>
            </a:pPr>
            <a:r>
              <a:rPr lang="en-IN" sz="1600" dirty="0">
                <a:latin typeface="Arial "/>
              </a:rPr>
              <a:t>Compact size and efficient design make it ideal for embedded applications.</a:t>
            </a:r>
          </a:p>
          <a:p>
            <a:pPr>
              <a:lnSpc>
                <a:spcPct val="200000"/>
              </a:lnSpc>
              <a:buFont typeface="Arial" panose="020B0604020202020204" pitchFamily="34" charset="0"/>
              <a:buChar char="•"/>
            </a:pPr>
            <a:r>
              <a:rPr lang="en-IN" sz="1600" dirty="0">
                <a:latin typeface="Arial "/>
              </a:rPr>
              <a:t>Ensures reliable and high-quality image capture for accurate object detection in real-time.</a:t>
            </a: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Title 5">
            <a:extLst>
              <a:ext uri="{FF2B5EF4-FFF2-40B4-BE49-F238E27FC236}">
                <a16:creationId xmlns:a16="http://schemas.microsoft.com/office/drawing/2014/main" id="{FDFF50E3-FAE0-AA54-8862-9E398318FA17}"/>
              </a:ext>
            </a:extLst>
          </p:cNvPr>
          <p:cNvSpPr>
            <a:spLocks noGrp="1"/>
          </p:cNvSpPr>
          <p:nvPr>
            <p:ph type="title"/>
          </p:nvPr>
        </p:nvSpPr>
        <p:spPr/>
        <p:txBody>
          <a:bodyPr/>
          <a:lstStyle/>
          <a:p>
            <a:r>
              <a:rPr lang="en-IN" dirty="0"/>
              <a:t>Pi CAMERA</a:t>
            </a:r>
          </a:p>
        </p:txBody>
      </p:sp>
    </p:spTree>
    <p:extLst>
      <p:ext uri="{BB962C8B-B14F-4D97-AF65-F5344CB8AC3E}">
        <p14:creationId xmlns:p14="http://schemas.microsoft.com/office/powerpoint/2010/main" val="410051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779100" y="1330129"/>
            <a:ext cx="6010500" cy="2884200"/>
          </a:xfrm>
        </p:spPr>
        <p:txBody>
          <a:bodyPr/>
          <a:lstStyle/>
          <a:p>
            <a:pPr>
              <a:lnSpc>
                <a:spcPct val="200000"/>
              </a:lnSpc>
            </a:pPr>
            <a:r>
              <a:rPr lang="en-IN" sz="1600" dirty="0">
                <a:latin typeface="Arial "/>
              </a:rPr>
              <a:t>INTERFACE</a:t>
            </a:r>
          </a:p>
          <a:p>
            <a:pPr>
              <a:lnSpc>
                <a:spcPct val="200000"/>
              </a:lnSpc>
            </a:pPr>
            <a:r>
              <a:rPr lang="en-IN" sz="1600" dirty="0">
                <a:latin typeface="Arial "/>
              </a:rPr>
              <a:t>DETECT.PY</a:t>
            </a:r>
          </a:p>
          <a:p>
            <a:pPr>
              <a:lnSpc>
                <a:spcPct val="200000"/>
              </a:lnSpc>
            </a:pPr>
            <a:r>
              <a:rPr lang="en-IN" sz="1600" dirty="0">
                <a:latin typeface="Arial "/>
              </a:rPr>
              <a:t>DATABASE</a:t>
            </a:r>
          </a:p>
          <a:p>
            <a:pPr>
              <a:lnSpc>
                <a:spcPct val="200000"/>
              </a:lnSpc>
            </a:pPr>
            <a:r>
              <a:rPr lang="en-IN" sz="1600" dirty="0">
                <a:latin typeface="Arial "/>
              </a:rPr>
              <a:t>Raspberry Pi Connection</a:t>
            </a: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6" name="Title 5">
            <a:extLst>
              <a:ext uri="{FF2B5EF4-FFF2-40B4-BE49-F238E27FC236}">
                <a16:creationId xmlns:a16="http://schemas.microsoft.com/office/drawing/2014/main" id="{FDFF50E3-FAE0-AA54-8862-9E398318FA17}"/>
              </a:ext>
            </a:extLst>
          </p:cNvPr>
          <p:cNvSpPr>
            <a:spLocks noGrp="1"/>
          </p:cNvSpPr>
          <p:nvPr>
            <p:ph type="title"/>
          </p:nvPr>
        </p:nvSpPr>
        <p:spPr/>
        <p:txBody>
          <a:bodyPr/>
          <a:lstStyle/>
          <a:p>
            <a:r>
              <a:rPr lang="en-IN" dirty="0"/>
              <a:t>IMPLEMENTATION</a:t>
            </a:r>
          </a:p>
        </p:txBody>
      </p:sp>
    </p:spTree>
    <p:extLst>
      <p:ext uri="{BB962C8B-B14F-4D97-AF65-F5344CB8AC3E}">
        <p14:creationId xmlns:p14="http://schemas.microsoft.com/office/powerpoint/2010/main" val="374989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1221843" y="87459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CONTENTS</a:t>
            </a:r>
            <a:endParaRPr dirty="0"/>
          </a:p>
        </p:txBody>
      </p:sp>
      <p:sp>
        <p:nvSpPr>
          <p:cNvPr id="208" name="Google Shape;208;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09" name="Google Shape;209;p13"/>
          <p:cNvGrpSpPr/>
          <p:nvPr/>
        </p:nvGrpSpPr>
        <p:grpSpPr>
          <a:xfrm>
            <a:off x="132749" y="915045"/>
            <a:ext cx="269364" cy="224087"/>
            <a:chOff x="1926350" y="995225"/>
            <a:chExt cx="428650" cy="356600"/>
          </a:xfrm>
        </p:grpSpPr>
        <p:sp>
          <p:nvSpPr>
            <p:cNvPr id="210"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2"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3"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 name="Text Placeholder 2">
            <a:extLst>
              <a:ext uri="{FF2B5EF4-FFF2-40B4-BE49-F238E27FC236}">
                <a16:creationId xmlns:a16="http://schemas.microsoft.com/office/drawing/2014/main" id="{9B6DF052-B862-4669-FB7D-F239733EC785}"/>
              </a:ext>
            </a:extLst>
          </p:cNvPr>
          <p:cNvSpPr>
            <a:spLocks noGrp="1"/>
          </p:cNvSpPr>
          <p:nvPr>
            <p:ph type="body" idx="2"/>
          </p:nvPr>
        </p:nvSpPr>
        <p:spPr>
          <a:xfrm>
            <a:off x="2330643" y="1510133"/>
            <a:ext cx="3792900" cy="2758773"/>
          </a:xfrm>
        </p:spPr>
        <p:txBody>
          <a:bodyPr/>
          <a:lstStyle/>
          <a:p>
            <a:r>
              <a:rPr lang="en-IN" sz="1600" b="1" dirty="0">
                <a:solidFill>
                  <a:srgbClr val="0070C0"/>
                </a:solidFill>
                <a:latin typeface="+mn-lt"/>
              </a:rPr>
              <a:t>Introduction</a:t>
            </a:r>
          </a:p>
          <a:p>
            <a:r>
              <a:rPr lang="en-IN" sz="1600" b="1">
                <a:solidFill>
                  <a:srgbClr val="0070C0"/>
                </a:solidFill>
                <a:latin typeface="+mn-lt"/>
              </a:rPr>
              <a:t>Motivation</a:t>
            </a:r>
          </a:p>
          <a:p>
            <a:r>
              <a:rPr lang="en-US" sz="1600" b="1">
                <a:solidFill>
                  <a:srgbClr val="0070C0"/>
                </a:solidFill>
                <a:latin typeface="+mn-lt"/>
              </a:rPr>
              <a:t>Problem Statement</a:t>
            </a:r>
            <a:endParaRPr lang="en-IN" sz="1600" b="1">
              <a:solidFill>
                <a:srgbClr val="0070C0"/>
              </a:solidFill>
              <a:latin typeface="+mn-lt"/>
            </a:endParaRPr>
          </a:p>
          <a:p>
            <a:r>
              <a:rPr lang="en-US" sz="1600" b="1">
                <a:solidFill>
                  <a:srgbClr val="0070C0"/>
                </a:solidFill>
                <a:latin typeface="+mn-lt"/>
              </a:rPr>
              <a:t>Objectives</a:t>
            </a:r>
            <a:endParaRPr lang="en-IN" sz="1600" b="1" dirty="0">
              <a:solidFill>
                <a:srgbClr val="0070C0"/>
              </a:solidFill>
              <a:latin typeface="+mn-lt"/>
            </a:endParaRPr>
          </a:p>
          <a:p>
            <a:r>
              <a:rPr lang="en-US" sz="1600" b="1">
                <a:solidFill>
                  <a:srgbClr val="0070C0"/>
                </a:solidFill>
                <a:latin typeface="+mn-lt"/>
              </a:rPr>
              <a:t>Literature Survey</a:t>
            </a:r>
          </a:p>
          <a:p>
            <a:r>
              <a:rPr lang="en-US" sz="1600" b="1">
                <a:solidFill>
                  <a:srgbClr val="0070C0"/>
                </a:solidFill>
                <a:latin typeface="+mn-lt"/>
              </a:rPr>
              <a:t>Project Plan</a:t>
            </a:r>
          </a:p>
          <a:p>
            <a:r>
              <a:rPr lang="en-US" sz="1600" b="1">
                <a:solidFill>
                  <a:srgbClr val="0070C0"/>
                </a:solidFill>
                <a:latin typeface="+mn-lt"/>
              </a:rPr>
              <a:t>Design</a:t>
            </a:r>
            <a:endParaRPr lang="en-IN" sz="1600" b="1" dirty="0">
              <a:solidFill>
                <a:srgbClr val="0070C0"/>
              </a:solidFill>
              <a:latin typeface="+mn-lt"/>
            </a:endParaRPr>
          </a:p>
          <a:p>
            <a:r>
              <a:rPr lang="en-US" sz="1600" b="1" dirty="0">
                <a:solidFill>
                  <a:srgbClr val="0070C0"/>
                </a:solidFill>
                <a:latin typeface="+mn-lt"/>
              </a:rPr>
              <a:t>Reference</a:t>
            </a:r>
            <a:endParaRPr lang="en-IN" sz="1600" b="1" dirty="0">
              <a:solidFill>
                <a:srgbClr val="0070C0"/>
              </a:solidFill>
              <a:latin typeface="+mn-lt"/>
            </a:endParaRPr>
          </a:p>
          <a:p>
            <a:r>
              <a:rPr lang="en-US" sz="1600" b="1" dirty="0">
                <a:solidFill>
                  <a:srgbClr val="0070C0"/>
                </a:solidFill>
                <a:latin typeface="+mn-lt"/>
              </a:rPr>
              <a:t>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C2D689-1BA9-2820-8564-E8F6307E4B93}"/>
              </a:ext>
            </a:extLst>
          </p:cNvPr>
          <p:cNvSpPr>
            <a:spLocks noGrp="1"/>
          </p:cNvSpPr>
          <p:nvPr>
            <p:ph type="body" idx="1"/>
          </p:nvPr>
        </p:nvSpPr>
        <p:spPr>
          <a:xfrm>
            <a:off x="779100" y="1330129"/>
            <a:ext cx="6010500" cy="2884200"/>
          </a:xfrm>
        </p:spPr>
        <p:txBody>
          <a:bodyPr/>
          <a:lstStyle/>
          <a:p>
            <a:pPr>
              <a:lnSpc>
                <a:spcPct val="200000"/>
              </a:lnSpc>
            </a:pPr>
            <a:r>
              <a:rPr lang="en-US" sz="1600" b="0" i="0" dirty="0">
                <a:solidFill>
                  <a:schemeClr val="tx1"/>
                </a:solidFill>
                <a:effectLst/>
                <a:latin typeface="+mj-lt"/>
              </a:rPr>
              <a:t>This code appears to be a Python script for detecting specific activities or objects in images using bounding box information obtained from an object detection model.</a:t>
            </a:r>
          </a:p>
          <a:p>
            <a:pPr>
              <a:lnSpc>
                <a:spcPct val="200000"/>
              </a:lnSpc>
            </a:pPr>
            <a:r>
              <a:rPr lang="en-US" sz="1600" dirty="0">
                <a:solidFill>
                  <a:schemeClr val="tx1"/>
                </a:solidFill>
                <a:latin typeface="+mj-lt"/>
              </a:rPr>
              <a:t>T</a:t>
            </a:r>
            <a:r>
              <a:rPr lang="en-US" sz="1600" b="0" i="0" dirty="0">
                <a:solidFill>
                  <a:schemeClr val="tx1"/>
                </a:solidFill>
                <a:effectLst/>
                <a:latin typeface="+mj-lt"/>
              </a:rPr>
              <a:t>his script appears to be part of a larger system for detecting and analyzing objects in images/camera, particularly focused on fruits.</a:t>
            </a:r>
            <a:endParaRPr lang="en-US" sz="1600" dirty="0">
              <a:solidFill>
                <a:schemeClr val="tx1"/>
              </a:solidFill>
              <a:latin typeface="+mj-lt"/>
            </a:endParaRPr>
          </a:p>
          <a:p>
            <a:pPr>
              <a:lnSpc>
                <a:spcPct val="200000"/>
              </a:lnSpc>
            </a:pPr>
            <a:endParaRPr lang="en-IN" sz="1600" dirty="0">
              <a:solidFill>
                <a:schemeClr val="tx1"/>
              </a:solidFill>
              <a:latin typeface="+mj-lt"/>
            </a:endParaRPr>
          </a:p>
        </p:txBody>
      </p:sp>
      <p:sp>
        <p:nvSpPr>
          <p:cNvPr id="3" name="Slide Number Placeholder 2">
            <a:extLst>
              <a:ext uri="{FF2B5EF4-FFF2-40B4-BE49-F238E27FC236}">
                <a16:creationId xmlns:a16="http://schemas.microsoft.com/office/drawing/2014/main" id="{A2E63BD6-FB4B-48D9-8A17-9B33C8FC5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6" name="Title 5">
            <a:extLst>
              <a:ext uri="{FF2B5EF4-FFF2-40B4-BE49-F238E27FC236}">
                <a16:creationId xmlns:a16="http://schemas.microsoft.com/office/drawing/2014/main" id="{FDFF50E3-FAE0-AA54-8862-9E398318FA17}"/>
              </a:ext>
            </a:extLst>
          </p:cNvPr>
          <p:cNvSpPr>
            <a:spLocks noGrp="1"/>
          </p:cNvSpPr>
          <p:nvPr>
            <p:ph type="title"/>
          </p:nvPr>
        </p:nvSpPr>
        <p:spPr/>
        <p:txBody>
          <a:bodyPr/>
          <a:lstStyle/>
          <a:p>
            <a:r>
              <a:rPr lang="en-IN" dirty="0"/>
              <a:t>DETECT.PY</a:t>
            </a:r>
          </a:p>
        </p:txBody>
      </p:sp>
    </p:spTree>
    <p:extLst>
      <p:ext uri="{BB962C8B-B14F-4D97-AF65-F5344CB8AC3E}">
        <p14:creationId xmlns:p14="http://schemas.microsoft.com/office/powerpoint/2010/main" val="423023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E63-1578-BAEA-8EC4-C0DE5AC469AA}"/>
              </a:ext>
            </a:extLst>
          </p:cNvPr>
          <p:cNvSpPr>
            <a:spLocks noGrp="1"/>
          </p:cNvSpPr>
          <p:nvPr>
            <p:ph type="title"/>
          </p:nvPr>
        </p:nvSpPr>
        <p:spPr/>
        <p:txBody>
          <a:bodyPr/>
          <a:lstStyle/>
          <a:p>
            <a:r>
              <a:rPr lang="en-IN" dirty="0" err="1"/>
              <a:t>Yolo</a:t>
            </a:r>
            <a:r>
              <a:rPr lang="en-IN" dirty="0"/>
              <a:t> V8</a:t>
            </a:r>
            <a:endParaRPr lang="en-US" dirty="0"/>
          </a:p>
        </p:txBody>
      </p:sp>
      <p:sp>
        <p:nvSpPr>
          <p:cNvPr id="3" name="Text Placeholder 2">
            <a:extLst>
              <a:ext uri="{FF2B5EF4-FFF2-40B4-BE49-F238E27FC236}">
                <a16:creationId xmlns:a16="http://schemas.microsoft.com/office/drawing/2014/main" id="{E10BC958-23A6-8C96-D526-654B334DF5EC}"/>
              </a:ext>
            </a:extLst>
          </p:cNvPr>
          <p:cNvSpPr>
            <a:spLocks noGrp="1"/>
          </p:cNvSpPr>
          <p:nvPr>
            <p:ph type="body" idx="1"/>
          </p:nvPr>
        </p:nvSpPr>
        <p:spPr>
          <a:xfrm>
            <a:off x="453337" y="1232300"/>
            <a:ext cx="8907517" cy="2418072"/>
          </a:xfrm>
        </p:spPr>
        <p:txBody>
          <a:bodyPr/>
          <a:lstStyle/>
          <a:p>
            <a:r>
              <a:rPr lang="en-US" dirty="0"/>
              <a:t>Sure, here's a condensed version:</a:t>
            </a:r>
          </a:p>
          <a:p>
            <a:endParaRPr lang="en-US" dirty="0"/>
          </a:p>
          <a:p>
            <a:r>
              <a:rPr lang="en-US" dirty="0"/>
              <a:t>1.Input Processing: YOLOv8 resizes input images for consistency.</a:t>
            </a:r>
          </a:p>
          <a:p>
            <a:r>
              <a:rPr lang="en-US" dirty="0"/>
              <a:t>2.Model Architecture: Custom backbone for feature extraction.</a:t>
            </a:r>
          </a:p>
          <a:p>
            <a:r>
              <a:rPr lang="en-US" dirty="0"/>
              <a:t>3. Feature Extraction: Feature Pyramid Network extracts features at multiple scales.</a:t>
            </a:r>
          </a:p>
          <a:p>
            <a:r>
              <a:rPr lang="en-US" dirty="0"/>
              <a:t>4. Detection at Multiple Scales: Simultaneous detection for objects of different sizes.</a:t>
            </a:r>
          </a:p>
          <a:p>
            <a:r>
              <a:rPr lang="en-US" dirty="0"/>
              <a:t>5. Anchor Boxes: Predefined shapes aid accurate object localization.</a:t>
            </a:r>
          </a:p>
        </p:txBody>
      </p:sp>
      <p:sp>
        <p:nvSpPr>
          <p:cNvPr id="4" name="Slide Number Placeholder 3">
            <a:extLst>
              <a:ext uri="{FF2B5EF4-FFF2-40B4-BE49-F238E27FC236}">
                <a16:creationId xmlns:a16="http://schemas.microsoft.com/office/drawing/2014/main" id="{87217E6C-5106-4A13-4C9B-2A371F98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205849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E63-1578-BAEA-8EC4-C0DE5AC469AA}"/>
              </a:ext>
            </a:extLst>
          </p:cNvPr>
          <p:cNvSpPr>
            <a:spLocks noGrp="1"/>
          </p:cNvSpPr>
          <p:nvPr>
            <p:ph type="title"/>
          </p:nvPr>
        </p:nvSpPr>
        <p:spPr/>
        <p:txBody>
          <a:bodyPr/>
          <a:lstStyle/>
          <a:p>
            <a:r>
              <a:rPr lang="en-IN" dirty="0" err="1"/>
              <a:t>Yolo</a:t>
            </a:r>
            <a:r>
              <a:rPr lang="en-IN" dirty="0"/>
              <a:t> V8</a:t>
            </a:r>
            <a:endParaRPr lang="en-US" dirty="0"/>
          </a:p>
        </p:txBody>
      </p:sp>
      <p:sp>
        <p:nvSpPr>
          <p:cNvPr id="3" name="Text Placeholder 2">
            <a:extLst>
              <a:ext uri="{FF2B5EF4-FFF2-40B4-BE49-F238E27FC236}">
                <a16:creationId xmlns:a16="http://schemas.microsoft.com/office/drawing/2014/main" id="{E10BC958-23A6-8C96-D526-654B334DF5EC}"/>
              </a:ext>
            </a:extLst>
          </p:cNvPr>
          <p:cNvSpPr>
            <a:spLocks noGrp="1"/>
          </p:cNvSpPr>
          <p:nvPr>
            <p:ph type="body" idx="1"/>
          </p:nvPr>
        </p:nvSpPr>
        <p:spPr>
          <a:xfrm>
            <a:off x="200723" y="1232300"/>
            <a:ext cx="9160132" cy="2418072"/>
          </a:xfrm>
        </p:spPr>
        <p:txBody>
          <a:bodyPr/>
          <a:lstStyle/>
          <a:p>
            <a:r>
              <a:rPr lang="en-US" dirty="0"/>
              <a:t>6. Class Prediction: Provides class probabilities for detected objects.</a:t>
            </a:r>
          </a:p>
          <a:p>
            <a:r>
              <a:rPr lang="en-US" dirty="0"/>
              <a:t>7. Non-Maximum Suppression (NMS): Removes redundant bounding boxes post-prediction.</a:t>
            </a:r>
          </a:p>
          <a:p>
            <a:r>
              <a:rPr lang="en-US" dirty="0"/>
              <a:t>8.Confidence Score: Represents model confidence in object detection.</a:t>
            </a:r>
          </a:p>
          <a:p>
            <a:r>
              <a:rPr lang="en-US" dirty="0"/>
              <a:t>9. Output: Includes bounding boxes, class probabilities, and confidence scores.</a:t>
            </a:r>
          </a:p>
          <a:p>
            <a:r>
              <a:rPr lang="en-US" dirty="0"/>
              <a:t>10. Training: Custom loss function guides accurate prediction during training.</a:t>
            </a:r>
          </a:p>
          <a:p>
            <a:endParaRPr lang="en-US" dirty="0"/>
          </a:p>
        </p:txBody>
      </p:sp>
      <p:sp>
        <p:nvSpPr>
          <p:cNvPr id="4" name="Slide Number Placeholder 3">
            <a:extLst>
              <a:ext uri="{FF2B5EF4-FFF2-40B4-BE49-F238E27FC236}">
                <a16:creationId xmlns:a16="http://schemas.microsoft.com/office/drawing/2014/main" id="{87217E6C-5106-4A13-4C9B-2A371F98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425341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5E10-92F7-FD25-9FFB-39AFE6B2DE03}"/>
              </a:ext>
            </a:extLst>
          </p:cNvPr>
          <p:cNvSpPr>
            <a:spLocks noGrp="1"/>
          </p:cNvSpPr>
          <p:nvPr>
            <p:ph type="title"/>
          </p:nvPr>
        </p:nvSpPr>
        <p:spPr/>
        <p:txBody>
          <a:bodyPr/>
          <a:lstStyle/>
          <a:p>
            <a:r>
              <a:rPr lang="en-IN" dirty="0" err="1"/>
              <a:t>Labellmg</a:t>
            </a:r>
            <a:endParaRPr lang="en-IN" dirty="0"/>
          </a:p>
        </p:txBody>
      </p:sp>
      <p:sp>
        <p:nvSpPr>
          <p:cNvPr id="3" name="Text Placeholder 2">
            <a:extLst>
              <a:ext uri="{FF2B5EF4-FFF2-40B4-BE49-F238E27FC236}">
                <a16:creationId xmlns:a16="http://schemas.microsoft.com/office/drawing/2014/main" id="{3680D7BA-DF25-BE37-1CEF-EE20F52D6247}"/>
              </a:ext>
            </a:extLst>
          </p:cNvPr>
          <p:cNvSpPr>
            <a:spLocks noGrp="1"/>
          </p:cNvSpPr>
          <p:nvPr>
            <p:ph type="body" idx="1"/>
          </p:nvPr>
        </p:nvSpPr>
        <p:spPr/>
        <p:txBody>
          <a:bodyPr/>
          <a:lstStyle/>
          <a:p>
            <a:r>
              <a:rPr lang="en-IN" dirty="0"/>
              <a:t>For training and object detection is done using </a:t>
            </a:r>
            <a:r>
              <a:rPr lang="en-IN" dirty="0" err="1"/>
              <a:t>labellmg</a:t>
            </a:r>
            <a:r>
              <a:rPr lang="en-IN" dirty="0"/>
              <a:t> software.</a:t>
            </a:r>
          </a:p>
          <a:p>
            <a:r>
              <a:rPr lang="en-IN" dirty="0"/>
              <a:t>Dataset are uploaded to drive and using google collab we done that.</a:t>
            </a:r>
          </a:p>
        </p:txBody>
      </p:sp>
      <p:sp>
        <p:nvSpPr>
          <p:cNvPr id="4" name="Slide Number Placeholder 3">
            <a:extLst>
              <a:ext uri="{FF2B5EF4-FFF2-40B4-BE49-F238E27FC236}">
                <a16:creationId xmlns:a16="http://schemas.microsoft.com/office/drawing/2014/main" id="{B8D1146A-7700-A04C-107F-EFDE030556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462261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09A5-60B5-5639-1B71-88CF63278E03}"/>
              </a:ext>
            </a:extLst>
          </p:cNvPr>
          <p:cNvSpPr>
            <a:spLocks noGrp="1"/>
          </p:cNvSpPr>
          <p:nvPr>
            <p:ph type="title"/>
          </p:nvPr>
        </p:nvSpPr>
        <p:spPr/>
        <p:txBody>
          <a:bodyPr/>
          <a:lstStyle/>
          <a:p>
            <a:r>
              <a:rPr lang="en-IN" dirty="0"/>
              <a:t>Raspberry Pi</a:t>
            </a:r>
            <a:endParaRPr lang="en-US" dirty="0"/>
          </a:p>
        </p:txBody>
      </p:sp>
      <p:sp>
        <p:nvSpPr>
          <p:cNvPr id="3" name="Text Placeholder 2">
            <a:extLst>
              <a:ext uri="{FF2B5EF4-FFF2-40B4-BE49-F238E27FC236}">
                <a16:creationId xmlns:a16="http://schemas.microsoft.com/office/drawing/2014/main" id="{4B857348-8283-DB62-7FD5-9F4F31CD01F2}"/>
              </a:ext>
            </a:extLst>
          </p:cNvPr>
          <p:cNvSpPr>
            <a:spLocks noGrp="1"/>
          </p:cNvSpPr>
          <p:nvPr>
            <p:ph type="body" idx="1"/>
          </p:nvPr>
        </p:nvSpPr>
        <p:spPr/>
        <p:txBody>
          <a:bodyPr/>
          <a:lstStyle/>
          <a:p>
            <a:r>
              <a:rPr lang="en-IN" dirty="0" err="1"/>
              <a:t>Os</a:t>
            </a:r>
            <a:r>
              <a:rPr lang="en-IN" dirty="0"/>
              <a:t> is installed</a:t>
            </a:r>
          </a:p>
          <a:p>
            <a:r>
              <a:rPr lang="en-IN" dirty="0"/>
              <a:t>Connected with database using </a:t>
            </a:r>
            <a:r>
              <a:rPr lang="en-IN" dirty="0" err="1"/>
              <a:t>wifi</a:t>
            </a:r>
            <a:endParaRPr lang="en-IN" dirty="0"/>
          </a:p>
          <a:p>
            <a:r>
              <a:rPr lang="en-IN" dirty="0"/>
              <a:t>Pi cam is connected</a:t>
            </a:r>
          </a:p>
          <a:p>
            <a:pPr marL="127000" indent="0">
              <a:buNone/>
            </a:pPr>
            <a:endParaRPr lang="en-US" dirty="0"/>
          </a:p>
        </p:txBody>
      </p:sp>
      <p:sp>
        <p:nvSpPr>
          <p:cNvPr id="4" name="Slide Number Placeholder 3">
            <a:extLst>
              <a:ext uri="{FF2B5EF4-FFF2-40B4-BE49-F238E27FC236}">
                <a16:creationId xmlns:a16="http://schemas.microsoft.com/office/drawing/2014/main" id="{BFE0C795-33CB-9DD5-326F-D41DC90B3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386872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6151-7B88-86F1-4324-BCD39EF5AFD4}"/>
              </a:ext>
            </a:extLst>
          </p:cNvPr>
          <p:cNvSpPr>
            <a:spLocks noGrp="1"/>
          </p:cNvSpPr>
          <p:nvPr>
            <p:ph type="title"/>
          </p:nvPr>
        </p:nvSpPr>
        <p:spPr/>
        <p:txBody>
          <a:bodyPr/>
          <a:lstStyle/>
          <a:p>
            <a:r>
              <a:rPr lang="en-IN" dirty="0"/>
              <a:t>HX711</a:t>
            </a:r>
            <a:endParaRPr lang="en-US" dirty="0"/>
          </a:p>
        </p:txBody>
      </p:sp>
      <p:sp>
        <p:nvSpPr>
          <p:cNvPr id="3" name="Text Placeholder 2">
            <a:extLst>
              <a:ext uri="{FF2B5EF4-FFF2-40B4-BE49-F238E27FC236}">
                <a16:creationId xmlns:a16="http://schemas.microsoft.com/office/drawing/2014/main" id="{C3E49DAC-B75C-5474-9E71-13699B5F5A8A}"/>
              </a:ext>
            </a:extLst>
          </p:cNvPr>
          <p:cNvSpPr>
            <a:spLocks noGrp="1"/>
          </p:cNvSpPr>
          <p:nvPr>
            <p:ph type="body" idx="1"/>
          </p:nvPr>
        </p:nvSpPr>
        <p:spPr/>
        <p:txBody>
          <a:bodyPr/>
          <a:lstStyle/>
          <a:p>
            <a:r>
              <a:rPr lang="en-IN" dirty="0"/>
              <a:t>It </a:t>
            </a:r>
            <a:r>
              <a:rPr lang="en-IN" dirty="0" err="1"/>
              <a:t>ia</a:t>
            </a:r>
            <a:r>
              <a:rPr lang="en-IN" dirty="0"/>
              <a:t> amplifier.</a:t>
            </a:r>
          </a:p>
          <a:p>
            <a:r>
              <a:rPr lang="en-IN" dirty="0"/>
              <a:t>Convert analogue signal to digital signal</a:t>
            </a:r>
          </a:p>
          <a:p>
            <a:r>
              <a:rPr lang="en-IN" dirty="0"/>
              <a:t>By using weight.py python code we measure weight of the object.</a:t>
            </a:r>
            <a:endParaRPr lang="en-US" dirty="0"/>
          </a:p>
        </p:txBody>
      </p:sp>
      <p:sp>
        <p:nvSpPr>
          <p:cNvPr id="4" name="Slide Number Placeholder 3">
            <a:extLst>
              <a:ext uri="{FF2B5EF4-FFF2-40B4-BE49-F238E27FC236}">
                <a16:creationId xmlns:a16="http://schemas.microsoft.com/office/drawing/2014/main" id="{AC5C4BC5-D0B2-6711-EA65-444EEB3837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439942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2D56-F534-7670-AB20-9F638765C3C8}"/>
              </a:ext>
            </a:extLst>
          </p:cNvPr>
          <p:cNvSpPr>
            <a:spLocks noGrp="1"/>
          </p:cNvSpPr>
          <p:nvPr>
            <p:ph type="title"/>
          </p:nvPr>
        </p:nvSpPr>
        <p:spPr/>
        <p:txBody>
          <a:bodyPr/>
          <a:lstStyle/>
          <a:p>
            <a:r>
              <a:rPr lang="en-IN" dirty="0"/>
              <a:t>Working</a:t>
            </a:r>
            <a:endParaRPr lang="en-US" dirty="0"/>
          </a:p>
        </p:txBody>
      </p:sp>
      <p:sp>
        <p:nvSpPr>
          <p:cNvPr id="3" name="Text Placeholder 2">
            <a:extLst>
              <a:ext uri="{FF2B5EF4-FFF2-40B4-BE49-F238E27FC236}">
                <a16:creationId xmlns:a16="http://schemas.microsoft.com/office/drawing/2014/main" id="{706E1900-8F81-4CE8-3C4E-653758B89528}"/>
              </a:ext>
            </a:extLst>
          </p:cNvPr>
          <p:cNvSpPr>
            <a:spLocks noGrp="1"/>
          </p:cNvSpPr>
          <p:nvPr>
            <p:ph type="body" idx="1"/>
          </p:nvPr>
        </p:nvSpPr>
        <p:spPr>
          <a:xfrm>
            <a:off x="779100" y="1503550"/>
            <a:ext cx="7985406" cy="2884200"/>
          </a:xfrm>
        </p:spPr>
        <p:txBody>
          <a:bodyPr/>
          <a:lstStyle/>
          <a:p>
            <a:r>
              <a:rPr lang="en-IN" dirty="0"/>
              <a:t>Weight is measured using weighing machine </a:t>
            </a:r>
          </a:p>
          <a:p>
            <a:r>
              <a:rPr lang="en-IN" dirty="0"/>
              <a:t>HX711 is used to convert to digital signal.</a:t>
            </a:r>
          </a:p>
          <a:p>
            <a:r>
              <a:rPr lang="en-IN" dirty="0"/>
              <a:t>Pi cam detect object.</a:t>
            </a:r>
          </a:p>
          <a:p>
            <a:r>
              <a:rPr lang="en-IN" dirty="0"/>
              <a:t>It matches with database which has object name and price.</a:t>
            </a:r>
          </a:p>
          <a:p>
            <a:r>
              <a:rPr lang="en-IN" dirty="0"/>
              <a:t>Find full price and </a:t>
            </a:r>
            <a:r>
              <a:rPr lang="en-IN" dirty="0" err="1"/>
              <a:t>Qr</a:t>
            </a:r>
            <a:r>
              <a:rPr lang="en-IN" dirty="0"/>
              <a:t> code is generated</a:t>
            </a:r>
            <a:endParaRPr lang="en-US" dirty="0"/>
          </a:p>
        </p:txBody>
      </p:sp>
      <p:sp>
        <p:nvSpPr>
          <p:cNvPr id="4" name="Slide Number Placeholder 3">
            <a:extLst>
              <a:ext uri="{FF2B5EF4-FFF2-40B4-BE49-F238E27FC236}">
                <a16:creationId xmlns:a16="http://schemas.microsoft.com/office/drawing/2014/main" id="{C7E34A73-EC2D-5702-ABED-7D3420D115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2339853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E34A73-EC2D-5702-ABED-7D3420D115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7" name="Picture 6">
            <a:extLst>
              <a:ext uri="{FF2B5EF4-FFF2-40B4-BE49-F238E27FC236}">
                <a16:creationId xmlns:a16="http://schemas.microsoft.com/office/drawing/2014/main" id="{8BCEA115-97CF-83DD-AB32-8440B9799F44}"/>
              </a:ext>
            </a:extLst>
          </p:cNvPr>
          <p:cNvPicPr>
            <a:picLocks noChangeAspect="1"/>
          </p:cNvPicPr>
          <p:nvPr/>
        </p:nvPicPr>
        <p:blipFill>
          <a:blip r:embed="rId2"/>
          <a:stretch>
            <a:fillRect/>
          </a:stretch>
        </p:blipFill>
        <p:spPr>
          <a:xfrm>
            <a:off x="1181652" y="664679"/>
            <a:ext cx="6780695" cy="3814141"/>
          </a:xfrm>
          <a:prstGeom prst="rect">
            <a:avLst/>
          </a:prstGeom>
        </p:spPr>
      </p:pic>
    </p:spTree>
    <p:extLst>
      <p:ext uri="{BB962C8B-B14F-4D97-AF65-F5344CB8AC3E}">
        <p14:creationId xmlns:p14="http://schemas.microsoft.com/office/powerpoint/2010/main" val="149736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5F5BA3-F4FA-23B4-CF5B-C130728057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5" name="Picture 4">
            <a:extLst>
              <a:ext uri="{FF2B5EF4-FFF2-40B4-BE49-F238E27FC236}">
                <a16:creationId xmlns:a16="http://schemas.microsoft.com/office/drawing/2014/main" id="{92B27371-0CAD-9B46-42A9-D6D9D5D134C7}"/>
              </a:ext>
            </a:extLst>
          </p:cNvPr>
          <p:cNvPicPr>
            <a:picLocks noChangeAspect="1"/>
          </p:cNvPicPr>
          <p:nvPr/>
        </p:nvPicPr>
        <p:blipFill>
          <a:blip r:embed="rId2"/>
          <a:stretch>
            <a:fillRect/>
          </a:stretch>
        </p:blipFill>
        <p:spPr>
          <a:xfrm>
            <a:off x="1286063" y="723410"/>
            <a:ext cx="6571874" cy="3696679"/>
          </a:xfrm>
          <a:prstGeom prst="rect">
            <a:avLst/>
          </a:prstGeom>
        </p:spPr>
      </p:pic>
    </p:spTree>
    <p:extLst>
      <p:ext uri="{BB962C8B-B14F-4D97-AF65-F5344CB8AC3E}">
        <p14:creationId xmlns:p14="http://schemas.microsoft.com/office/powerpoint/2010/main" val="2954204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E43736-3F0A-535A-A9B4-B4D6A008DD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5" name="Picture 4">
            <a:extLst>
              <a:ext uri="{FF2B5EF4-FFF2-40B4-BE49-F238E27FC236}">
                <a16:creationId xmlns:a16="http://schemas.microsoft.com/office/drawing/2014/main" id="{76A97B53-EF9C-297A-906F-533B63331773}"/>
              </a:ext>
            </a:extLst>
          </p:cNvPr>
          <p:cNvPicPr>
            <a:picLocks noChangeAspect="1"/>
          </p:cNvPicPr>
          <p:nvPr/>
        </p:nvPicPr>
        <p:blipFill>
          <a:blip r:embed="rId2"/>
          <a:stretch>
            <a:fillRect/>
          </a:stretch>
        </p:blipFill>
        <p:spPr>
          <a:xfrm>
            <a:off x="1281544" y="720869"/>
            <a:ext cx="6580911" cy="3701762"/>
          </a:xfrm>
          <a:prstGeom prst="rect">
            <a:avLst/>
          </a:prstGeom>
        </p:spPr>
      </p:pic>
    </p:spTree>
    <p:extLst>
      <p:ext uri="{BB962C8B-B14F-4D97-AF65-F5344CB8AC3E}">
        <p14:creationId xmlns:p14="http://schemas.microsoft.com/office/powerpoint/2010/main" val="141225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1666500" y="416509"/>
            <a:ext cx="5811000" cy="64853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INTRODUCTION</a:t>
            </a:r>
            <a:endParaRPr dirty="0"/>
          </a:p>
        </p:txBody>
      </p:sp>
      <p:sp>
        <p:nvSpPr>
          <p:cNvPr id="227" name="Google Shape;227;p15"/>
          <p:cNvSpPr txBox="1">
            <a:spLocks noGrp="1"/>
          </p:cNvSpPr>
          <p:nvPr>
            <p:ph type="subTitle" idx="1"/>
          </p:nvPr>
        </p:nvSpPr>
        <p:spPr>
          <a:xfrm>
            <a:off x="2204680" y="1483745"/>
            <a:ext cx="6761355" cy="1960007"/>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IN" sz="1800" dirty="0">
                <a:solidFill>
                  <a:schemeClr val="tx1"/>
                </a:solidFill>
              </a:rPr>
              <a:t>	</a:t>
            </a:r>
            <a:r>
              <a:rPr lang="en-IN" sz="1800" dirty="0">
                <a:solidFill>
                  <a:schemeClr val="tx1"/>
                </a:solidFill>
                <a:latin typeface="+mn-lt"/>
              </a:rPr>
              <a:t>The “AI BASED DIGITALWEIGHING SCALE " , the project is like a smart helper for stores. It uses special technology to see and identify items customers want to buy.        It can weigh them too and make a bill for the customer. It's a great way to make shopping faster and easier for everyone.</a:t>
            </a:r>
            <a:endParaRPr sz="1800" dirty="0">
              <a:solidFill>
                <a:schemeClr val="tx1"/>
              </a:solidFill>
              <a:latin typeface="+mn-lt"/>
            </a:endParaRPr>
          </a:p>
        </p:txBody>
      </p:sp>
      <p:sp>
        <p:nvSpPr>
          <p:cNvPr id="228" name="Google Shape;228;p15"/>
          <p:cNvSpPr txBox="1"/>
          <p:nvPr/>
        </p:nvSpPr>
        <p:spPr>
          <a:xfrm>
            <a:off x="113742" y="2683564"/>
            <a:ext cx="1792764" cy="1520377"/>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a:solidFill>
                  <a:schemeClr val="lt1"/>
                </a:solidFill>
                <a:latin typeface="Catamaran"/>
                <a:ea typeface="Catamaran"/>
                <a:cs typeface="Catamaran"/>
                <a:sym typeface="Catamaran"/>
              </a:rPr>
              <a:t>1</a:t>
            </a:r>
            <a:endParaRPr sz="9600" b="1" dirty="0">
              <a:solidFill>
                <a:schemeClr val="lt1"/>
              </a:solidFill>
              <a:latin typeface="Catamaran"/>
              <a:ea typeface="Catamaran"/>
              <a:cs typeface="Catamaran"/>
              <a:sym typeface="Catamaran"/>
            </a:endParaRPr>
          </a:p>
        </p:txBody>
      </p:sp>
      <p:sp>
        <p:nvSpPr>
          <p:cNvPr id="3" name="Google Shape;208;p13">
            <a:extLst>
              <a:ext uri="{FF2B5EF4-FFF2-40B4-BE49-F238E27FC236}">
                <a16:creationId xmlns:a16="http://schemas.microsoft.com/office/drawing/2014/main" id="{E54FC348-7985-91F9-FC7D-DB4B307E0916}"/>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4</a:t>
            </a:fld>
            <a:endParaRPr lang="e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74657D-1008-81AC-3AF1-BFFE1511B9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5" name="Picture 4">
            <a:extLst>
              <a:ext uri="{FF2B5EF4-FFF2-40B4-BE49-F238E27FC236}">
                <a16:creationId xmlns:a16="http://schemas.microsoft.com/office/drawing/2014/main" id="{663F2D26-57CA-56D8-22CF-E84A9E705BB8}"/>
              </a:ext>
            </a:extLst>
          </p:cNvPr>
          <p:cNvPicPr>
            <a:picLocks noChangeAspect="1"/>
          </p:cNvPicPr>
          <p:nvPr/>
        </p:nvPicPr>
        <p:blipFill>
          <a:blip r:embed="rId2"/>
          <a:stretch>
            <a:fillRect/>
          </a:stretch>
        </p:blipFill>
        <p:spPr>
          <a:xfrm>
            <a:off x="1524000" y="857250"/>
            <a:ext cx="6096000" cy="3429000"/>
          </a:xfrm>
          <a:prstGeom prst="rect">
            <a:avLst/>
          </a:prstGeom>
        </p:spPr>
      </p:pic>
    </p:spTree>
    <p:extLst>
      <p:ext uri="{BB962C8B-B14F-4D97-AF65-F5344CB8AC3E}">
        <p14:creationId xmlns:p14="http://schemas.microsoft.com/office/powerpoint/2010/main" val="1912562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C93C-2F4A-A975-4FDF-C8BC2A2C6B1A}"/>
              </a:ext>
            </a:extLst>
          </p:cNvPr>
          <p:cNvSpPr>
            <a:spLocks noGrp="1"/>
          </p:cNvSpPr>
          <p:nvPr>
            <p:ph type="title"/>
          </p:nvPr>
        </p:nvSpPr>
        <p:spPr/>
        <p:txBody>
          <a:bodyPr/>
          <a:lstStyle/>
          <a:p>
            <a:r>
              <a:rPr lang="en-IN" dirty="0"/>
              <a:t>DEMO</a:t>
            </a:r>
            <a:endParaRPr lang="en-US" dirty="0"/>
          </a:p>
        </p:txBody>
      </p:sp>
      <p:sp>
        <p:nvSpPr>
          <p:cNvPr id="4" name="Slide Number Placeholder 3">
            <a:extLst>
              <a:ext uri="{FF2B5EF4-FFF2-40B4-BE49-F238E27FC236}">
                <a16:creationId xmlns:a16="http://schemas.microsoft.com/office/drawing/2014/main" id="{3C8E6CDD-20A0-91C0-E917-686B9A6783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7" name="Picture 6">
            <a:extLst>
              <a:ext uri="{FF2B5EF4-FFF2-40B4-BE49-F238E27FC236}">
                <a16:creationId xmlns:a16="http://schemas.microsoft.com/office/drawing/2014/main" id="{F6799E89-1622-970E-D960-D85201206C55}"/>
              </a:ext>
            </a:extLst>
          </p:cNvPr>
          <p:cNvPicPr>
            <a:picLocks noChangeAspect="1"/>
          </p:cNvPicPr>
          <p:nvPr/>
        </p:nvPicPr>
        <p:blipFill>
          <a:blip r:embed="rId2"/>
          <a:stretch>
            <a:fillRect/>
          </a:stretch>
        </p:blipFill>
        <p:spPr>
          <a:xfrm>
            <a:off x="1769466" y="1167862"/>
            <a:ext cx="5605067" cy="3581989"/>
          </a:xfrm>
          <a:prstGeom prst="rect">
            <a:avLst/>
          </a:prstGeom>
        </p:spPr>
      </p:pic>
    </p:spTree>
    <p:extLst>
      <p:ext uri="{BB962C8B-B14F-4D97-AF65-F5344CB8AC3E}">
        <p14:creationId xmlns:p14="http://schemas.microsoft.com/office/powerpoint/2010/main" val="3833466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57DCB9-D40D-3636-3383-66B88B9A82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5" name="Picture 4">
            <a:extLst>
              <a:ext uri="{FF2B5EF4-FFF2-40B4-BE49-F238E27FC236}">
                <a16:creationId xmlns:a16="http://schemas.microsoft.com/office/drawing/2014/main" id="{17B65E08-F0A2-CDCC-7E3B-AAB9952215B8}"/>
              </a:ext>
            </a:extLst>
          </p:cNvPr>
          <p:cNvPicPr>
            <a:picLocks noChangeAspect="1"/>
          </p:cNvPicPr>
          <p:nvPr/>
        </p:nvPicPr>
        <p:blipFill>
          <a:blip r:embed="rId2"/>
          <a:stretch>
            <a:fillRect/>
          </a:stretch>
        </p:blipFill>
        <p:spPr>
          <a:xfrm>
            <a:off x="1093708" y="525535"/>
            <a:ext cx="6956584" cy="4092429"/>
          </a:xfrm>
          <a:prstGeom prst="rect">
            <a:avLst/>
          </a:prstGeom>
        </p:spPr>
      </p:pic>
    </p:spTree>
    <p:extLst>
      <p:ext uri="{BB962C8B-B14F-4D97-AF65-F5344CB8AC3E}">
        <p14:creationId xmlns:p14="http://schemas.microsoft.com/office/powerpoint/2010/main" val="3772829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A066F2-4052-73CA-1647-3E4215B455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5" name="Picture 4">
            <a:extLst>
              <a:ext uri="{FF2B5EF4-FFF2-40B4-BE49-F238E27FC236}">
                <a16:creationId xmlns:a16="http://schemas.microsoft.com/office/drawing/2014/main" id="{7A8D015B-64C3-B500-17FB-EA47350FF64E}"/>
              </a:ext>
            </a:extLst>
          </p:cNvPr>
          <p:cNvPicPr>
            <a:picLocks noChangeAspect="1"/>
          </p:cNvPicPr>
          <p:nvPr/>
        </p:nvPicPr>
        <p:blipFill>
          <a:blip r:embed="rId2"/>
          <a:stretch>
            <a:fillRect/>
          </a:stretch>
        </p:blipFill>
        <p:spPr>
          <a:xfrm>
            <a:off x="674271" y="1034284"/>
            <a:ext cx="3897729" cy="2923297"/>
          </a:xfrm>
          <a:prstGeom prst="rect">
            <a:avLst/>
          </a:prstGeom>
        </p:spPr>
      </p:pic>
      <p:pic>
        <p:nvPicPr>
          <p:cNvPr id="10" name="Picture 9">
            <a:extLst>
              <a:ext uri="{FF2B5EF4-FFF2-40B4-BE49-F238E27FC236}">
                <a16:creationId xmlns:a16="http://schemas.microsoft.com/office/drawing/2014/main" id="{50CC04E6-B817-D913-15FD-5F61E3A86494}"/>
              </a:ext>
            </a:extLst>
          </p:cNvPr>
          <p:cNvPicPr>
            <a:picLocks noChangeAspect="1"/>
          </p:cNvPicPr>
          <p:nvPr/>
        </p:nvPicPr>
        <p:blipFill>
          <a:blip r:embed="rId3"/>
          <a:stretch>
            <a:fillRect/>
          </a:stretch>
        </p:blipFill>
        <p:spPr>
          <a:xfrm>
            <a:off x="4857205" y="1034284"/>
            <a:ext cx="3897729" cy="2923297"/>
          </a:xfrm>
          <a:prstGeom prst="rect">
            <a:avLst/>
          </a:prstGeom>
        </p:spPr>
      </p:pic>
    </p:spTree>
    <p:extLst>
      <p:ext uri="{BB962C8B-B14F-4D97-AF65-F5344CB8AC3E}">
        <p14:creationId xmlns:p14="http://schemas.microsoft.com/office/powerpoint/2010/main" val="3050715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a:t>
            </a:r>
            <a:r>
              <a:rPr lang="en-IN" dirty="0"/>
              <a:t>EFERENCE</a:t>
            </a:r>
            <a:endParaRPr dirty="0"/>
          </a:p>
        </p:txBody>
      </p:sp>
      <p:sp>
        <p:nvSpPr>
          <p:cNvPr id="286" name="Google Shape;286;p20"/>
          <p:cNvSpPr txBox="1">
            <a:spLocks noGrp="1"/>
          </p:cNvSpPr>
          <p:nvPr>
            <p:ph type="body" idx="1"/>
          </p:nvPr>
        </p:nvSpPr>
        <p:spPr>
          <a:xfrm>
            <a:off x="307085" y="1453382"/>
            <a:ext cx="8836915" cy="3075200"/>
          </a:xfrm>
          <a:prstGeom prst="rect">
            <a:avLst/>
          </a:prstGeom>
        </p:spPr>
        <p:txBody>
          <a:bodyPr spcFirstLastPara="1" wrap="square" lIns="0" tIns="0" rIns="0" bIns="0" anchor="t" anchorCtr="0">
            <a:noAutofit/>
          </a:bodyPr>
          <a:lstStyle/>
          <a:p>
            <a:r>
              <a:rPr lang="en-US" sz="1600">
                <a:latin typeface="+mn-lt"/>
              </a:rPr>
              <a:t>[1] Arjenaki O.O, Moghaddam P.A and Motlagh M.A ‖Online tomato sorting based on shape, maturity, size, and surface defects using machine vision,‖ .Turkish Journal of Agriculture and Forestry, vol.37, pp. 62- 68,2013.</a:t>
            </a:r>
          </a:p>
          <a:p>
            <a:r>
              <a:rPr lang="en-US" sz="1600">
                <a:latin typeface="+mn-lt"/>
              </a:rPr>
              <a:t>[2] Shakya, Subarna. "Analysis of Artificial Intelligence based Image Classification Techniques." Journal of Innovative Image Processing (JIIP) 2, no. 01 (2020): 44-54.</a:t>
            </a:r>
          </a:p>
          <a:p>
            <a:r>
              <a:rPr lang="en-US" sz="1600">
                <a:latin typeface="+mn-lt"/>
              </a:rPr>
              <a:t>[3] IsrarHussain, Qianhua He and Zhuliang 2018 automatic fruit recognition based on DCNN for commercial source trace system International Journal on Computational Science&amp; Applications, 8</a:t>
            </a:r>
          </a:p>
          <a:p>
            <a:r>
              <a:rPr lang="en-US" sz="1600">
                <a:latin typeface="+mn-lt"/>
              </a:rPr>
              <a:t>[4] Gupta A, Kushwaha M R and Patidar M K , 2019 A Comparative Study of Fruit Recognition System Using Machine Learning Approaches International Journal of Engineering Technology and Applied Science, 5(7).</a:t>
            </a:r>
          </a:p>
          <a:p>
            <a:pPr algn="l"/>
            <a:endParaRPr lang="en-US" sz="1600" b="0" i="0" dirty="0">
              <a:solidFill>
                <a:srgbClr val="222222"/>
              </a:solidFill>
              <a:effectLst/>
              <a:latin typeface="Arial" panose="020B0604020202020204" pitchFamily="34" charset="0"/>
            </a:endParaRPr>
          </a:p>
          <a:p>
            <a:pPr marL="139700" indent="0" algn="l">
              <a:buNone/>
            </a:pPr>
            <a:endParaRPr lang="en-US" sz="1600" b="0" i="0" dirty="0">
              <a:solidFill>
                <a:srgbClr val="222222"/>
              </a:solidFill>
              <a:effectLst/>
              <a:latin typeface="Arial" panose="020B0604020202020204" pitchFamily="34" charset="0"/>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2330697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a:t>
            </a:r>
            <a:r>
              <a:rPr lang="en-IN" dirty="0"/>
              <a:t>EFERENCE</a:t>
            </a:r>
            <a:endParaRPr dirty="0"/>
          </a:p>
        </p:txBody>
      </p:sp>
      <p:sp>
        <p:nvSpPr>
          <p:cNvPr id="286" name="Google Shape;286;p20"/>
          <p:cNvSpPr txBox="1">
            <a:spLocks noGrp="1"/>
          </p:cNvSpPr>
          <p:nvPr>
            <p:ph type="body" idx="1"/>
          </p:nvPr>
        </p:nvSpPr>
        <p:spPr>
          <a:xfrm>
            <a:off x="307085" y="1453382"/>
            <a:ext cx="8836915" cy="3075200"/>
          </a:xfrm>
          <a:prstGeom prst="rect">
            <a:avLst/>
          </a:prstGeom>
        </p:spPr>
        <p:txBody>
          <a:bodyPr spcFirstLastPara="1" wrap="square" lIns="0" tIns="0" rIns="0" bIns="0" anchor="t" anchorCtr="0">
            <a:noAutofit/>
          </a:bodyPr>
          <a:lstStyle/>
          <a:p>
            <a:r>
              <a:rPr lang="en-US" sz="1600">
                <a:latin typeface="+mn-lt"/>
              </a:rPr>
              <a:t>[5] R. Want, “An introduction to RFID technology,” IEEE Pervasive Computing, vol. 5, no. 1, pp. 25–33, 2006. </a:t>
            </a:r>
          </a:p>
          <a:p>
            <a:r>
              <a:rPr lang="en-US" sz="1600">
                <a:latin typeface="+mn-lt"/>
              </a:rPr>
              <a:t>[6] B. Santra and D. P. Mukherjee, “A comprehensive survey on computer vision based approaches for automatic identification of products in retail store,” Image and Vision Computing, vol. 86, pp. 45–63, 2019. </a:t>
            </a:r>
          </a:p>
          <a:p>
            <a:r>
              <a:rPr lang="en-US" sz="1600">
                <a:latin typeface="+mn-lt"/>
              </a:rPr>
              <a:t>[7] D. Grewal, A. L. Roggeveen, and J. Nordfalt, “*e future of retailing,” Journal of Retailing, vol. 93, no. 1, pp. 1–6, 2017. </a:t>
            </a:r>
          </a:p>
          <a:p>
            <a:r>
              <a:rPr lang="en-US" sz="1600">
                <a:latin typeface="+mn-lt"/>
              </a:rPr>
              <a:t>[8] Hampshire, “AI spending by retailers to reach abs12 billionby 2023, driven by the promise of improved margins,”April 2019, https://www.juniperresearch.com/press/pressreleases/ai-spending-by-retailers-reach-12-billion-2023</a:t>
            </a:r>
            <a:endParaRPr lang="en-US" sz="1600" b="0" i="0" dirty="0">
              <a:solidFill>
                <a:srgbClr val="222222"/>
              </a:solidFill>
              <a:effectLst/>
              <a:latin typeface="+mn-lt"/>
            </a:endParaRPr>
          </a:p>
          <a:p>
            <a:pPr marL="139700" indent="0" algn="l">
              <a:buNone/>
            </a:pPr>
            <a:endParaRPr lang="en-US" sz="1600" b="0" i="0" dirty="0">
              <a:solidFill>
                <a:srgbClr val="222222"/>
              </a:solidFill>
              <a:effectLst/>
              <a:latin typeface="+mn-lt"/>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182480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86" name="Google Shape;286;p20"/>
          <p:cNvSpPr txBox="1">
            <a:spLocks noGrp="1"/>
          </p:cNvSpPr>
          <p:nvPr>
            <p:ph type="body" idx="1"/>
          </p:nvPr>
        </p:nvSpPr>
        <p:spPr>
          <a:xfrm>
            <a:off x="247548" y="1606215"/>
            <a:ext cx="7020355" cy="2191562"/>
          </a:xfrm>
          <a:prstGeom prst="rect">
            <a:avLst/>
          </a:prstGeom>
        </p:spPr>
        <p:txBody>
          <a:bodyPr spcFirstLastPara="1" wrap="square" lIns="0" tIns="0" rIns="0" bIns="0" anchor="t" anchorCtr="0">
            <a:noAutofit/>
          </a:bodyPr>
          <a:lstStyle/>
          <a:p>
            <a:pPr algn="l"/>
            <a:r>
              <a:rPr lang="en-US" sz="1600" dirty="0">
                <a:solidFill>
                  <a:schemeClr val="tx1"/>
                </a:solidFill>
                <a:latin typeface="Arial" panose="020B0604020202020204" pitchFamily="34" charset="0"/>
              </a:rPr>
              <a:t>T</a:t>
            </a:r>
            <a:r>
              <a:rPr lang="en-US" sz="1600" b="0" i="0" dirty="0">
                <a:solidFill>
                  <a:schemeClr val="tx1"/>
                </a:solidFill>
                <a:effectLst/>
                <a:latin typeface="Söhne"/>
              </a:rPr>
              <a:t>he development of a fully automated weighing machine capable of object detection and price calculation addresses critical efficiency and accuracy challenges in the retail sector.</a:t>
            </a:r>
            <a:endParaRPr lang="en-IN" sz="1600" b="0" i="0" dirty="0">
              <a:solidFill>
                <a:schemeClr val="tx1"/>
              </a:solidFill>
              <a:effectLst/>
              <a:latin typeface="Söhne"/>
            </a:endParaRPr>
          </a:p>
          <a:p>
            <a:pPr algn="l"/>
            <a:r>
              <a:rPr lang="en-US" sz="1600" b="0" i="0" dirty="0">
                <a:solidFill>
                  <a:schemeClr val="tx1"/>
                </a:solidFill>
                <a:effectLst/>
                <a:latin typeface="Söhne"/>
              </a:rPr>
              <a:t>This innovation promises to streamline retail operations, reduce human errors, enhance customer convenience, and optimize overall store management, making it a valuable addition to modern retail environments.</a:t>
            </a:r>
            <a:endParaRPr lang="en-US" sz="1600" b="0" i="0" dirty="0">
              <a:solidFill>
                <a:schemeClr val="tx1"/>
              </a:solidFill>
              <a:effectLst/>
              <a:latin typeface="Arial" panose="020B0604020202020204" pitchFamily="34" charset="0"/>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3998974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4572000" y="2753054"/>
            <a:ext cx="4422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47</a:t>
            </a:fld>
            <a:endParaRPr>
              <a:solidFill>
                <a:schemeClr val="lt1"/>
              </a:solidFill>
            </a:endParaRPr>
          </a:p>
        </p:txBody>
      </p:sp>
      <p:pic>
        <p:nvPicPr>
          <p:cNvPr id="507" name="Google Shape;507;p34"/>
          <p:cNvPicPr preferRelativeResize="0"/>
          <p:nvPr/>
        </p:nvPicPr>
        <p:blipFill>
          <a:blip r:embed="rId3"/>
          <a:srcRect l="15979" r="15979"/>
          <a:stretch/>
        </p:blipFill>
        <p:spPr>
          <a:xfrm>
            <a:off x="1188150" y="391016"/>
            <a:ext cx="1975353" cy="2180734"/>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79100" y="835662"/>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PROBLEM STATEMENT</a:t>
            </a:r>
            <a:endParaRPr dirty="0"/>
          </a:p>
        </p:txBody>
      </p:sp>
      <p:sp>
        <p:nvSpPr>
          <p:cNvPr id="240" name="Google Shape;240;p17"/>
          <p:cNvSpPr txBox="1">
            <a:spLocks noGrp="1"/>
          </p:cNvSpPr>
          <p:nvPr>
            <p:ph type="body" idx="1"/>
          </p:nvPr>
        </p:nvSpPr>
        <p:spPr>
          <a:xfrm>
            <a:off x="244366" y="1838363"/>
            <a:ext cx="8899634" cy="1157085"/>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US" sz="1600" dirty="0">
                <a:latin typeface="Arial" panose="020B0604020202020204" pitchFamily="34" charset="0"/>
                <a:cs typeface="Arial" panose="020B0604020202020204" pitchFamily="34" charset="0"/>
              </a:rPr>
              <a:t>Develop a fully automated weighing machine that detects</a:t>
            </a:r>
          </a:p>
          <a:p>
            <a:pPr marL="127000" lvl="0" indent="0" algn="l" rtl="0">
              <a:spcBef>
                <a:spcPts val="0"/>
              </a:spcBef>
              <a:spcAft>
                <a:spcPts val="0"/>
              </a:spcAft>
              <a:buSzPts val="1600"/>
              <a:buNone/>
            </a:pPr>
            <a:r>
              <a:rPr lang="en-US" sz="1600" dirty="0">
                <a:latin typeface="Arial" panose="020B0604020202020204" pitchFamily="34" charset="0"/>
                <a:cs typeface="Arial" panose="020B0604020202020204" pitchFamily="34" charset="0"/>
              </a:rPr>
              <a:t>     objects, measures their weight, and calculates total prices based</a:t>
            </a:r>
          </a:p>
          <a:p>
            <a:pPr marL="127000" lvl="0" indent="0" algn="l" rtl="0">
              <a:spcBef>
                <a:spcPts val="0"/>
              </a:spcBef>
              <a:spcAft>
                <a:spcPts val="0"/>
              </a:spcAft>
              <a:buSzPts val="1600"/>
              <a:buNone/>
            </a:pPr>
            <a:r>
              <a:rPr lang="en-US" sz="1600" dirty="0">
                <a:latin typeface="Arial" panose="020B0604020202020204" pitchFamily="34" charset="0"/>
                <a:cs typeface="Arial" panose="020B0604020202020204" pitchFamily="34" charset="0"/>
              </a:rPr>
              <a:t>     on predefined data for efficient and error-free retail transactions.</a:t>
            </a:r>
            <a:endParaRPr sz="1600" dirty="0">
              <a:latin typeface="Arial" panose="020B0604020202020204" pitchFamily="34" charset="0"/>
              <a:cs typeface="Arial" panose="020B0604020202020204" pitchFamily="34" charset="0"/>
            </a:endParaRP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239;p17">
            <a:extLst>
              <a:ext uri="{FF2B5EF4-FFF2-40B4-BE49-F238E27FC236}">
                <a16:creationId xmlns:a16="http://schemas.microsoft.com/office/drawing/2014/main" id="{D11F7C65-8B22-248A-31C5-810F16B6056F}"/>
              </a:ext>
            </a:extLst>
          </p:cNvPr>
          <p:cNvSpPr txBox="1">
            <a:spLocks/>
          </p:cNvSpPr>
          <p:nvPr/>
        </p:nvSpPr>
        <p:spPr>
          <a:xfrm>
            <a:off x="165516" y="713998"/>
            <a:ext cx="577441" cy="7091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r>
              <a:rPr lang="en-IN">
                <a:solidFill>
                  <a:schemeClr val="bg1"/>
                </a:solidFill>
              </a:rPr>
              <a:t>2</a:t>
            </a:r>
            <a:endParaRPr lang="en-IN" dirty="0">
              <a:solidFill>
                <a:schemeClr val="bg1"/>
              </a:solidFill>
            </a:endParaRPr>
          </a:p>
        </p:txBody>
      </p:sp>
      <p:pic>
        <p:nvPicPr>
          <p:cNvPr id="4" name="Google Shape;221;p14">
            <a:extLst>
              <a:ext uri="{FF2B5EF4-FFF2-40B4-BE49-F238E27FC236}">
                <a16:creationId xmlns:a16="http://schemas.microsoft.com/office/drawing/2014/main" id="{D6E6EBE2-2DEF-BBD8-9594-8E84E66ADB1E}"/>
              </a:ext>
            </a:extLst>
          </p:cNvPr>
          <p:cNvPicPr preferRelativeResize="0"/>
          <p:nvPr/>
        </p:nvPicPr>
        <p:blipFill>
          <a:blip r:embed="rId3"/>
          <a:srcRect l="25639" r="25639"/>
          <a:stretch/>
        </p:blipFill>
        <p:spPr>
          <a:xfrm>
            <a:off x="7168647" y="391016"/>
            <a:ext cx="1975353" cy="2180734"/>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body" idx="1"/>
          </p:nvPr>
        </p:nvSpPr>
        <p:spPr>
          <a:xfrm>
            <a:off x="1545590" y="119755"/>
            <a:ext cx="7483694" cy="4000465"/>
          </a:xfrm>
          <a:prstGeom prst="rect">
            <a:avLst/>
          </a:prstGeom>
        </p:spPr>
        <p:txBody>
          <a:bodyPr spcFirstLastPara="1" wrap="square" lIns="0" tIns="0" rIns="0" bIns="0" anchor="ctr" anchorCtr="0">
            <a:noAutofit/>
          </a:bodyPr>
          <a:lstStyle/>
          <a:p>
            <a:pPr marL="127000" lvl="0" indent="0" algn="l" rtl="0">
              <a:spcBef>
                <a:spcPts val="0"/>
              </a:spcBef>
              <a:spcAft>
                <a:spcPts val="0"/>
              </a:spcAft>
              <a:buSzPts val="1600"/>
              <a:buNone/>
            </a:pPr>
            <a:endParaRPr lang="en-US" sz="1600" b="0" i="0" dirty="0">
              <a:solidFill>
                <a:schemeClr val="bg1"/>
              </a:solidFill>
              <a:effectLst/>
              <a:latin typeface="+mn-lt"/>
            </a:endParaRPr>
          </a:p>
          <a:p>
            <a:pPr marL="457200" lvl="0" indent="-330200" algn="l" rtl="0">
              <a:spcBef>
                <a:spcPts val="0"/>
              </a:spcBef>
              <a:spcAft>
                <a:spcPts val="0"/>
              </a:spcAft>
              <a:buSzPts val="1600"/>
              <a:buChar char="⬢"/>
            </a:pPr>
            <a:r>
              <a:rPr lang="en-US" sz="1600" b="0" i="0" dirty="0">
                <a:solidFill>
                  <a:schemeClr val="bg1"/>
                </a:solidFill>
                <a:effectLst/>
                <a:latin typeface="+mn-lt"/>
              </a:rPr>
              <a:t>Embrace technology to automate the pricing process, reducing the dependency on staff members.</a:t>
            </a:r>
            <a:endParaRPr lang="en-IN" sz="1600" b="0" i="0" dirty="0">
              <a:solidFill>
                <a:schemeClr val="bg1"/>
              </a:solidFill>
              <a:effectLst/>
              <a:latin typeface="+mn-lt"/>
            </a:endParaRPr>
          </a:p>
          <a:p>
            <a:pPr marL="457200" lvl="0" indent="-330200" algn="l" rtl="0">
              <a:spcBef>
                <a:spcPts val="0"/>
              </a:spcBef>
              <a:spcAft>
                <a:spcPts val="0"/>
              </a:spcAft>
              <a:buSzPts val="1600"/>
              <a:buChar char="⬢"/>
            </a:pPr>
            <a:r>
              <a:rPr lang="en-IN" sz="1600" i="0" dirty="0">
                <a:solidFill>
                  <a:schemeClr val="bg1"/>
                </a:solidFill>
                <a:latin typeface="+mn-lt"/>
              </a:rPr>
              <a:t>We</a:t>
            </a:r>
            <a:r>
              <a:rPr lang="en-US" sz="1600" b="0" i="0" dirty="0">
                <a:solidFill>
                  <a:schemeClr val="bg1"/>
                </a:solidFill>
                <a:effectLst/>
                <a:latin typeface="+mn-lt"/>
              </a:rPr>
              <a:t> aim to enhance the shopping experience, reduce pricing errors </a:t>
            </a:r>
            <a:r>
              <a:rPr lang="en-IN" sz="1600" b="0" i="0" dirty="0">
                <a:solidFill>
                  <a:schemeClr val="bg1"/>
                </a:solidFill>
                <a:effectLst/>
                <a:latin typeface="+mn-lt"/>
              </a:rPr>
              <a:t> and delays in billing area.</a:t>
            </a:r>
          </a:p>
        </p:txBody>
      </p:sp>
      <p:sp>
        <p:nvSpPr>
          <p:cNvPr id="3" name="Google Shape;228;p15">
            <a:extLst>
              <a:ext uri="{FF2B5EF4-FFF2-40B4-BE49-F238E27FC236}">
                <a16:creationId xmlns:a16="http://schemas.microsoft.com/office/drawing/2014/main" id="{990997CA-6012-8A5C-AE71-A173E05E568D}"/>
              </a:ext>
            </a:extLst>
          </p:cNvPr>
          <p:cNvSpPr txBox="1"/>
          <p:nvPr/>
        </p:nvSpPr>
        <p:spPr>
          <a:xfrm>
            <a:off x="-283823" y="4565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IN" sz="9600" b="1">
                <a:solidFill>
                  <a:schemeClr val="lt1"/>
                </a:solidFill>
                <a:latin typeface="Catamaran"/>
                <a:ea typeface="Catamaran"/>
                <a:cs typeface="Catamaran"/>
                <a:sym typeface="Catamaran"/>
              </a:rPr>
              <a:t>3</a:t>
            </a:r>
            <a:endParaRPr lang="en-IN" sz="9600" b="1" dirty="0">
              <a:solidFill>
                <a:schemeClr val="lt1"/>
              </a:solidFill>
              <a:latin typeface="Catamaran"/>
              <a:ea typeface="Catamaran"/>
              <a:cs typeface="Catamaran"/>
              <a:sym typeface="Catamaran"/>
            </a:endParaRPr>
          </a:p>
        </p:txBody>
      </p:sp>
      <p:sp>
        <p:nvSpPr>
          <p:cNvPr id="7" name="Google Shape;208;p13">
            <a:extLst>
              <a:ext uri="{FF2B5EF4-FFF2-40B4-BE49-F238E27FC236}">
                <a16:creationId xmlns:a16="http://schemas.microsoft.com/office/drawing/2014/main" id="{B6C73CDB-8DC1-475E-8D08-7C59D0AE0F0F}"/>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6</a:t>
            </a:fld>
            <a:endParaRPr lang="en" dirty="0"/>
          </a:p>
        </p:txBody>
      </p:sp>
      <p:sp>
        <p:nvSpPr>
          <p:cNvPr id="9" name="TextBox 8">
            <a:extLst>
              <a:ext uri="{FF2B5EF4-FFF2-40B4-BE49-F238E27FC236}">
                <a16:creationId xmlns:a16="http://schemas.microsoft.com/office/drawing/2014/main" id="{A00C3049-9BB0-45A4-4082-C0E35E24B209}"/>
              </a:ext>
            </a:extLst>
          </p:cNvPr>
          <p:cNvSpPr txBox="1"/>
          <p:nvPr/>
        </p:nvSpPr>
        <p:spPr>
          <a:xfrm>
            <a:off x="4215480" y="-84903"/>
            <a:ext cx="2004000" cy="1200329"/>
          </a:xfrm>
          <a:prstGeom prst="rect">
            <a:avLst/>
          </a:prstGeom>
          <a:noFill/>
        </p:spPr>
        <p:txBody>
          <a:bodyPr wrap="square">
            <a:spAutoFit/>
          </a:bodyPr>
          <a:lstStyle/>
          <a:p>
            <a:r>
              <a:rPr lang="en-IN" sz="7200" b="1" dirty="0">
                <a:solidFill>
                  <a:schemeClr val="bg1"/>
                </a:solidFill>
              </a:rPr>
              <a:t>“</a:t>
            </a:r>
            <a:endParaRPr lang="en-US" sz="7200" dirty="0"/>
          </a:p>
        </p:txBody>
      </p:sp>
      <p:sp>
        <p:nvSpPr>
          <p:cNvPr id="13" name="TextBox 12">
            <a:extLst>
              <a:ext uri="{FF2B5EF4-FFF2-40B4-BE49-F238E27FC236}">
                <a16:creationId xmlns:a16="http://schemas.microsoft.com/office/drawing/2014/main" id="{66F571AE-7CD9-CF6D-68E8-A022AEFC3DF5}"/>
              </a:ext>
            </a:extLst>
          </p:cNvPr>
          <p:cNvSpPr txBox="1"/>
          <p:nvPr/>
        </p:nvSpPr>
        <p:spPr>
          <a:xfrm>
            <a:off x="4291897" y="-558578"/>
            <a:ext cx="2473030" cy="1323439"/>
          </a:xfrm>
          <a:prstGeom prst="rect">
            <a:avLst/>
          </a:prstGeom>
          <a:noFill/>
        </p:spPr>
        <p:txBody>
          <a:bodyPr wrap="square">
            <a:spAutoFit/>
          </a:bodyPr>
          <a:lstStyle/>
          <a:p>
            <a:r>
              <a:rPr lang="en-IN" sz="8000" b="1" dirty="0">
                <a:solidFill>
                  <a:schemeClr val="bg1"/>
                </a:solidFill>
              </a:rPr>
              <a:t>.</a:t>
            </a:r>
            <a:endParaRPr lang="en-US" sz="8000" dirty="0"/>
          </a:p>
        </p:txBody>
      </p:sp>
      <p:sp>
        <p:nvSpPr>
          <p:cNvPr id="15" name="TextBox 14">
            <a:extLst>
              <a:ext uri="{FF2B5EF4-FFF2-40B4-BE49-F238E27FC236}">
                <a16:creationId xmlns:a16="http://schemas.microsoft.com/office/drawing/2014/main" id="{81C0E7B6-EAB7-9C69-ED10-E3FA0AA03432}"/>
              </a:ext>
            </a:extLst>
          </p:cNvPr>
          <p:cNvSpPr txBox="1"/>
          <p:nvPr/>
        </p:nvSpPr>
        <p:spPr>
          <a:xfrm>
            <a:off x="4412672" y="-723275"/>
            <a:ext cx="2473030" cy="1323439"/>
          </a:xfrm>
          <a:prstGeom prst="rect">
            <a:avLst/>
          </a:prstGeom>
          <a:noFill/>
        </p:spPr>
        <p:txBody>
          <a:bodyPr wrap="square">
            <a:spAutoFit/>
          </a:bodyPr>
          <a:lstStyle/>
          <a:p>
            <a:r>
              <a:rPr lang="en-IN" sz="8000" b="1" dirty="0">
                <a:solidFill>
                  <a:schemeClr val="bg1"/>
                </a:solidFill>
              </a:rPr>
              <a:t>.</a:t>
            </a:r>
            <a:endParaRPr lang="en-US" sz="8000" dirty="0"/>
          </a:p>
        </p:txBody>
      </p:sp>
      <p:sp>
        <p:nvSpPr>
          <p:cNvPr id="17" name="TextBox 16">
            <a:extLst>
              <a:ext uri="{FF2B5EF4-FFF2-40B4-BE49-F238E27FC236}">
                <a16:creationId xmlns:a16="http://schemas.microsoft.com/office/drawing/2014/main" id="{C7F72B9D-8A11-E64F-F5DB-20BA71623FC8}"/>
              </a:ext>
            </a:extLst>
          </p:cNvPr>
          <p:cNvSpPr txBox="1"/>
          <p:nvPr/>
        </p:nvSpPr>
        <p:spPr>
          <a:xfrm>
            <a:off x="4516879" y="-577994"/>
            <a:ext cx="2473030" cy="1323439"/>
          </a:xfrm>
          <a:prstGeom prst="rect">
            <a:avLst/>
          </a:prstGeom>
          <a:noFill/>
        </p:spPr>
        <p:txBody>
          <a:bodyPr wrap="square">
            <a:spAutoFit/>
          </a:bodyPr>
          <a:lstStyle/>
          <a:p>
            <a:r>
              <a:rPr lang="en-IN" sz="8000" b="1" dirty="0">
                <a:solidFill>
                  <a:schemeClr val="bg1"/>
                </a:solidFill>
              </a:rPr>
              <a:t>.</a:t>
            </a:r>
            <a:endParaRPr lang="en-US" sz="8000" dirty="0"/>
          </a:p>
        </p:txBody>
      </p:sp>
      <p:sp>
        <p:nvSpPr>
          <p:cNvPr id="19" name="TextBox 18">
            <a:extLst>
              <a:ext uri="{FF2B5EF4-FFF2-40B4-BE49-F238E27FC236}">
                <a16:creationId xmlns:a16="http://schemas.microsoft.com/office/drawing/2014/main" id="{501EACD8-58E8-0F99-DAB9-1553D12E8957}"/>
              </a:ext>
            </a:extLst>
          </p:cNvPr>
          <p:cNvSpPr txBox="1"/>
          <p:nvPr/>
        </p:nvSpPr>
        <p:spPr>
          <a:xfrm>
            <a:off x="4352285" y="-274025"/>
            <a:ext cx="2473030" cy="1323439"/>
          </a:xfrm>
          <a:prstGeom prst="rect">
            <a:avLst/>
          </a:prstGeom>
          <a:noFill/>
        </p:spPr>
        <p:txBody>
          <a:bodyPr wrap="square">
            <a:spAutoFit/>
          </a:bodyPr>
          <a:lstStyle/>
          <a:p>
            <a:r>
              <a:rPr lang="en-IN" sz="8000" b="1" dirty="0">
                <a:solidFill>
                  <a:schemeClr val="bg1"/>
                </a:solidFill>
              </a:rPr>
              <a:t>.</a:t>
            </a:r>
            <a:endParaRPr lang="en-US" sz="8000" dirty="0"/>
          </a:p>
        </p:txBody>
      </p:sp>
      <p:sp>
        <p:nvSpPr>
          <p:cNvPr id="21" name="TextBox 20">
            <a:extLst>
              <a:ext uri="{FF2B5EF4-FFF2-40B4-BE49-F238E27FC236}">
                <a16:creationId xmlns:a16="http://schemas.microsoft.com/office/drawing/2014/main" id="{EE8FF7A0-B4E1-0C34-CAF2-A2CE6E4074E2}"/>
              </a:ext>
            </a:extLst>
          </p:cNvPr>
          <p:cNvSpPr txBox="1"/>
          <p:nvPr/>
        </p:nvSpPr>
        <p:spPr>
          <a:xfrm>
            <a:off x="4375504" y="-117909"/>
            <a:ext cx="2004000" cy="1200329"/>
          </a:xfrm>
          <a:prstGeom prst="rect">
            <a:avLst/>
          </a:prstGeom>
          <a:noFill/>
        </p:spPr>
        <p:txBody>
          <a:bodyPr wrap="square">
            <a:spAutoFit/>
          </a:bodyPr>
          <a:lstStyle/>
          <a:p>
            <a:r>
              <a:rPr lang="en-IN" sz="7200" b="1" dirty="0">
                <a:solidFill>
                  <a:schemeClr val="bg1"/>
                </a:solidFill>
              </a:rPr>
              <a:t>I</a:t>
            </a:r>
            <a:endParaRPr lang="en-US" sz="7200" dirty="0"/>
          </a:p>
        </p:txBody>
      </p:sp>
      <p:sp>
        <p:nvSpPr>
          <p:cNvPr id="23" name="TextBox 22">
            <a:extLst>
              <a:ext uri="{FF2B5EF4-FFF2-40B4-BE49-F238E27FC236}">
                <a16:creationId xmlns:a16="http://schemas.microsoft.com/office/drawing/2014/main" id="{C7C11132-8938-3EE9-D360-CBE2E088C333}"/>
              </a:ext>
            </a:extLst>
          </p:cNvPr>
          <p:cNvSpPr txBox="1"/>
          <p:nvPr/>
        </p:nvSpPr>
        <p:spPr>
          <a:xfrm>
            <a:off x="4366388" y="-66061"/>
            <a:ext cx="2004000" cy="830997"/>
          </a:xfrm>
          <a:prstGeom prst="rect">
            <a:avLst/>
          </a:prstGeom>
          <a:noFill/>
        </p:spPr>
        <p:txBody>
          <a:bodyPr wrap="square">
            <a:spAutoFit/>
          </a:bodyPr>
          <a:lstStyle/>
          <a:p>
            <a:r>
              <a:rPr lang="en-IN" sz="4800" b="1" dirty="0">
                <a:solidFill>
                  <a:schemeClr val="bg1"/>
                </a:solidFill>
              </a:rPr>
              <a:t>I</a:t>
            </a:r>
            <a:endParaRPr lang="en-US" sz="4800" dirty="0"/>
          </a:p>
        </p:txBody>
      </p:sp>
      <p:sp>
        <p:nvSpPr>
          <p:cNvPr id="25" name="TextBox 24">
            <a:extLst>
              <a:ext uri="{FF2B5EF4-FFF2-40B4-BE49-F238E27FC236}">
                <a16:creationId xmlns:a16="http://schemas.microsoft.com/office/drawing/2014/main" id="{5D7CE830-C2D0-370F-8C9C-F1AA0F29133B}"/>
              </a:ext>
            </a:extLst>
          </p:cNvPr>
          <p:cNvSpPr txBox="1"/>
          <p:nvPr/>
        </p:nvSpPr>
        <p:spPr>
          <a:xfrm>
            <a:off x="4440879" y="30806"/>
            <a:ext cx="2004000" cy="584775"/>
          </a:xfrm>
          <a:prstGeom prst="rect">
            <a:avLst/>
          </a:prstGeom>
          <a:noFill/>
        </p:spPr>
        <p:txBody>
          <a:bodyPr wrap="square">
            <a:spAutoFit/>
          </a:bodyPr>
          <a:lstStyle/>
          <a:p>
            <a:r>
              <a:rPr lang="en-IN" sz="3200" b="1" dirty="0">
                <a:solidFill>
                  <a:schemeClr val="bg1"/>
                </a:solidFill>
              </a:rPr>
              <a:t>I</a:t>
            </a:r>
            <a:endParaRPr lang="en-US" sz="3200" dirty="0"/>
          </a:p>
        </p:txBody>
      </p:sp>
      <p:sp>
        <p:nvSpPr>
          <p:cNvPr id="27" name="TextBox 26">
            <a:extLst>
              <a:ext uri="{FF2B5EF4-FFF2-40B4-BE49-F238E27FC236}">
                <a16:creationId xmlns:a16="http://schemas.microsoft.com/office/drawing/2014/main" id="{0F906432-04FD-CB8A-4DCE-592C0BF6AF64}"/>
              </a:ext>
            </a:extLst>
          </p:cNvPr>
          <p:cNvSpPr txBox="1"/>
          <p:nvPr/>
        </p:nvSpPr>
        <p:spPr>
          <a:xfrm>
            <a:off x="4440879" y="-10813"/>
            <a:ext cx="1206705" cy="923330"/>
          </a:xfrm>
          <a:prstGeom prst="rect">
            <a:avLst/>
          </a:prstGeom>
          <a:noFill/>
        </p:spPr>
        <p:txBody>
          <a:bodyPr wrap="square">
            <a:spAutoFit/>
          </a:bodyPr>
          <a:lstStyle/>
          <a:p>
            <a:r>
              <a:rPr lang="en-IN" sz="5400" b="1" dirty="0">
                <a:solidFill>
                  <a:schemeClr val="bg1"/>
                </a:solidFill>
              </a:rPr>
              <a:t>I</a:t>
            </a:r>
            <a:endParaRPr lang="en-US" sz="5400" dirty="0"/>
          </a:p>
        </p:txBody>
      </p:sp>
      <p:sp>
        <p:nvSpPr>
          <p:cNvPr id="29" name="TextBox 28">
            <a:extLst>
              <a:ext uri="{FF2B5EF4-FFF2-40B4-BE49-F238E27FC236}">
                <a16:creationId xmlns:a16="http://schemas.microsoft.com/office/drawing/2014/main" id="{467CE0E5-E1D3-A6B0-EADB-7EC0F864A1A5}"/>
              </a:ext>
            </a:extLst>
          </p:cNvPr>
          <p:cNvSpPr txBox="1"/>
          <p:nvPr/>
        </p:nvSpPr>
        <p:spPr>
          <a:xfrm>
            <a:off x="4614127" y="-341909"/>
            <a:ext cx="1206705" cy="923330"/>
          </a:xfrm>
          <a:prstGeom prst="rect">
            <a:avLst/>
          </a:prstGeom>
          <a:noFill/>
        </p:spPr>
        <p:txBody>
          <a:bodyPr wrap="square">
            <a:spAutoFit/>
          </a:bodyPr>
          <a:lstStyle/>
          <a:p>
            <a:r>
              <a:rPr lang="en-IN" sz="5400" b="1" dirty="0">
                <a:solidFill>
                  <a:schemeClr val="bg1"/>
                </a:solidFill>
              </a:rPr>
              <a:t>.</a:t>
            </a:r>
            <a:endParaRPr lang="en-US" sz="5400" dirty="0"/>
          </a:p>
        </p:txBody>
      </p:sp>
      <p:sp>
        <p:nvSpPr>
          <p:cNvPr id="32" name="Hexagon 31">
            <a:extLst>
              <a:ext uri="{FF2B5EF4-FFF2-40B4-BE49-F238E27FC236}">
                <a16:creationId xmlns:a16="http://schemas.microsoft.com/office/drawing/2014/main" id="{E02BCA5F-C7B1-423C-094B-61386ED2C9C0}"/>
              </a:ext>
            </a:extLst>
          </p:cNvPr>
          <p:cNvSpPr/>
          <p:nvPr/>
        </p:nvSpPr>
        <p:spPr>
          <a:xfrm rot="2008208">
            <a:off x="4412973" y="174859"/>
            <a:ext cx="519410" cy="293979"/>
          </a:xfrm>
          <a:prstGeom prst="hexagon">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602CD3-A065-5121-7674-36D19B6F2D49}"/>
              </a:ext>
            </a:extLst>
          </p:cNvPr>
          <p:cNvSpPr/>
          <p:nvPr/>
        </p:nvSpPr>
        <p:spPr>
          <a:xfrm>
            <a:off x="2577932" y="17437"/>
            <a:ext cx="3793330" cy="84853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6BFDD74-D194-AE73-6998-F419D344865F}"/>
              </a:ext>
            </a:extLst>
          </p:cNvPr>
          <p:cNvSpPr/>
          <p:nvPr/>
        </p:nvSpPr>
        <p:spPr>
          <a:xfrm>
            <a:off x="693972" y="375323"/>
            <a:ext cx="2577413" cy="571853"/>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226;p15">
            <a:extLst>
              <a:ext uri="{FF2B5EF4-FFF2-40B4-BE49-F238E27FC236}">
                <a16:creationId xmlns:a16="http://schemas.microsoft.com/office/drawing/2014/main" id="{31D181CD-96EE-EBBF-3B96-B9105A78B2CE}"/>
              </a:ext>
            </a:extLst>
          </p:cNvPr>
          <p:cNvSpPr txBox="1">
            <a:spLocks/>
          </p:cNvSpPr>
          <p:nvPr/>
        </p:nvSpPr>
        <p:spPr>
          <a:xfrm>
            <a:off x="710807" y="375323"/>
            <a:ext cx="2577413" cy="5617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b="1" dirty="0">
                <a:solidFill>
                  <a:schemeClr val="bg1"/>
                </a:solidFill>
              </a:rPr>
              <a:t>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OBJECTIVES</a:t>
            </a:r>
            <a:endParaRPr dirty="0"/>
          </a:p>
        </p:txBody>
      </p:sp>
      <p:sp>
        <p:nvSpPr>
          <p:cNvPr id="286" name="Google Shape;286;p20"/>
          <p:cNvSpPr txBox="1">
            <a:spLocks noGrp="1"/>
          </p:cNvSpPr>
          <p:nvPr>
            <p:ph type="body" idx="1"/>
          </p:nvPr>
        </p:nvSpPr>
        <p:spPr>
          <a:xfrm>
            <a:off x="292607" y="1606215"/>
            <a:ext cx="6987933" cy="2441685"/>
          </a:xfrm>
          <a:prstGeom prst="rect">
            <a:avLst/>
          </a:prstGeom>
        </p:spPr>
        <p:txBody>
          <a:bodyPr spcFirstLastPara="1" wrap="square" lIns="0" tIns="0" rIns="0" bIns="0" anchor="t" anchorCtr="0">
            <a:noAutofit/>
          </a:bodyPr>
          <a:lstStyle/>
          <a:p>
            <a:pPr algn="l"/>
            <a:r>
              <a:rPr lang="en-US" sz="1600" b="0" i="0" dirty="0">
                <a:solidFill>
                  <a:srgbClr val="222222"/>
                </a:solidFill>
                <a:effectLst/>
                <a:latin typeface="Arial" panose="020B0604020202020204" pitchFamily="34" charset="0"/>
              </a:rPr>
              <a:t>Automate billing through object detection and weight sensing.</a:t>
            </a:r>
          </a:p>
          <a:p>
            <a:pPr marL="139700" indent="0" algn="l">
              <a:buNone/>
            </a:pP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Ensure accurate pricing based on detected items and weights.</a:t>
            </a:r>
          </a:p>
          <a:p>
            <a:pPr marL="139700" indent="0" algn="l">
              <a:buNone/>
            </a:pP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Seamlessly integrate with a weighing scale for precision.</a:t>
            </a:r>
          </a:p>
          <a:p>
            <a:pPr marL="139700" indent="0" algn="l">
              <a:buNone/>
            </a:pP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Enhance the retail experience with efficiency and accuracy.</a:t>
            </a:r>
          </a:p>
          <a:p>
            <a:pPr marL="139700" indent="0" algn="l">
              <a:buNone/>
            </a:pPr>
            <a:endParaRPr lang="en-US" sz="1600" b="0" i="0" dirty="0">
              <a:solidFill>
                <a:srgbClr val="222222"/>
              </a:solidFill>
              <a:effectLst/>
              <a:latin typeface="Arial" panose="020B0604020202020204" pitchFamily="34" charset="0"/>
            </a:endParaRPr>
          </a:p>
          <a:p>
            <a:pPr marL="139700" indent="0" algn="l">
              <a:buNone/>
            </a:pPr>
            <a:endParaRPr lang="en-US" sz="1600" b="0" i="0" dirty="0">
              <a:solidFill>
                <a:srgbClr val="222222"/>
              </a:solidFill>
              <a:effectLst/>
              <a:latin typeface="Arial" panose="020B0604020202020204" pitchFamily="34" charset="0"/>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Google Shape;285;p20">
            <a:extLst>
              <a:ext uri="{FF2B5EF4-FFF2-40B4-BE49-F238E27FC236}">
                <a16:creationId xmlns:a16="http://schemas.microsoft.com/office/drawing/2014/main" id="{231D781F-990F-2E47-5306-59DBA12C1221}"/>
              </a:ext>
            </a:extLst>
          </p:cNvPr>
          <p:cNvSpPr txBox="1">
            <a:spLocks/>
          </p:cNvSpPr>
          <p:nvPr/>
        </p:nvSpPr>
        <p:spPr>
          <a:xfrm>
            <a:off x="112257" y="462085"/>
            <a:ext cx="712021" cy="11441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r>
              <a:rPr lang="en-IN">
                <a:solidFill>
                  <a:schemeClr val="bg1"/>
                </a:solidFill>
              </a:rPr>
              <a:t>4</a:t>
            </a: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DEEP LEARNING</a:t>
            </a:r>
            <a:endParaRPr dirty="0"/>
          </a:p>
        </p:txBody>
      </p:sp>
      <p:sp>
        <p:nvSpPr>
          <p:cNvPr id="286" name="Google Shape;286;p20"/>
          <p:cNvSpPr txBox="1">
            <a:spLocks noGrp="1"/>
          </p:cNvSpPr>
          <p:nvPr>
            <p:ph type="body" idx="1"/>
          </p:nvPr>
        </p:nvSpPr>
        <p:spPr>
          <a:xfrm>
            <a:off x="292607" y="1606215"/>
            <a:ext cx="6987933" cy="2441685"/>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defRPr/>
            </a:pPr>
            <a:r>
              <a:rPr lang="en-US" sz="1600" dirty="0">
                <a:solidFill>
                  <a:schemeClr val="tx1"/>
                </a:solidFill>
                <a:latin typeface="+mj-lt"/>
              </a:rPr>
              <a:t>Deep learning is a type of machine learning.</a:t>
            </a:r>
          </a:p>
          <a:p>
            <a:pPr marL="342900" indent="-342900">
              <a:buFont typeface="Arial" panose="020B0604020202020204" pitchFamily="34" charset="0"/>
              <a:buChar char="•"/>
              <a:defRPr/>
            </a:pPr>
            <a:r>
              <a:rPr lang="en-US" sz="1600" dirty="0">
                <a:solidFill>
                  <a:schemeClr val="tx1"/>
                </a:solidFill>
                <a:latin typeface="+mj-lt"/>
              </a:rPr>
              <a:t>It involves building artificial neural networks with multiple layers.</a:t>
            </a:r>
            <a:endParaRPr lang="en-US" sz="1600" b="0" i="0" dirty="0">
              <a:solidFill>
                <a:srgbClr val="222222"/>
              </a:solidFill>
              <a:effectLst/>
              <a:latin typeface="Arial" panose="020B0604020202020204" pitchFamily="34" charset="0"/>
            </a:endParaRPr>
          </a:p>
          <a:p>
            <a:pPr marL="342900" indent="-342900">
              <a:buFont typeface="Arial" panose="020B0604020202020204" pitchFamily="34" charset="0"/>
              <a:buChar char="•"/>
              <a:defRPr/>
            </a:pPr>
            <a:r>
              <a:rPr lang="en-US" sz="1600" dirty="0">
                <a:solidFill>
                  <a:schemeClr val="tx1"/>
                </a:solidFill>
                <a:latin typeface="+mj-lt"/>
              </a:rPr>
              <a:t>Deep learning is used to analyze and learn from large and complex datasets.</a:t>
            </a:r>
          </a:p>
          <a:p>
            <a:pPr marL="342900" indent="-342900">
              <a:buFont typeface="Arial" panose="020B0604020202020204" pitchFamily="34" charset="0"/>
              <a:buChar char="•"/>
              <a:defRPr/>
            </a:pPr>
            <a:r>
              <a:rPr lang="en-US" sz="1600" dirty="0">
                <a:solidFill>
                  <a:schemeClr val="tx1"/>
                </a:solidFill>
                <a:latin typeface="+mj-lt"/>
              </a:rPr>
              <a:t>It is applied in various fields such as image and speech recognition, natural language processing, and autonomous vehicles</a:t>
            </a:r>
            <a:endParaRPr lang="en-US" sz="1600" b="0" i="0" dirty="0">
              <a:solidFill>
                <a:schemeClr val="tx1"/>
              </a:solidFill>
              <a:effectLst/>
              <a:latin typeface="+mj-lt"/>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Google Shape;285;p20">
            <a:extLst>
              <a:ext uri="{FF2B5EF4-FFF2-40B4-BE49-F238E27FC236}">
                <a16:creationId xmlns:a16="http://schemas.microsoft.com/office/drawing/2014/main" id="{231D781F-990F-2E47-5306-59DBA12C1221}"/>
              </a:ext>
            </a:extLst>
          </p:cNvPr>
          <p:cNvSpPr txBox="1">
            <a:spLocks/>
          </p:cNvSpPr>
          <p:nvPr/>
        </p:nvSpPr>
        <p:spPr>
          <a:xfrm>
            <a:off x="112257" y="462085"/>
            <a:ext cx="712021" cy="11441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r>
              <a:rPr lang="en-IN" dirty="0">
                <a:solidFill>
                  <a:schemeClr val="bg1"/>
                </a:solidFill>
              </a:rPr>
              <a:t>5</a:t>
            </a:r>
          </a:p>
        </p:txBody>
      </p:sp>
    </p:spTree>
    <p:extLst>
      <p:ext uri="{BB962C8B-B14F-4D97-AF65-F5344CB8AC3E}">
        <p14:creationId xmlns:p14="http://schemas.microsoft.com/office/powerpoint/2010/main" val="172522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633165" y="846901"/>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sp>
        <p:nvSpPr>
          <p:cNvPr id="342" name="Google Shape;34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Google Shape;340;p24">
            <a:extLst>
              <a:ext uri="{FF2B5EF4-FFF2-40B4-BE49-F238E27FC236}">
                <a16:creationId xmlns:a16="http://schemas.microsoft.com/office/drawing/2014/main" id="{E6E51EF8-A923-D6FE-7E9F-4261FD235FEB}"/>
              </a:ext>
            </a:extLst>
          </p:cNvPr>
          <p:cNvSpPr txBox="1">
            <a:spLocks/>
          </p:cNvSpPr>
          <p:nvPr/>
        </p:nvSpPr>
        <p:spPr>
          <a:xfrm>
            <a:off x="135342" y="846901"/>
            <a:ext cx="581989"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r>
              <a:rPr lang="en-IN" dirty="0">
                <a:solidFill>
                  <a:schemeClr val="bg1"/>
                </a:solidFill>
              </a:rPr>
              <a:t>6</a:t>
            </a:r>
          </a:p>
        </p:txBody>
      </p:sp>
      <p:graphicFrame>
        <p:nvGraphicFramePr>
          <p:cNvPr id="2" name="Table 1">
            <a:extLst>
              <a:ext uri="{FF2B5EF4-FFF2-40B4-BE49-F238E27FC236}">
                <a16:creationId xmlns:a16="http://schemas.microsoft.com/office/drawing/2014/main" id="{66209F12-951B-489D-A910-80749AF5D842}"/>
              </a:ext>
            </a:extLst>
          </p:cNvPr>
          <p:cNvGraphicFramePr>
            <a:graphicFrameLocks noGrp="1"/>
          </p:cNvGraphicFramePr>
          <p:nvPr>
            <p:extLst>
              <p:ext uri="{D42A27DB-BD31-4B8C-83A1-F6EECF244321}">
                <p14:modId xmlns:p14="http://schemas.microsoft.com/office/powerpoint/2010/main" val="3345805084"/>
              </p:ext>
            </p:extLst>
          </p:nvPr>
        </p:nvGraphicFramePr>
        <p:xfrm>
          <a:off x="135342" y="1486551"/>
          <a:ext cx="8893942" cy="3359599"/>
        </p:xfrm>
        <a:graphic>
          <a:graphicData uri="http://schemas.openxmlformats.org/drawingml/2006/table">
            <a:tbl>
              <a:tblPr firstRow="1" bandRow="1">
                <a:tableStyleId>{93EC2C83-4F27-46E9-AB52-EA9CB43B9D6F}</a:tableStyleId>
              </a:tblPr>
              <a:tblGrid>
                <a:gridCol w="379008">
                  <a:extLst>
                    <a:ext uri="{9D8B030D-6E8A-4147-A177-3AD203B41FA5}">
                      <a16:colId xmlns:a16="http://schemas.microsoft.com/office/drawing/2014/main" val="1849515301"/>
                    </a:ext>
                  </a:extLst>
                </a:gridCol>
                <a:gridCol w="1916878">
                  <a:extLst>
                    <a:ext uri="{9D8B030D-6E8A-4147-A177-3AD203B41FA5}">
                      <a16:colId xmlns:a16="http://schemas.microsoft.com/office/drawing/2014/main" val="2584629384"/>
                    </a:ext>
                  </a:extLst>
                </a:gridCol>
                <a:gridCol w="2043953">
                  <a:extLst>
                    <a:ext uri="{9D8B030D-6E8A-4147-A177-3AD203B41FA5}">
                      <a16:colId xmlns:a16="http://schemas.microsoft.com/office/drawing/2014/main" val="1822602865"/>
                    </a:ext>
                  </a:extLst>
                </a:gridCol>
                <a:gridCol w="3931340">
                  <a:extLst>
                    <a:ext uri="{9D8B030D-6E8A-4147-A177-3AD203B41FA5}">
                      <a16:colId xmlns:a16="http://schemas.microsoft.com/office/drawing/2014/main" val="2041867434"/>
                    </a:ext>
                  </a:extLst>
                </a:gridCol>
                <a:gridCol w="622763">
                  <a:extLst>
                    <a:ext uri="{9D8B030D-6E8A-4147-A177-3AD203B41FA5}">
                      <a16:colId xmlns:a16="http://schemas.microsoft.com/office/drawing/2014/main" val="2087770865"/>
                    </a:ext>
                  </a:extLst>
                </a:gridCol>
              </a:tblGrid>
              <a:tr h="524959">
                <a:tc>
                  <a:txBody>
                    <a:bodyPr/>
                    <a:lstStyle/>
                    <a:p>
                      <a:pPr algn="ctr"/>
                      <a:r>
                        <a:rPr lang="en-US" sz="1200">
                          <a:latin typeface="+mn-lt"/>
                        </a:rPr>
                        <a:t>SI.No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mn-lt"/>
                        </a:rPr>
                        <a:t>Author</a:t>
                      </a:r>
                    </a:p>
                  </a:txBody>
                  <a:tcPr/>
                </a:tc>
                <a:tc>
                  <a:txBody>
                    <a:bodyPr/>
                    <a:lstStyle/>
                    <a:p>
                      <a:pPr algn="ctr"/>
                      <a:r>
                        <a:rPr lang="en-US" sz="1200">
                          <a:latin typeface="+mn-lt"/>
                        </a:rPr>
                        <a:t>Contribution</a:t>
                      </a:r>
                    </a:p>
                  </a:txBody>
                  <a:tcPr/>
                </a:tc>
                <a:tc>
                  <a:txBody>
                    <a:bodyPr/>
                    <a:lstStyle/>
                    <a:p>
                      <a:pPr algn="ctr"/>
                      <a:r>
                        <a:rPr lang="en-US" sz="1200">
                          <a:latin typeface="+mn-lt"/>
                        </a:rPr>
                        <a:t>Year</a:t>
                      </a:r>
                    </a:p>
                  </a:txBody>
                  <a:tcPr/>
                </a:tc>
                <a:extLst>
                  <a:ext uri="{0D108BD9-81ED-4DB2-BD59-A6C34878D82A}">
                    <a16:rowId xmlns:a16="http://schemas.microsoft.com/office/drawing/2014/main" val="3014556130"/>
                  </a:ext>
                </a:extLst>
              </a:tr>
              <a:tr h="1420308">
                <a:tc>
                  <a:txBody>
                    <a:bodyPr/>
                    <a:lstStyle/>
                    <a:p>
                      <a:r>
                        <a:rPr lang="en-US" sz="1200">
                          <a:latin typeface="+mn-lt"/>
                        </a:rPr>
                        <a:t>1</a:t>
                      </a:r>
                    </a:p>
                  </a:txBody>
                  <a:tcPr/>
                </a:tc>
                <a:tc>
                  <a:txBody>
                    <a:bodyPr/>
                    <a:lstStyle/>
                    <a:p>
                      <a:r>
                        <a:rPr lang="en-US" sz="1200" b="0" i="0" u="none" strike="noStrike" cap="none" dirty="0">
                          <a:solidFill>
                            <a:srgbClr val="000000"/>
                          </a:solidFill>
                          <a:effectLst/>
                          <a:latin typeface="Arial"/>
                          <a:ea typeface="Arial"/>
                          <a:cs typeface="Arial"/>
                          <a:sym typeface="Arial"/>
                        </a:rPr>
                        <a:t>Automatic Weighing and Packaging Machine</a:t>
                      </a:r>
                      <a:endParaRPr lang="en-US"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rgbClr val="000000"/>
                          </a:solidFill>
                          <a:effectLst/>
                          <a:latin typeface="Arial"/>
                          <a:ea typeface="Arial"/>
                          <a:cs typeface="Arial"/>
                          <a:sym typeface="Arial"/>
                        </a:rPr>
                        <a:t>Prajakta Hambir, Nimish Joshi, Pranav Karande, Amol Kolhe ,1,2,3TYBTECH Student, School of Mechanical and Civil Engineering, MIT Academy of Engineering, Alandi (D), Pune, M.S. India. 4Assistant Professor, School of Mechanical and Civil Engineering, MIT Academy Of Engineering, Alandi (D), Pune, M.S. India.</a:t>
                      </a:r>
                      <a:endParaRPr lang="en-IN" sz="1200" b="0" i="0" u="none" strike="noStrike" cap="none">
                        <a:solidFill>
                          <a:srgbClr val="000000"/>
                        </a:solidFill>
                        <a:effectLst/>
                        <a:latin typeface="+mn-lt"/>
                        <a:ea typeface="Arial"/>
                        <a:cs typeface="Arial"/>
                        <a:sym typeface="Arial"/>
                      </a:endParaRPr>
                    </a:p>
                    <a:p>
                      <a:endParaRPr lang="en-US" sz="1200">
                        <a:latin typeface="+mn-lt"/>
                      </a:endParaRPr>
                    </a:p>
                  </a:txBody>
                  <a:tcPr/>
                </a:tc>
                <a:tc>
                  <a:txBody>
                    <a:bodyPr/>
                    <a:lstStyle/>
                    <a:p>
                      <a:r>
                        <a:rPr lang="en-US" sz="1200"/>
                        <a:t>Small and medium-scale food production businesses and grocery stores often struggle with manual weighing, filling, and packaging processes, hindering their growth. Existing automated machines are costly, posing accessibility challenges. This project proposes an affordable solution employing a microcontroller and sensors for automated weighing and packaging. The system enhances efficiency, cuts costs, and minimizes reliance on manual labor. This technology promises accessibility and benefits for small and medium-scale businesses, facilitating growth and modernizing production methods.</a:t>
                      </a:r>
                    </a:p>
                  </a:txBody>
                  <a:tcPr/>
                </a:tc>
                <a:tc>
                  <a:txBody>
                    <a:bodyPr/>
                    <a:lstStyle/>
                    <a:p>
                      <a:r>
                        <a:rPr lang="en-US" sz="1200" dirty="0">
                          <a:latin typeface="+mn-lt"/>
                        </a:rPr>
                        <a:t>2022</a:t>
                      </a:r>
                    </a:p>
                  </a:txBody>
                  <a:tcPr/>
                </a:tc>
                <a:extLst>
                  <a:ext uri="{0D108BD9-81ED-4DB2-BD59-A6C34878D82A}">
                    <a16:rowId xmlns:a16="http://schemas.microsoft.com/office/drawing/2014/main" val="833221512"/>
                  </a:ext>
                </a:extLst>
              </a:tr>
            </a:tbl>
          </a:graphicData>
        </a:graphic>
      </p:graphicFrame>
    </p:spTree>
    <p:extLst>
      <p:ext uri="{BB962C8B-B14F-4D97-AF65-F5344CB8AC3E}">
        <p14:creationId xmlns:p14="http://schemas.microsoft.com/office/powerpoint/2010/main" val="3846460665"/>
      </p:ext>
    </p:extLst>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3277</Words>
  <Application>Microsoft Office PowerPoint</Application>
  <PresentationFormat>On-screen Show (16:9)</PresentationFormat>
  <Paragraphs>326</Paragraphs>
  <Slides>47</Slides>
  <Notes>26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Dauphin template</vt:lpstr>
      <vt:lpstr>AI BASED DIGITAL   WEIGHING SCALE </vt:lpstr>
      <vt:lpstr>HELLO!  We are</vt:lpstr>
      <vt:lpstr>CONTENTS</vt:lpstr>
      <vt:lpstr>INTRODUCTION</vt:lpstr>
      <vt:lpstr>PROBLEM STATEMENT</vt:lpstr>
      <vt:lpstr>PowerPoint Presentation</vt:lpstr>
      <vt:lpstr>OBJECTIVES</vt:lpstr>
      <vt:lpstr>DEEP LEARNING</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DESIGN</vt:lpstr>
      <vt:lpstr>Raspberry Pi</vt:lpstr>
      <vt:lpstr>POWER SUPPLY</vt:lpstr>
      <vt:lpstr>POWER SUPPLY</vt:lpstr>
      <vt:lpstr>LED</vt:lpstr>
      <vt:lpstr>LOAD CELL</vt:lpstr>
      <vt:lpstr>SYSTEM</vt:lpstr>
      <vt:lpstr>Pi CAMERA</vt:lpstr>
      <vt:lpstr>IMPLEMENTATION</vt:lpstr>
      <vt:lpstr>DETECT.PY</vt:lpstr>
      <vt:lpstr>Yolo V8</vt:lpstr>
      <vt:lpstr>Yolo V8</vt:lpstr>
      <vt:lpstr>Labellmg</vt:lpstr>
      <vt:lpstr>Raspberry Pi</vt:lpstr>
      <vt:lpstr>HX711</vt:lpstr>
      <vt:lpstr>Working</vt:lpstr>
      <vt:lpstr>PowerPoint Presentation</vt:lpstr>
      <vt:lpstr>PowerPoint Presentation</vt:lpstr>
      <vt:lpstr>PowerPoint Presentation</vt:lpstr>
      <vt:lpstr>PowerPoint Presentation</vt:lpstr>
      <vt:lpstr>DEMO</vt:lpstr>
      <vt:lpstr>PowerPoint Presentation</vt:lpstr>
      <vt:lpstr>PowerPoint Presentation</vt:lpstr>
      <vt:lpstr>REFERENCE</vt:lpstr>
      <vt:lpstr>REFERENCE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arafath abdul jaleel</dc:creator>
  <cp:lastModifiedBy>Shaahid Muhammed</cp:lastModifiedBy>
  <cp:revision>42</cp:revision>
  <dcterms:modified xsi:type="dcterms:W3CDTF">2024-05-11T07:16:07Z</dcterms:modified>
</cp:coreProperties>
</file>