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2" r:id="rId4"/>
    <p:sldId id="261" r:id="rId5"/>
    <p:sldId id="277" r:id="rId6"/>
    <p:sldId id="276" r:id="rId7"/>
    <p:sldId id="274" r:id="rId8"/>
    <p:sldId id="285" r:id="rId9"/>
    <p:sldId id="278" r:id="rId10"/>
    <p:sldId id="262" r:id="rId11"/>
    <p:sldId id="263" r:id="rId12"/>
    <p:sldId id="264" r:id="rId13"/>
    <p:sldId id="265" r:id="rId14"/>
    <p:sldId id="280" r:id="rId15"/>
    <p:sldId id="266" r:id="rId16"/>
    <p:sldId id="287" r:id="rId17"/>
    <p:sldId id="286" r:id="rId18"/>
    <p:sldId id="268" r:id="rId19"/>
    <p:sldId id="267" r:id="rId20"/>
    <p:sldId id="269" r:id="rId21"/>
    <p:sldId id="270" r:id="rId22"/>
    <p:sldId id="271" r:id="rId23"/>
    <p:sldId id="272" r:id="rId24"/>
    <p:sldId id="27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1FD519-9410-4460-9E92-67B15967C096}" v="1" dt="2023-09-13T13:37:31.2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ris J W (FCES)" userId="a2c68143-e4a5-4be9-813e-83a86e0fe829" providerId="ADAL" clId="{8A1FD519-9410-4460-9E92-67B15967C096}"/>
    <pc:docChg chg="custSel addSld modSld sldOrd">
      <pc:chgData name="Harris J W (FCES)" userId="a2c68143-e4a5-4be9-813e-83a86e0fe829" providerId="ADAL" clId="{8A1FD519-9410-4460-9E92-67B15967C096}" dt="2023-09-13T13:55:50.155" v="569" actId="20577"/>
      <pc:docMkLst>
        <pc:docMk/>
      </pc:docMkLst>
      <pc:sldChg chg="modSp mod">
        <pc:chgData name="Harris J W (FCES)" userId="a2c68143-e4a5-4be9-813e-83a86e0fe829" providerId="ADAL" clId="{8A1FD519-9410-4460-9E92-67B15967C096}" dt="2023-09-13T13:37:01.735" v="111" actId="20577"/>
        <pc:sldMkLst>
          <pc:docMk/>
          <pc:sldMk cId="3609011955" sldId="257"/>
        </pc:sldMkLst>
        <pc:spChg chg="mod">
          <ac:chgData name="Harris J W (FCES)" userId="a2c68143-e4a5-4be9-813e-83a86e0fe829" providerId="ADAL" clId="{8A1FD519-9410-4460-9E92-67B15967C096}" dt="2023-09-13T13:37:01.735" v="111" actId="20577"/>
          <ac:spMkLst>
            <pc:docMk/>
            <pc:sldMk cId="3609011955" sldId="257"/>
            <ac:spMk id="6" creationId="{2EB181F2-9EAC-6F4D-9C95-FE53F6D7519D}"/>
          </ac:spMkLst>
        </pc:spChg>
      </pc:sldChg>
      <pc:sldChg chg="ord">
        <pc:chgData name="Harris J W (FCES)" userId="a2c68143-e4a5-4be9-813e-83a86e0fe829" providerId="ADAL" clId="{8A1FD519-9410-4460-9E92-67B15967C096}" dt="2023-09-13T13:42:59.438" v="275"/>
        <pc:sldMkLst>
          <pc:docMk/>
          <pc:sldMk cId="1740163304" sldId="259"/>
        </pc:sldMkLst>
      </pc:sldChg>
      <pc:sldChg chg="mod modShow">
        <pc:chgData name="Harris J W (FCES)" userId="a2c68143-e4a5-4be9-813e-83a86e0fe829" providerId="ADAL" clId="{8A1FD519-9410-4460-9E92-67B15967C096}" dt="2023-09-13T13:44:01.647" v="276" actId="729"/>
        <pc:sldMkLst>
          <pc:docMk/>
          <pc:sldMk cId="4011879849" sldId="260"/>
        </pc:sldMkLst>
      </pc:sldChg>
      <pc:sldChg chg="ord">
        <pc:chgData name="Harris J W (FCES)" userId="a2c68143-e4a5-4be9-813e-83a86e0fe829" providerId="ADAL" clId="{8A1FD519-9410-4460-9E92-67B15967C096}" dt="2023-09-13T13:44:51.778" v="280"/>
        <pc:sldMkLst>
          <pc:docMk/>
          <pc:sldMk cId="1476496399" sldId="261"/>
        </pc:sldMkLst>
      </pc:sldChg>
      <pc:sldChg chg="modSp mod">
        <pc:chgData name="Harris J W (FCES)" userId="a2c68143-e4a5-4be9-813e-83a86e0fe829" providerId="ADAL" clId="{8A1FD519-9410-4460-9E92-67B15967C096}" dt="2023-09-13T13:48:16.069" v="281" actId="732"/>
        <pc:sldMkLst>
          <pc:docMk/>
          <pc:sldMk cId="2539961609" sldId="265"/>
        </pc:sldMkLst>
        <pc:picChg chg="mod modCrop">
          <ac:chgData name="Harris J W (FCES)" userId="a2c68143-e4a5-4be9-813e-83a86e0fe829" providerId="ADAL" clId="{8A1FD519-9410-4460-9E92-67B15967C096}" dt="2023-09-13T13:48:16.069" v="281" actId="732"/>
          <ac:picMkLst>
            <pc:docMk/>
            <pc:sldMk cId="2539961609" sldId="265"/>
            <ac:picMk id="2" creationId="{B2A00AE3-F3F9-586E-03F4-E46520AADC88}"/>
          </ac:picMkLst>
        </pc:picChg>
      </pc:sldChg>
      <pc:sldChg chg="modSp mod">
        <pc:chgData name="Harris J W (FCES)" userId="a2c68143-e4a5-4be9-813e-83a86e0fe829" providerId="ADAL" clId="{8A1FD519-9410-4460-9E92-67B15967C096}" dt="2023-09-13T13:35:23.416" v="105" actId="313"/>
        <pc:sldMkLst>
          <pc:docMk/>
          <pc:sldMk cId="2651955043" sldId="274"/>
        </pc:sldMkLst>
        <pc:spChg chg="mod">
          <ac:chgData name="Harris J W (FCES)" userId="a2c68143-e4a5-4be9-813e-83a86e0fe829" providerId="ADAL" clId="{8A1FD519-9410-4460-9E92-67B15967C096}" dt="2023-09-13T13:35:23.416" v="105" actId="313"/>
          <ac:spMkLst>
            <pc:docMk/>
            <pc:sldMk cId="2651955043" sldId="274"/>
            <ac:spMk id="6" creationId="{2EB181F2-9EAC-6F4D-9C95-FE53F6D7519D}"/>
          </ac:spMkLst>
        </pc:spChg>
      </pc:sldChg>
      <pc:sldChg chg="modSp mod">
        <pc:chgData name="Harris J W (FCES)" userId="a2c68143-e4a5-4be9-813e-83a86e0fe829" providerId="ADAL" clId="{8A1FD519-9410-4460-9E92-67B15967C096}" dt="2023-09-13T13:39:35.982" v="192"/>
        <pc:sldMkLst>
          <pc:docMk/>
          <pc:sldMk cId="4204287214" sldId="276"/>
        </pc:sldMkLst>
        <pc:spChg chg="mod">
          <ac:chgData name="Harris J W (FCES)" userId="a2c68143-e4a5-4be9-813e-83a86e0fe829" providerId="ADAL" clId="{8A1FD519-9410-4460-9E92-67B15967C096}" dt="2023-09-13T13:39:35.982" v="192"/>
          <ac:spMkLst>
            <pc:docMk/>
            <pc:sldMk cId="4204287214" sldId="276"/>
            <ac:spMk id="6" creationId="{2EB181F2-9EAC-6F4D-9C95-FE53F6D7519D}"/>
          </ac:spMkLst>
        </pc:spChg>
      </pc:sldChg>
      <pc:sldChg chg="modSp mod">
        <pc:chgData name="Harris J W (FCES)" userId="a2c68143-e4a5-4be9-813e-83a86e0fe829" providerId="ADAL" clId="{8A1FD519-9410-4460-9E92-67B15967C096}" dt="2023-09-13T13:50:20.765" v="361" actId="207"/>
        <pc:sldMkLst>
          <pc:docMk/>
          <pc:sldMk cId="267322309" sldId="280"/>
        </pc:sldMkLst>
        <pc:spChg chg="mod">
          <ac:chgData name="Harris J W (FCES)" userId="a2c68143-e4a5-4be9-813e-83a86e0fe829" providerId="ADAL" clId="{8A1FD519-9410-4460-9E92-67B15967C096}" dt="2023-09-13T13:50:20.765" v="361" actId="207"/>
          <ac:spMkLst>
            <pc:docMk/>
            <pc:sldMk cId="267322309" sldId="280"/>
            <ac:spMk id="6" creationId="{2EB181F2-9EAC-6F4D-9C95-FE53F6D7519D}"/>
          </ac:spMkLst>
        </pc:spChg>
      </pc:sldChg>
      <pc:sldChg chg="modSp mod">
        <pc:chgData name="Harris J W (FCES)" userId="a2c68143-e4a5-4be9-813e-83a86e0fe829" providerId="ADAL" clId="{8A1FD519-9410-4460-9E92-67B15967C096}" dt="2023-09-13T13:53:27.639" v="467" actId="207"/>
        <pc:sldMkLst>
          <pc:docMk/>
          <pc:sldMk cId="2431237816" sldId="281"/>
        </pc:sldMkLst>
        <pc:spChg chg="mod">
          <ac:chgData name="Harris J W (FCES)" userId="a2c68143-e4a5-4be9-813e-83a86e0fe829" providerId="ADAL" clId="{8A1FD519-9410-4460-9E92-67B15967C096}" dt="2023-09-13T13:53:27.639" v="467" actId="207"/>
          <ac:spMkLst>
            <pc:docMk/>
            <pc:sldMk cId="2431237816" sldId="281"/>
            <ac:spMk id="6" creationId="{2EB181F2-9EAC-6F4D-9C95-FE53F6D7519D}"/>
          </ac:spMkLst>
        </pc:spChg>
        <pc:picChg chg="mod">
          <ac:chgData name="Harris J W (FCES)" userId="a2c68143-e4a5-4be9-813e-83a86e0fe829" providerId="ADAL" clId="{8A1FD519-9410-4460-9E92-67B15967C096}" dt="2023-09-13T13:53:03.759" v="391" actId="1076"/>
          <ac:picMkLst>
            <pc:docMk/>
            <pc:sldMk cId="2431237816" sldId="281"/>
            <ac:picMk id="2" creationId="{B2A00AE3-F3F9-586E-03F4-E46520AADC88}"/>
          </ac:picMkLst>
        </pc:picChg>
      </pc:sldChg>
      <pc:sldChg chg="addSp modSp new mod modClrScheme chgLayout">
        <pc:chgData name="Harris J W (FCES)" userId="a2c68143-e4a5-4be9-813e-83a86e0fe829" providerId="ADAL" clId="{8A1FD519-9410-4460-9E92-67B15967C096}" dt="2023-09-13T13:42:26.048" v="273" actId="20577"/>
        <pc:sldMkLst>
          <pc:docMk/>
          <pc:sldMk cId="2849111781" sldId="283"/>
        </pc:sldMkLst>
        <pc:spChg chg="add mod">
          <ac:chgData name="Harris J W (FCES)" userId="a2c68143-e4a5-4be9-813e-83a86e0fe829" providerId="ADAL" clId="{8A1FD519-9410-4460-9E92-67B15967C096}" dt="2023-09-13T13:41:36.468" v="213" actId="20577"/>
          <ac:spMkLst>
            <pc:docMk/>
            <pc:sldMk cId="2849111781" sldId="283"/>
            <ac:spMk id="2" creationId="{DCB9F93D-F54C-89F5-72FB-64469F61DEC4}"/>
          </ac:spMkLst>
        </pc:spChg>
        <pc:spChg chg="add mod">
          <ac:chgData name="Harris J W (FCES)" userId="a2c68143-e4a5-4be9-813e-83a86e0fe829" providerId="ADAL" clId="{8A1FD519-9410-4460-9E92-67B15967C096}" dt="2023-09-13T13:42:26.048" v="273" actId="20577"/>
          <ac:spMkLst>
            <pc:docMk/>
            <pc:sldMk cId="2849111781" sldId="283"/>
            <ac:spMk id="3" creationId="{B7D81B48-5920-2505-9790-1F7DD2B205D7}"/>
          </ac:spMkLst>
        </pc:spChg>
      </pc:sldChg>
      <pc:sldChg chg="modSp new mod">
        <pc:chgData name="Harris J W (FCES)" userId="a2c68143-e4a5-4be9-813e-83a86e0fe829" providerId="ADAL" clId="{8A1FD519-9410-4460-9E92-67B15967C096}" dt="2023-09-13T13:55:50.155" v="569" actId="20577"/>
        <pc:sldMkLst>
          <pc:docMk/>
          <pc:sldMk cId="2253862097" sldId="284"/>
        </pc:sldMkLst>
        <pc:spChg chg="mod">
          <ac:chgData name="Harris J W (FCES)" userId="a2c68143-e4a5-4be9-813e-83a86e0fe829" providerId="ADAL" clId="{8A1FD519-9410-4460-9E92-67B15967C096}" dt="2023-09-13T13:55:50.155" v="569" actId="20577"/>
          <ac:spMkLst>
            <pc:docMk/>
            <pc:sldMk cId="2253862097" sldId="284"/>
            <ac:spMk id="2" creationId="{B5BF4300-0C76-1BF4-D8ED-8F0A95E675E6}"/>
          </ac:spMkLst>
        </pc:spChg>
        <pc:spChg chg="mod">
          <ac:chgData name="Harris J W (FCES)" userId="a2c68143-e4a5-4be9-813e-83a86e0fe829" providerId="ADAL" clId="{8A1FD519-9410-4460-9E92-67B15967C096}" dt="2023-09-13T13:55:09.123" v="554" actId="20577"/>
          <ac:spMkLst>
            <pc:docMk/>
            <pc:sldMk cId="2253862097" sldId="284"/>
            <ac:spMk id="3" creationId="{8C26DA5A-B752-9B4B-E254-6AACD37CBB9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C4F6-FFB3-5DA6-2F4E-77ED6D3A36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B70B229-1269-C9A0-5E90-FC88CA8852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5FAF362-F0EC-FF82-2F81-01B716423914}"/>
              </a:ext>
            </a:extLst>
          </p:cNvPr>
          <p:cNvSpPr>
            <a:spLocks noGrp="1"/>
          </p:cNvSpPr>
          <p:nvPr>
            <p:ph type="dt" sz="half" idx="10"/>
          </p:nvPr>
        </p:nvSpPr>
        <p:spPr/>
        <p:txBody>
          <a:bodyPr/>
          <a:lstStyle/>
          <a:p>
            <a:fld id="{8487BC8C-A6C3-4362-8720-ECBA4165C85B}" type="datetimeFigureOut">
              <a:rPr lang="en-GB" smtClean="0"/>
              <a:t>15/09/2023</a:t>
            </a:fld>
            <a:endParaRPr lang="en-GB"/>
          </a:p>
        </p:txBody>
      </p:sp>
      <p:sp>
        <p:nvSpPr>
          <p:cNvPr id="5" name="Footer Placeholder 4">
            <a:extLst>
              <a:ext uri="{FF2B5EF4-FFF2-40B4-BE49-F238E27FC236}">
                <a16:creationId xmlns:a16="http://schemas.microsoft.com/office/drawing/2014/main" id="{FFEC8BA9-486A-6FA8-7105-E874830DFB9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B2FBDE4-AE1D-C6AF-64D3-FFFE35895EF6}"/>
              </a:ext>
            </a:extLst>
          </p:cNvPr>
          <p:cNvSpPr>
            <a:spLocks noGrp="1"/>
          </p:cNvSpPr>
          <p:nvPr>
            <p:ph type="sldNum" sz="quarter" idx="12"/>
          </p:nvPr>
        </p:nvSpPr>
        <p:spPr/>
        <p:txBody>
          <a:bodyPr/>
          <a:lstStyle/>
          <a:p>
            <a:fld id="{8DD9C5AC-C3AA-42FC-89D0-B0EFABE47422}" type="slidenum">
              <a:rPr lang="en-GB" smtClean="0"/>
              <a:t>‹#›</a:t>
            </a:fld>
            <a:endParaRPr lang="en-GB"/>
          </a:p>
        </p:txBody>
      </p:sp>
    </p:spTree>
    <p:extLst>
      <p:ext uri="{BB962C8B-B14F-4D97-AF65-F5344CB8AC3E}">
        <p14:creationId xmlns:p14="http://schemas.microsoft.com/office/powerpoint/2010/main" val="2559246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956C0-E6BE-8B2E-18BB-7A856F16A8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04004DA-B301-1992-892B-1CC01A86D8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974267D-853E-C014-ECC7-76480299D287}"/>
              </a:ext>
            </a:extLst>
          </p:cNvPr>
          <p:cNvSpPr>
            <a:spLocks noGrp="1"/>
          </p:cNvSpPr>
          <p:nvPr>
            <p:ph type="dt" sz="half" idx="10"/>
          </p:nvPr>
        </p:nvSpPr>
        <p:spPr/>
        <p:txBody>
          <a:bodyPr/>
          <a:lstStyle/>
          <a:p>
            <a:fld id="{8487BC8C-A6C3-4362-8720-ECBA4165C85B}" type="datetimeFigureOut">
              <a:rPr lang="en-GB" smtClean="0"/>
              <a:t>15/09/2023</a:t>
            </a:fld>
            <a:endParaRPr lang="en-GB"/>
          </a:p>
        </p:txBody>
      </p:sp>
      <p:sp>
        <p:nvSpPr>
          <p:cNvPr id="5" name="Footer Placeholder 4">
            <a:extLst>
              <a:ext uri="{FF2B5EF4-FFF2-40B4-BE49-F238E27FC236}">
                <a16:creationId xmlns:a16="http://schemas.microsoft.com/office/drawing/2014/main" id="{FCE95E54-30F1-CC0C-76CD-E6A0985AEC9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D8D170-2509-F085-CCF6-AB7E97932F6C}"/>
              </a:ext>
            </a:extLst>
          </p:cNvPr>
          <p:cNvSpPr>
            <a:spLocks noGrp="1"/>
          </p:cNvSpPr>
          <p:nvPr>
            <p:ph type="sldNum" sz="quarter" idx="12"/>
          </p:nvPr>
        </p:nvSpPr>
        <p:spPr/>
        <p:txBody>
          <a:bodyPr/>
          <a:lstStyle/>
          <a:p>
            <a:fld id="{8DD9C5AC-C3AA-42FC-89D0-B0EFABE47422}" type="slidenum">
              <a:rPr lang="en-GB" smtClean="0"/>
              <a:t>‹#›</a:t>
            </a:fld>
            <a:endParaRPr lang="en-GB"/>
          </a:p>
        </p:txBody>
      </p:sp>
    </p:spTree>
    <p:extLst>
      <p:ext uri="{BB962C8B-B14F-4D97-AF65-F5344CB8AC3E}">
        <p14:creationId xmlns:p14="http://schemas.microsoft.com/office/powerpoint/2010/main" val="848787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1EFE2B-A756-9B03-D7E5-8193A63593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2263312-0902-E35B-7740-B542CE68E2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A3D08D-A3E3-3D87-D96F-7FBC45CB643C}"/>
              </a:ext>
            </a:extLst>
          </p:cNvPr>
          <p:cNvSpPr>
            <a:spLocks noGrp="1"/>
          </p:cNvSpPr>
          <p:nvPr>
            <p:ph type="dt" sz="half" idx="10"/>
          </p:nvPr>
        </p:nvSpPr>
        <p:spPr/>
        <p:txBody>
          <a:bodyPr/>
          <a:lstStyle/>
          <a:p>
            <a:fld id="{8487BC8C-A6C3-4362-8720-ECBA4165C85B}" type="datetimeFigureOut">
              <a:rPr lang="en-GB" smtClean="0"/>
              <a:t>15/09/2023</a:t>
            </a:fld>
            <a:endParaRPr lang="en-GB"/>
          </a:p>
        </p:txBody>
      </p:sp>
      <p:sp>
        <p:nvSpPr>
          <p:cNvPr id="5" name="Footer Placeholder 4">
            <a:extLst>
              <a:ext uri="{FF2B5EF4-FFF2-40B4-BE49-F238E27FC236}">
                <a16:creationId xmlns:a16="http://schemas.microsoft.com/office/drawing/2014/main" id="{50757F77-DFA1-0631-B1BA-F4BD14C5FC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75D5EBD-FDB4-7F3F-B726-EE98ED08E204}"/>
              </a:ext>
            </a:extLst>
          </p:cNvPr>
          <p:cNvSpPr>
            <a:spLocks noGrp="1"/>
          </p:cNvSpPr>
          <p:nvPr>
            <p:ph type="sldNum" sz="quarter" idx="12"/>
          </p:nvPr>
        </p:nvSpPr>
        <p:spPr/>
        <p:txBody>
          <a:bodyPr/>
          <a:lstStyle/>
          <a:p>
            <a:fld id="{8DD9C5AC-C3AA-42FC-89D0-B0EFABE47422}" type="slidenum">
              <a:rPr lang="en-GB" smtClean="0"/>
              <a:t>‹#›</a:t>
            </a:fld>
            <a:endParaRPr lang="en-GB"/>
          </a:p>
        </p:txBody>
      </p:sp>
    </p:spTree>
    <p:extLst>
      <p:ext uri="{BB962C8B-B14F-4D97-AF65-F5344CB8AC3E}">
        <p14:creationId xmlns:p14="http://schemas.microsoft.com/office/powerpoint/2010/main" val="1560602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795DF-7F9C-60ED-A175-B858FC7ABE4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F6EC649-E61C-02FD-C0BF-A5A0855630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290EE79-1886-EF5D-0128-AFEE59CDD333}"/>
              </a:ext>
            </a:extLst>
          </p:cNvPr>
          <p:cNvSpPr>
            <a:spLocks noGrp="1"/>
          </p:cNvSpPr>
          <p:nvPr>
            <p:ph type="dt" sz="half" idx="10"/>
          </p:nvPr>
        </p:nvSpPr>
        <p:spPr/>
        <p:txBody>
          <a:bodyPr/>
          <a:lstStyle/>
          <a:p>
            <a:fld id="{8487BC8C-A6C3-4362-8720-ECBA4165C85B}" type="datetimeFigureOut">
              <a:rPr lang="en-GB" smtClean="0"/>
              <a:t>15/09/2023</a:t>
            </a:fld>
            <a:endParaRPr lang="en-GB"/>
          </a:p>
        </p:txBody>
      </p:sp>
      <p:sp>
        <p:nvSpPr>
          <p:cNvPr id="5" name="Footer Placeholder 4">
            <a:extLst>
              <a:ext uri="{FF2B5EF4-FFF2-40B4-BE49-F238E27FC236}">
                <a16:creationId xmlns:a16="http://schemas.microsoft.com/office/drawing/2014/main" id="{825874BC-58FD-6352-C978-768E588084F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38B5A6-372B-1D22-91F9-2CCC31424463}"/>
              </a:ext>
            </a:extLst>
          </p:cNvPr>
          <p:cNvSpPr>
            <a:spLocks noGrp="1"/>
          </p:cNvSpPr>
          <p:nvPr>
            <p:ph type="sldNum" sz="quarter" idx="12"/>
          </p:nvPr>
        </p:nvSpPr>
        <p:spPr/>
        <p:txBody>
          <a:bodyPr/>
          <a:lstStyle/>
          <a:p>
            <a:fld id="{8DD9C5AC-C3AA-42FC-89D0-B0EFABE47422}" type="slidenum">
              <a:rPr lang="en-GB" smtClean="0"/>
              <a:t>‹#›</a:t>
            </a:fld>
            <a:endParaRPr lang="en-GB"/>
          </a:p>
        </p:txBody>
      </p:sp>
    </p:spTree>
    <p:extLst>
      <p:ext uri="{BB962C8B-B14F-4D97-AF65-F5344CB8AC3E}">
        <p14:creationId xmlns:p14="http://schemas.microsoft.com/office/powerpoint/2010/main" val="1115194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2D15-7C77-323A-2078-FE5A6280CA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5AB0D24-0E71-AB3B-72E6-CD80841E8C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4B600F-A434-D801-2AA0-1E352556C702}"/>
              </a:ext>
            </a:extLst>
          </p:cNvPr>
          <p:cNvSpPr>
            <a:spLocks noGrp="1"/>
          </p:cNvSpPr>
          <p:nvPr>
            <p:ph type="dt" sz="half" idx="10"/>
          </p:nvPr>
        </p:nvSpPr>
        <p:spPr/>
        <p:txBody>
          <a:bodyPr/>
          <a:lstStyle/>
          <a:p>
            <a:fld id="{8487BC8C-A6C3-4362-8720-ECBA4165C85B}" type="datetimeFigureOut">
              <a:rPr lang="en-GB" smtClean="0"/>
              <a:t>15/09/2023</a:t>
            </a:fld>
            <a:endParaRPr lang="en-GB"/>
          </a:p>
        </p:txBody>
      </p:sp>
      <p:sp>
        <p:nvSpPr>
          <p:cNvPr id="5" name="Footer Placeholder 4">
            <a:extLst>
              <a:ext uri="{FF2B5EF4-FFF2-40B4-BE49-F238E27FC236}">
                <a16:creationId xmlns:a16="http://schemas.microsoft.com/office/drawing/2014/main" id="{35B506E4-0A4C-D0C9-6C85-F077F3302B3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A6DCA4-3068-A498-4DA1-2C1DFD291DF8}"/>
              </a:ext>
            </a:extLst>
          </p:cNvPr>
          <p:cNvSpPr>
            <a:spLocks noGrp="1"/>
          </p:cNvSpPr>
          <p:nvPr>
            <p:ph type="sldNum" sz="quarter" idx="12"/>
          </p:nvPr>
        </p:nvSpPr>
        <p:spPr/>
        <p:txBody>
          <a:bodyPr/>
          <a:lstStyle/>
          <a:p>
            <a:fld id="{8DD9C5AC-C3AA-42FC-89D0-B0EFABE47422}" type="slidenum">
              <a:rPr lang="en-GB" smtClean="0"/>
              <a:t>‹#›</a:t>
            </a:fld>
            <a:endParaRPr lang="en-GB"/>
          </a:p>
        </p:txBody>
      </p:sp>
    </p:spTree>
    <p:extLst>
      <p:ext uri="{BB962C8B-B14F-4D97-AF65-F5344CB8AC3E}">
        <p14:creationId xmlns:p14="http://schemas.microsoft.com/office/powerpoint/2010/main" val="1608308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4A531-4E8E-21A9-9B0C-71478FFB374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BBAE799-2143-1669-0CD5-8DC65E27DC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538E60B-AB6A-128C-3599-EAC59BE420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1AB03F7-046E-E564-6DEB-B9B2828AACB1}"/>
              </a:ext>
            </a:extLst>
          </p:cNvPr>
          <p:cNvSpPr>
            <a:spLocks noGrp="1"/>
          </p:cNvSpPr>
          <p:nvPr>
            <p:ph type="dt" sz="half" idx="10"/>
          </p:nvPr>
        </p:nvSpPr>
        <p:spPr/>
        <p:txBody>
          <a:bodyPr/>
          <a:lstStyle/>
          <a:p>
            <a:fld id="{8487BC8C-A6C3-4362-8720-ECBA4165C85B}" type="datetimeFigureOut">
              <a:rPr lang="en-GB" smtClean="0"/>
              <a:t>15/09/2023</a:t>
            </a:fld>
            <a:endParaRPr lang="en-GB"/>
          </a:p>
        </p:txBody>
      </p:sp>
      <p:sp>
        <p:nvSpPr>
          <p:cNvPr id="6" name="Footer Placeholder 5">
            <a:extLst>
              <a:ext uri="{FF2B5EF4-FFF2-40B4-BE49-F238E27FC236}">
                <a16:creationId xmlns:a16="http://schemas.microsoft.com/office/drawing/2014/main" id="{D8570F69-A523-5952-7F4B-9C5D8A3FF00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723E198-DB17-616C-D8F1-5C8C4FB2BA84}"/>
              </a:ext>
            </a:extLst>
          </p:cNvPr>
          <p:cNvSpPr>
            <a:spLocks noGrp="1"/>
          </p:cNvSpPr>
          <p:nvPr>
            <p:ph type="sldNum" sz="quarter" idx="12"/>
          </p:nvPr>
        </p:nvSpPr>
        <p:spPr/>
        <p:txBody>
          <a:bodyPr/>
          <a:lstStyle/>
          <a:p>
            <a:fld id="{8DD9C5AC-C3AA-42FC-89D0-B0EFABE47422}" type="slidenum">
              <a:rPr lang="en-GB" smtClean="0"/>
              <a:t>‹#›</a:t>
            </a:fld>
            <a:endParaRPr lang="en-GB"/>
          </a:p>
        </p:txBody>
      </p:sp>
    </p:spTree>
    <p:extLst>
      <p:ext uri="{BB962C8B-B14F-4D97-AF65-F5344CB8AC3E}">
        <p14:creationId xmlns:p14="http://schemas.microsoft.com/office/powerpoint/2010/main" val="3975667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A557A-ADA4-38C3-9E9E-A79C2C76860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84C798B-F522-B437-09A8-9E670A4463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31FA4A-DD5D-5CE2-252C-397162539B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B50A0D1-E230-B9E0-6346-C92517879C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987BDD-65FE-0BDF-7D9B-56F0144B7C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F335A51-8F8A-0544-FD9B-9AA975315846}"/>
              </a:ext>
            </a:extLst>
          </p:cNvPr>
          <p:cNvSpPr>
            <a:spLocks noGrp="1"/>
          </p:cNvSpPr>
          <p:nvPr>
            <p:ph type="dt" sz="half" idx="10"/>
          </p:nvPr>
        </p:nvSpPr>
        <p:spPr/>
        <p:txBody>
          <a:bodyPr/>
          <a:lstStyle/>
          <a:p>
            <a:fld id="{8487BC8C-A6C3-4362-8720-ECBA4165C85B}" type="datetimeFigureOut">
              <a:rPr lang="en-GB" smtClean="0"/>
              <a:t>15/09/2023</a:t>
            </a:fld>
            <a:endParaRPr lang="en-GB"/>
          </a:p>
        </p:txBody>
      </p:sp>
      <p:sp>
        <p:nvSpPr>
          <p:cNvPr id="8" name="Footer Placeholder 7">
            <a:extLst>
              <a:ext uri="{FF2B5EF4-FFF2-40B4-BE49-F238E27FC236}">
                <a16:creationId xmlns:a16="http://schemas.microsoft.com/office/drawing/2014/main" id="{C97DBEBE-97EC-69EB-D1EB-DC714DC254E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FF2CFB8-F172-DAA7-9F2D-5B7386598421}"/>
              </a:ext>
            </a:extLst>
          </p:cNvPr>
          <p:cNvSpPr>
            <a:spLocks noGrp="1"/>
          </p:cNvSpPr>
          <p:nvPr>
            <p:ph type="sldNum" sz="quarter" idx="12"/>
          </p:nvPr>
        </p:nvSpPr>
        <p:spPr/>
        <p:txBody>
          <a:bodyPr/>
          <a:lstStyle/>
          <a:p>
            <a:fld id="{8DD9C5AC-C3AA-42FC-89D0-B0EFABE47422}" type="slidenum">
              <a:rPr lang="en-GB" smtClean="0"/>
              <a:t>‹#›</a:t>
            </a:fld>
            <a:endParaRPr lang="en-GB"/>
          </a:p>
        </p:txBody>
      </p:sp>
    </p:spTree>
    <p:extLst>
      <p:ext uri="{BB962C8B-B14F-4D97-AF65-F5344CB8AC3E}">
        <p14:creationId xmlns:p14="http://schemas.microsoft.com/office/powerpoint/2010/main" val="2730309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C8F2E-47A3-211E-5392-7E354A7E3EE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FF88B85-0845-6F19-160F-CCF1FC87605C}"/>
              </a:ext>
            </a:extLst>
          </p:cNvPr>
          <p:cNvSpPr>
            <a:spLocks noGrp="1"/>
          </p:cNvSpPr>
          <p:nvPr>
            <p:ph type="dt" sz="half" idx="10"/>
          </p:nvPr>
        </p:nvSpPr>
        <p:spPr/>
        <p:txBody>
          <a:bodyPr/>
          <a:lstStyle/>
          <a:p>
            <a:fld id="{8487BC8C-A6C3-4362-8720-ECBA4165C85B}" type="datetimeFigureOut">
              <a:rPr lang="en-GB" smtClean="0"/>
              <a:t>15/09/2023</a:t>
            </a:fld>
            <a:endParaRPr lang="en-GB"/>
          </a:p>
        </p:txBody>
      </p:sp>
      <p:sp>
        <p:nvSpPr>
          <p:cNvPr id="4" name="Footer Placeholder 3">
            <a:extLst>
              <a:ext uri="{FF2B5EF4-FFF2-40B4-BE49-F238E27FC236}">
                <a16:creationId xmlns:a16="http://schemas.microsoft.com/office/drawing/2014/main" id="{3F6CDC68-FFDC-8182-C255-E03029FB59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8439DE5-B045-8700-CD48-1B1714E14353}"/>
              </a:ext>
            </a:extLst>
          </p:cNvPr>
          <p:cNvSpPr>
            <a:spLocks noGrp="1"/>
          </p:cNvSpPr>
          <p:nvPr>
            <p:ph type="sldNum" sz="quarter" idx="12"/>
          </p:nvPr>
        </p:nvSpPr>
        <p:spPr/>
        <p:txBody>
          <a:bodyPr/>
          <a:lstStyle/>
          <a:p>
            <a:fld id="{8DD9C5AC-C3AA-42FC-89D0-B0EFABE47422}" type="slidenum">
              <a:rPr lang="en-GB" smtClean="0"/>
              <a:t>‹#›</a:t>
            </a:fld>
            <a:endParaRPr lang="en-GB"/>
          </a:p>
        </p:txBody>
      </p:sp>
    </p:spTree>
    <p:extLst>
      <p:ext uri="{BB962C8B-B14F-4D97-AF65-F5344CB8AC3E}">
        <p14:creationId xmlns:p14="http://schemas.microsoft.com/office/powerpoint/2010/main" val="4203279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B56730-26D3-F14E-2744-AA61D4CB7A65}"/>
              </a:ext>
            </a:extLst>
          </p:cNvPr>
          <p:cNvSpPr>
            <a:spLocks noGrp="1"/>
          </p:cNvSpPr>
          <p:nvPr>
            <p:ph type="dt" sz="half" idx="10"/>
          </p:nvPr>
        </p:nvSpPr>
        <p:spPr/>
        <p:txBody>
          <a:bodyPr/>
          <a:lstStyle/>
          <a:p>
            <a:fld id="{8487BC8C-A6C3-4362-8720-ECBA4165C85B}" type="datetimeFigureOut">
              <a:rPr lang="en-GB" smtClean="0"/>
              <a:t>15/09/2023</a:t>
            </a:fld>
            <a:endParaRPr lang="en-GB"/>
          </a:p>
        </p:txBody>
      </p:sp>
      <p:sp>
        <p:nvSpPr>
          <p:cNvPr id="3" name="Footer Placeholder 2">
            <a:extLst>
              <a:ext uri="{FF2B5EF4-FFF2-40B4-BE49-F238E27FC236}">
                <a16:creationId xmlns:a16="http://schemas.microsoft.com/office/drawing/2014/main" id="{00A79F52-402A-C757-07C5-5EAA2F7A884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4ADA807-D951-5103-4C16-D9D17A86BEAC}"/>
              </a:ext>
            </a:extLst>
          </p:cNvPr>
          <p:cNvSpPr>
            <a:spLocks noGrp="1"/>
          </p:cNvSpPr>
          <p:nvPr>
            <p:ph type="sldNum" sz="quarter" idx="12"/>
          </p:nvPr>
        </p:nvSpPr>
        <p:spPr/>
        <p:txBody>
          <a:bodyPr/>
          <a:lstStyle/>
          <a:p>
            <a:fld id="{8DD9C5AC-C3AA-42FC-89D0-B0EFABE47422}" type="slidenum">
              <a:rPr lang="en-GB" smtClean="0"/>
              <a:t>‹#›</a:t>
            </a:fld>
            <a:endParaRPr lang="en-GB"/>
          </a:p>
        </p:txBody>
      </p:sp>
    </p:spTree>
    <p:extLst>
      <p:ext uri="{BB962C8B-B14F-4D97-AF65-F5344CB8AC3E}">
        <p14:creationId xmlns:p14="http://schemas.microsoft.com/office/powerpoint/2010/main" val="1660121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4A422-7AB6-8467-BF2A-DFD1005E4B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9A3C9D4-6EB0-6B68-2EAC-E5FE12A050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A438A8F-DA1F-3A60-650F-FFDA50B799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F93E88-780E-52CC-3750-4BEAA87934A0}"/>
              </a:ext>
            </a:extLst>
          </p:cNvPr>
          <p:cNvSpPr>
            <a:spLocks noGrp="1"/>
          </p:cNvSpPr>
          <p:nvPr>
            <p:ph type="dt" sz="half" idx="10"/>
          </p:nvPr>
        </p:nvSpPr>
        <p:spPr/>
        <p:txBody>
          <a:bodyPr/>
          <a:lstStyle/>
          <a:p>
            <a:fld id="{8487BC8C-A6C3-4362-8720-ECBA4165C85B}" type="datetimeFigureOut">
              <a:rPr lang="en-GB" smtClean="0"/>
              <a:t>15/09/2023</a:t>
            </a:fld>
            <a:endParaRPr lang="en-GB"/>
          </a:p>
        </p:txBody>
      </p:sp>
      <p:sp>
        <p:nvSpPr>
          <p:cNvPr id="6" name="Footer Placeholder 5">
            <a:extLst>
              <a:ext uri="{FF2B5EF4-FFF2-40B4-BE49-F238E27FC236}">
                <a16:creationId xmlns:a16="http://schemas.microsoft.com/office/drawing/2014/main" id="{9BE96A4D-6F2C-A382-7B14-54C6DB2DF19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15E48E7-76D5-E9EE-9083-B5B865B880FB}"/>
              </a:ext>
            </a:extLst>
          </p:cNvPr>
          <p:cNvSpPr>
            <a:spLocks noGrp="1"/>
          </p:cNvSpPr>
          <p:nvPr>
            <p:ph type="sldNum" sz="quarter" idx="12"/>
          </p:nvPr>
        </p:nvSpPr>
        <p:spPr/>
        <p:txBody>
          <a:bodyPr/>
          <a:lstStyle/>
          <a:p>
            <a:fld id="{8DD9C5AC-C3AA-42FC-89D0-B0EFABE47422}" type="slidenum">
              <a:rPr lang="en-GB" smtClean="0"/>
              <a:t>‹#›</a:t>
            </a:fld>
            <a:endParaRPr lang="en-GB"/>
          </a:p>
        </p:txBody>
      </p:sp>
    </p:spTree>
    <p:extLst>
      <p:ext uri="{BB962C8B-B14F-4D97-AF65-F5344CB8AC3E}">
        <p14:creationId xmlns:p14="http://schemas.microsoft.com/office/powerpoint/2010/main" val="311768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7139-B723-E045-A6F8-19D4D4EC7F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732A7C2-3737-E90C-D958-4FE8B3E5B7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FEA3393-87E7-19C3-5CFF-542B9F05A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5443D1-CC60-470A-D776-2F8E1AEB0FA6}"/>
              </a:ext>
            </a:extLst>
          </p:cNvPr>
          <p:cNvSpPr>
            <a:spLocks noGrp="1"/>
          </p:cNvSpPr>
          <p:nvPr>
            <p:ph type="dt" sz="half" idx="10"/>
          </p:nvPr>
        </p:nvSpPr>
        <p:spPr/>
        <p:txBody>
          <a:bodyPr/>
          <a:lstStyle/>
          <a:p>
            <a:fld id="{8487BC8C-A6C3-4362-8720-ECBA4165C85B}" type="datetimeFigureOut">
              <a:rPr lang="en-GB" smtClean="0"/>
              <a:t>15/09/2023</a:t>
            </a:fld>
            <a:endParaRPr lang="en-GB"/>
          </a:p>
        </p:txBody>
      </p:sp>
      <p:sp>
        <p:nvSpPr>
          <p:cNvPr id="6" name="Footer Placeholder 5">
            <a:extLst>
              <a:ext uri="{FF2B5EF4-FFF2-40B4-BE49-F238E27FC236}">
                <a16:creationId xmlns:a16="http://schemas.microsoft.com/office/drawing/2014/main" id="{2AD5AF53-E0BA-CCFB-3DC6-0B35FDE890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D07A63F-CF5B-A95C-CF80-5D7986C7976A}"/>
              </a:ext>
            </a:extLst>
          </p:cNvPr>
          <p:cNvSpPr>
            <a:spLocks noGrp="1"/>
          </p:cNvSpPr>
          <p:nvPr>
            <p:ph type="sldNum" sz="quarter" idx="12"/>
          </p:nvPr>
        </p:nvSpPr>
        <p:spPr/>
        <p:txBody>
          <a:bodyPr/>
          <a:lstStyle/>
          <a:p>
            <a:fld id="{8DD9C5AC-C3AA-42FC-89D0-B0EFABE47422}" type="slidenum">
              <a:rPr lang="en-GB" smtClean="0"/>
              <a:t>‹#›</a:t>
            </a:fld>
            <a:endParaRPr lang="en-GB"/>
          </a:p>
        </p:txBody>
      </p:sp>
    </p:spTree>
    <p:extLst>
      <p:ext uri="{BB962C8B-B14F-4D97-AF65-F5344CB8AC3E}">
        <p14:creationId xmlns:p14="http://schemas.microsoft.com/office/powerpoint/2010/main" val="1120158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484B06-70DC-50A5-9752-EA988E0238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01C9700-ECBA-3BCF-06FB-1A710E498F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3CA712-7BE0-3178-824F-C84A1FACD1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87BC8C-A6C3-4362-8720-ECBA4165C85B}" type="datetimeFigureOut">
              <a:rPr lang="en-GB" smtClean="0"/>
              <a:t>15/09/2023</a:t>
            </a:fld>
            <a:endParaRPr lang="en-GB"/>
          </a:p>
        </p:txBody>
      </p:sp>
      <p:sp>
        <p:nvSpPr>
          <p:cNvPr id="5" name="Footer Placeholder 4">
            <a:extLst>
              <a:ext uri="{FF2B5EF4-FFF2-40B4-BE49-F238E27FC236}">
                <a16:creationId xmlns:a16="http://schemas.microsoft.com/office/drawing/2014/main" id="{D25AC366-F32C-7326-6729-BE5869BD93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773572E-44E7-5C81-BAC0-3B5976BEE2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D9C5AC-C3AA-42FC-89D0-B0EFABE47422}" type="slidenum">
              <a:rPr lang="en-GB" smtClean="0"/>
              <a:t>‹#›</a:t>
            </a:fld>
            <a:endParaRPr lang="en-GB"/>
          </a:p>
        </p:txBody>
      </p:sp>
    </p:spTree>
    <p:extLst>
      <p:ext uri="{BB962C8B-B14F-4D97-AF65-F5344CB8AC3E}">
        <p14:creationId xmlns:p14="http://schemas.microsoft.com/office/powerpoint/2010/main" val="239975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red square with white text&#10;&#10;Description automatically generated">
            <a:extLst>
              <a:ext uri="{FF2B5EF4-FFF2-40B4-BE49-F238E27FC236}">
                <a16:creationId xmlns:a16="http://schemas.microsoft.com/office/drawing/2014/main" id="{D43E5DDB-9D00-CC81-79BE-ED4C0A8C89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7881" y="439807"/>
            <a:ext cx="1154430" cy="1181100"/>
          </a:xfrm>
          <a:prstGeom prst="rect">
            <a:avLst/>
          </a:prstGeom>
          <a:noFill/>
        </p:spPr>
      </p:pic>
      <p:sp>
        <p:nvSpPr>
          <p:cNvPr id="6" name="TextBox 5">
            <a:extLst>
              <a:ext uri="{FF2B5EF4-FFF2-40B4-BE49-F238E27FC236}">
                <a16:creationId xmlns:a16="http://schemas.microsoft.com/office/drawing/2014/main" id="{2EB181F2-9EAC-6F4D-9C95-FE53F6D7519D}"/>
              </a:ext>
            </a:extLst>
          </p:cNvPr>
          <p:cNvSpPr txBox="1"/>
          <p:nvPr/>
        </p:nvSpPr>
        <p:spPr>
          <a:xfrm>
            <a:off x="2173356" y="1832671"/>
            <a:ext cx="8496676" cy="4330929"/>
          </a:xfrm>
          <a:prstGeom prst="rect">
            <a:avLst/>
          </a:prstGeom>
          <a:noFill/>
        </p:spPr>
        <p:txBody>
          <a:bodyPr wrap="square">
            <a:spAutoFit/>
          </a:bodyPr>
          <a:lstStyle/>
          <a:p>
            <a:pPr algn="ctr">
              <a:lnSpc>
                <a:spcPct val="150000"/>
              </a:lnSpc>
              <a:spcAft>
                <a:spcPts val="800"/>
              </a:spcAft>
            </a:pPr>
            <a:r>
              <a:rPr lang="en-GB" sz="3000" dirty="0">
                <a:effectLst/>
                <a:latin typeface="Times New Roman" panose="02020603050405020304" pitchFamily="18" charset="0"/>
                <a:ea typeface="Calibri" panose="020F0502020204030204" pitchFamily="34" charset="0"/>
                <a:cs typeface="Times New Roman" panose="02020603050405020304" pitchFamily="18" charset="0"/>
              </a:rPr>
              <a:t>BUILDING A PERSONALIZED MOVIE RECOMMENDER SYSTEM</a:t>
            </a:r>
          </a:p>
          <a:p>
            <a:pPr algn="ctr">
              <a:lnSpc>
                <a:spcPct val="150000"/>
              </a:lnSpc>
              <a:spcAft>
                <a:spcPts val="800"/>
              </a:spcAft>
            </a:pPr>
            <a:r>
              <a:rPr lang="en-GB" sz="3000" dirty="0">
                <a:effectLst/>
                <a:latin typeface="Times New Roman" panose="02020603050405020304" pitchFamily="18" charset="0"/>
                <a:ea typeface="Calibri" panose="020F0502020204030204" pitchFamily="34" charset="0"/>
                <a:cs typeface="Times New Roman" panose="02020603050405020304" pitchFamily="18" charset="0"/>
              </a:rPr>
              <a:t>BY</a:t>
            </a:r>
          </a:p>
          <a:p>
            <a:pPr algn="ctr">
              <a:lnSpc>
                <a:spcPct val="150000"/>
              </a:lnSpc>
              <a:spcAft>
                <a:spcPts val="800"/>
              </a:spcAft>
            </a:pPr>
            <a:r>
              <a:rPr lang="en-GB" sz="3000" b="1" dirty="0">
                <a:effectLst/>
                <a:latin typeface="Times New Roman" panose="02020603050405020304" pitchFamily="18" charset="0"/>
                <a:ea typeface="Calibri" panose="020F0502020204030204" pitchFamily="34" charset="0"/>
                <a:cs typeface="Times New Roman" panose="02020603050405020304" pitchFamily="18" charset="0"/>
              </a:rPr>
              <a:t>MUHAMMED ADEBISI</a:t>
            </a:r>
          </a:p>
          <a:p>
            <a:pPr algn="ctr">
              <a:lnSpc>
                <a:spcPct val="150000"/>
              </a:lnSpc>
              <a:spcAft>
                <a:spcPts val="800"/>
              </a:spcAft>
            </a:pPr>
            <a:endParaRPr lang="en-GB" sz="3000" b="1"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8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September 2023</a:t>
            </a:r>
          </a:p>
        </p:txBody>
      </p:sp>
    </p:spTree>
    <p:extLst>
      <p:ext uri="{BB962C8B-B14F-4D97-AF65-F5344CB8AC3E}">
        <p14:creationId xmlns:p14="http://schemas.microsoft.com/office/powerpoint/2010/main" val="4261894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red square with white text&#10;&#10;Description automatically generated">
            <a:extLst>
              <a:ext uri="{FF2B5EF4-FFF2-40B4-BE49-F238E27FC236}">
                <a16:creationId xmlns:a16="http://schemas.microsoft.com/office/drawing/2014/main" id="{D43E5DDB-9D00-CC81-79BE-ED4C0A8C89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95585" y="5230468"/>
            <a:ext cx="1154430" cy="1181100"/>
          </a:xfrm>
          <a:prstGeom prst="rect">
            <a:avLst/>
          </a:prstGeom>
          <a:noFill/>
        </p:spPr>
      </p:pic>
      <p:sp>
        <p:nvSpPr>
          <p:cNvPr id="6" name="TextBox 5">
            <a:extLst>
              <a:ext uri="{FF2B5EF4-FFF2-40B4-BE49-F238E27FC236}">
                <a16:creationId xmlns:a16="http://schemas.microsoft.com/office/drawing/2014/main" id="{2EB181F2-9EAC-6F4D-9C95-FE53F6D7519D}"/>
              </a:ext>
            </a:extLst>
          </p:cNvPr>
          <p:cNvSpPr txBox="1"/>
          <p:nvPr/>
        </p:nvSpPr>
        <p:spPr>
          <a:xfrm>
            <a:off x="1109869" y="732741"/>
            <a:ext cx="9972261" cy="4801314"/>
          </a:xfrm>
          <a:prstGeom prst="rect">
            <a:avLst/>
          </a:prstGeom>
          <a:noFill/>
        </p:spPr>
        <p:txBody>
          <a:bodyPr wrap="square">
            <a:spAutoFit/>
          </a:bodyPr>
          <a:lstStyle/>
          <a:p>
            <a:pPr algn="l">
              <a:lnSpc>
                <a:spcPct val="150000"/>
              </a:lnSpc>
            </a:pPr>
            <a:r>
              <a:rPr lang="en-GB" sz="2400" b="1" dirty="0">
                <a:solidFill>
                  <a:schemeClr val="accent1"/>
                </a:solidFill>
                <a:latin typeface="Times New Roman" panose="02020603050405020304" pitchFamily="18" charset="0"/>
                <a:cs typeface="Times New Roman" panose="02020603050405020304" pitchFamily="18" charset="0"/>
              </a:rPr>
              <a:t>ABOUT THE DATASET</a:t>
            </a:r>
          </a:p>
          <a:p>
            <a:pPr algn="l"/>
            <a:r>
              <a:rPr lang="en-GB" b="0" i="0" dirty="0">
                <a:effectLst/>
                <a:latin typeface="Times New Roman" panose="02020603050405020304" pitchFamily="18" charset="0"/>
                <a:cs typeface="Times New Roman" panose="02020603050405020304" pitchFamily="18" charset="0"/>
              </a:rPr>
              <a:t>The MovieLens 25M dataset is a popular and widely used dataset in the field of recommendation systems and movie-related research. It contains a substantial amount of data related to movie ratings and user interactions. Here's some key information about the MovieLens 25M dataset:</a:t>
            </a:r>
          </a:p>
          <a:p>
            <a:pPr algn="l"/>
            <a:r>
              <a:rPr lang="en-GB" b="1" i="0" dirty="0">
                <a:effectLst/>
                <a:latin typeface="Times New Roman" panose="02020603050405020304" pitchFamily="18" charset="0"/>
                <a:cs typeface="Times New Roman" panose="02020603050405020304" pitchFamily="18" charset="0"/>
              </a:rPr>
              <a:t>1. Dataset Size:</a:t>
            </a:r>
            <a:endParaRPr lang="en-GB"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 "25M" in the dataset's name indicates that it contains 25 million ratings and other interactions. This makes it a large and comprehensive dataset for movie recommendation research.</a:t>
            </a:r>
          </a:p>
          <a:p>
            <a:pPr algn="l"/>
            <a:r>
              <a:rPr lang="en-GB" b="1" i="0" dirty="0">
                <a:effectLst/>
                <a:latin typeface="Times New Roman" panose="02020603050405020304" pitchFamily="18" charset="0"/>
                <a:cs typeface="Times New Roman" panose="02020603050405020304" pitchFamily="18" charset="0"/>
              </a:rPr>
              <a:t>2. Data Types:</a:t>
            </a:r>
            <a:endParaRPr lang="en-GB"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 dataset includes various types of data, including movie ratings, user IDs, movie IDs, timestamps, and user-generated tags.</a:t>
            </a:r>
          </a:p>
          <a:p>
            <a:pPr algn="l"/>
            <a:r>
              <a:rPr lang="en-GB" b="1" i="0" dirty="0">
                <a:effectLst/>
                <a:latin typeface="Times New Roman" panose="02020603050405020304" pitchFamily="18" charset="0"/>
                <a:cs typeface="Times New Roman" panose="02020603050405020304" pitchFamily="18" charset="0"/>
              </a:rPr>
              <a:t>3. Ratings:</a:t>
            </a:r>
            <a:endParaRPr lang="en-GB"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Users in the dataset have provided ratings (usually on a scale of 1 to 5) for movies they've watched. These ratings are a fundamental component for building recommendation systems.</a:t>
            </a:r>
          </a:p>
          <a:p>
            <a:pPr algn="l"/>
            <a:r>
              <a:rPr lang="en-GB" b="1" i="0" dirty="0">
                <a:effectLst/>
                <a:latin typeface="Times New Roman" panose="02020603050405020304" pitchFamily="18" charset="0"/>
                <a:cs typeface="Times New Roman" panose="02020603050405020304" pitchFamily="18" charset="0"/>
              </a:rPr>
              <a:t>4. User IDs and Movie IDs:</a:t>
            </a:r>
            <a:endParaRPr lang="en-GB"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Each user and movie is identified by a unique ID, allowing researchers to track user preferences and movie details.</a:t>
            </a:r>
          </a:p>
        </p:txBody>
      </p:sp>
    </p:spTree>
    <p:extLst>
      <p:ext uri="{BB962C8B-B14F-4D97-AF65-F5344CB8AC3E}">
        <p14:creationId xmlns:p14="http://schemas.microsoft.com/office/powerpoint/2010/main" val="1546502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red square with white text&#10;&#10;Description automatically generated">
            <a:extLst>
              <a:ext uri="{FF2B5EF4-FFF2-40B4-BE49-F238E27FC236}">
                <a16:creationId xmlns:a16="http://schemas.microsoft.com/office/drawing/2014/main" id="{D43E5DDB-9D00-CC81-79BE-ED4C0A8C89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95585" y="5230468"/>
            <a:ext cx="1154430" cy="1181100"/>
          </a:xfrm>
          <a:prstGeom prst="rect">
            <a:avLst/>
          </a:prstGeom>
          <a:noFill/>
        </p:spPr>
      </p:pic>
      <p:sp>
        <p:nvSpPr>
          <p:cNvPr id="6" name="TextBox 5">
            <a:extLst>
              <a:ext uri="{FF2B5EF4-FFF2-40B4-BE49-F238E27FC236}">
                <a16:creationId xmlns:a16="http://schemas.microsoft.com/office/drawing/2014/main" id="{2EB181F2-9EAC-6F4D-9C95-FE53F6D7519D}"/>
              </a:ext>
            </a:extLst>
          </p:cNvPr>
          <p:cNvSpPr txBox="1"/>
          <p:nvPr/>
        </p:nvSpPr>
        <p:spPr>
          <a:xfrm>
            <a:off x="1109869" y="732741"/>
            <a:ext cx="9972261" cy="5078313"/>
          </a:xfrm>
          <a:prstGeom prst="rect">
            <a:avLst/>
          </a:prstGeom>
          <a:noFill/>
        </p:spPr>
        <p:txBody>
          <a:bodyPr wrap="square">
            <a:spAutoFit/>
          </a:bodyPr>
          <a:lstStyle/>
          <a:p>
            <a:pPr algn="l">
              <a:lnSpc>
                <a:spcPct val="150000"/>
              </a:lnSpc>
            </a:pPr>
            <a:r>
              <a:rPr lang="en-GB" sz="2400" b="1" dirty="0">
                <a:solidFill>
                  <a:schemeClr val="accent1"/>
                </a:solidFill>
                <a:latin typeface="Times New Roman" panose="02020603050405020304" pitchFamily="18" charset="0"/>
                <a:cs typeface="Times New Roman" panose="02020603050405020304" pitchFamily="18" charset="0"/>
              </a:rPr>
              <a:t>ABOUT THE DATASET</a:t>
            </a:r>
          </a:p>
          <a:p>
            <a:pPr algn="l"/>
            <a:r>
              <a:rPr lang="en-GB" b="1" i="0" dirty="0">
                <a:effectLst/>
                <a:latin typeface="Times New Roman" panose="02020603050405020304" pitchFamily="18" charset="0"/>
                <a:cs typeface="Times New Roman" panose="02020603050405020304" pitchFamily="18" charset="0"/>
              </a:rPr>
              <a:t>5. Timestamps:</a:t>
            </a:r>
            <a:endParaRPr lang="en-GB"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Timestamps are included to indicate when a user rated or interacted with a movie. This temporal information can be useful for understanding how user preferences change over time.</a:t>
            </a:r>
          </a:p>
          <a:p>
            <a:pPr algn="l"/>
            <a:r>
              <a:rPr lang="en-GB" b="1" i="0" dirty="0">
                <a:effectLst/>
                <a:latin typeface="Times New Roman" panose="02020603050405020304" pitchFamily="18" charset="0"/>
                <a:cs typeface="Times New Roman" panose="02020603050405020304" pitchFamily="18" charset="0"/>
              </a:rPr>
              <a:t>6. Tags:</a:t>
            </a:r>
            <a:endParaRPr lang="en-GB"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Users can also provide tags to describe movies. These tags can be used for content-based recommendation or additional context.</a:t>
            </a:r>
          </a:p>
          <a:p>
            <a:pPr algn="l"/>
            <a:r>
              <a:rPr lang="en-GB" b="1" i="0" dirty="0">
                <a:effectLst/>
                <a:latin typeface="Times New Roman" panose="02020603050405020304" pitchFamily="18" charset="0"/>
                <a:cs typeface="Times New Roman" panose="02020603050405020304" pitchFamily="18" charset="0"/>
              </a:rPr>
              <a:t>7. Diversity of Movies:</a:t>
            </a:r>
            <a:endParaRPr lang="en-GB"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 dataset covers a wide range of movies from different genres, release years, and popularity levels. This diversity makes it suitable for various recommendation research scenarios.</a:t>
            </a:r>
          </a:p>
          <a:p>
            <a:pPr algn="l"/>
            <a:r>
              <a:rPr lang="en-GB" b="1" i="0" dirty="0">
                <a:effectLst/>
                <a:latin typeface="Times New Roman" panose="02020603050405020304" pitchFamily="18" charset="0"/>
                <a:cs typeface="Times New Roman" panose="02020603050405020304" pitchFamily="18" charset="0"/>
              </a:rPr>
              <a:t>8. Use Cases:</a:t>
            </a:r>
            <a:endParaRPr lang="en-GB"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 MovieLens 25M dataset is commonly used for training and evaluating recommendation algorithms, such as collaborative filtering, content-based filtering, matrix factorization, and deep learning-based models.</a:t>
            </a:r>
          </a:p>
          <a:p>
            <a:pPr algn="l"/>
            <a:r>
              <a:rPr lang="en-GB" b="1" i="0" dirty="0">
                <a:effectLst/>
                <a:latin typeface="Times New Roman" panose="02020603050405020304" pitchFamily="18" charset="0"/>
                <a:cs typeface="Times New Roman" panose="02020603050405020304" pitchFamily="18" charset="0"/>
              </a:rPr>
              <a:t>9. Research and Development:</a:t>
            </a:r>
            <a:endParaRPr lang="en-GB"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Researchers and data scientists use this dataset to develop and benchmark recommendation algorithms, conduct experiments, and study user behaviour in recommendation systems.</a:t>
            </a:r>
          </a:p>
        </p:txBody>
      </p:sp>
    </p:spTree>
    <p:extLst>
      <p:ext uri="{BB962C8B-B14F-4D97-AF65-F5344CB8AC3E}">
        <p14:creationId xmlns:p14="http://schemas.microsoft.com/office/powerpoint/2010/main" val="369450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red square with white text&#10;&#10;Description automatically generated">
            <a:extLst>
              <a:ext uri="{FF2B5EF4-FFF2-40B4-BE49-F238E27FC236}">
                <a16:creationId xmlns:a16="http://schemas.microsoft.com/office/drawing/2014/main" id="{D43E5DDB-9D00-CC81-79BE-ED4C0A8C89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95585" y="5230468"/>
            <a:ext cx="1154430" cy="1181100"/>
          </a:xfrm>
          <a:prstGeom prst="rect">
            <a:avLst/>
          </a:prstGeom>
          <a:noFill/>
        </p:spPr>
      </p:pic>
      <p:sp>
        <p:nvSpPr>
          <p:cNvPr id="6" name="TextBox 5">
            <a:extLst>
              <a:ext uri="{FF2B5EF4-FFF2-40B4-BE49-F238E27FC236}">
                <a16:creationId xmlns:a16="http://schemas.microsoft.com/office/drawing/2014/main" id="{2EB181F2-9EAC-6F4D-9C95-FE53F6D7519D}"/>
              </a:ext>
            </a:extLst>
          </p:cNvPr>
          <p:cNvSpPr txBox="1"/>
          <p:nvPr/>
        </p:nvSpPr>
        <p:spPr>
          <a:xfrm>
            <a:off x="1109869" y="732741"/>
            <a:ext cx="9972261" cy="2862322"/>
          </a:xfrm>
          <a:prstGeom prst="rect">
            <a:avLst/>
          </a:prstGeom>
          <a:noFill/>
        </p:spPr>
        <p:txBody>
          <a:bodyPr wrap="square">
            <a:spAutoFit/>
          </a:bodyPr>
          <a:lstStyle/>
          <a:p>
            <a:pPr algn="l">
              <a:lnSpc>
                <a:spcPct val="150000"/>
              </a:lnSpc>
            </a:pPr>
            <a:r>
              <a:rPr lang="en-GB" sz="2400" b="1" dirty="0">
                <a:solidFill>
                  <a:schemeClr val="accent1"/>
                </a:solidFill>
                <a:latin typeface="Times New Roman" panose="02020603050405020304" pitchFamily="18" charset="0"/>
                <a:cs typeface="Times New Roman" panose="02020603050405020304" pitchFamily="18" charset="0"/>
              </a:rPr>
              <a:t>ABOUT THE DATASET</a:t>
            </a:r>
          </a:p>
          <a:p>
            <a:pPr algn="l"/>
            <a:r>
              <a:rPr lang="en-GB" b="1" i="0" dirty="0">
                <a:effectLst/>
                <a:latin typeface="Times New Roman" panose="02020603050405020304" pitchFamily="18" charset="0"/>
                <a:cs typeface="Times New Roman" panose="02020603050405020304" pitchFamily="18" charset="0"/>
              </a:rPr>
              <a:t>10. Data Exploration:</a:t>
            </a:r>
            <a:r>
              <a:rPr lang="en-GB" b="0" i="0" dirty="0">
                <a:effectLst/>
                <a:latin typeface="Times New Roman" panose="02020603050405020304" pitchFamily="18" charset="0"/>
                <a:cs typeface="Times New Roman" panose="02020603050405020304" pitchFamily="18" charset="0"/>
              </a:rPr>
              <a:t> - Researchers can perform exploratory data analysis to gain insights into user preferences, movie popularity, and other factors influencing recommendations.</a:t>
            </a:r>
          </a:p>
          <a:p>
            <a:pPr algn="l"/>
            <a:r>
              <a:rPr lang="en-GB" b="1" i="0" dirty="0">
                <a:effectLst/>
                <a:latin typeface="Times New Roman" panose="02020603050405020304" pitchFamily="18" charset="0"/>
                <a:cs typeface="Times New Roman" panose="02020603050405020304" pitchFamily="18" charset="0"/>
              </a:rPr>
              <a:t>11. Availability:</a:t>
            </a:r>
            <a:r>
              <a:rPr lang="en-GB" b="0" i="0" dirty="0">
                <a:effectLst/>
                <a:latin typeface="Times New Roman" panose="02020603050405020304" pitchFamily="18" charset="0"/>
                <a:cs typeface="Times New Roman" panose="02020603050405020304" pitchFamily="18" charset="0"/>
              </a:rPr>
              <a:t> - The MovieLens 25M dataset is freely available for research purposes and can be downloaded from the MovieLens website.</a:t>
            </a:r>
          </a:p>
          <a:p>
            <a:pPr algn="l"/>
            <a:r>
              <a:rPr lang="en-GB" b="0" i="0" dirty="0">
                <a:effectLst/>
                <a:latin typeface="Times New Roman" panose="02020603050405020304" pitchFamily="18" charset="0"/>
                <a:cs typeface="Times New Roman" panose="02020603050405020304" pitchFamily="18" charset="0"/>
              </a:rPr>
              <a:t>In summary, the MovieLens 25M dataset is a valuable resource for building and evaluating recommendation systems. Its large size, diverse movie selection, and inclusion of user ratings and tags make it a rich source of data for research in the field of recommendation systems and movie-related analytics.</a:t>
            </a:r>
          </a:p>
        </p:txBody>
      </p:sp>
    </p:spTree>
    <p:extLst>
      <p:ext uri="{BB962C8B-B14F-4D97-AF65-F5344CB8AC3E}">
        <p14:creationId xmlns:p14="http://schemas.microsoft.com/office/powerpoint/2010/main" val="2229517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red square with white text&#10;&#10;Description automatically generated">
            <a:extLst>
              <a:ext uri="{FF2B5EF4-FFF2-40B4-BE49-F238E27FC236}">
                <a16:creationId xmlns:a16="http://schemas.microsoft.com/office/drawing/2014/main" id="{D43E5DDB-9D00-CC81-79BE-ED4C0A8C89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95585" y="5230468"/>
            <a:ext cx="1154430" cy="1181100"/>
          </a:xfrm>
          <a:prstGeom prst="rect">
            <a:avLst/>
          </a:prstGeom>
          <a:noFill/>
        </p:spPr>
      </p:pic>
      <p:sp>
        <p:nvSpPr>
          <p:cNvPr id="6" name="TextBox 5">
            <a:extLst>
              <a:ext uri="{FF2B5EF4-FFF2-40B4-BE49-F238E27FC236}">
                <a16:creationId xmlns:a16="http://schemas.microsoft.com/office/drawing/2014/main" id="{2EB181F2-9EAC-6F4D-9C95-FE53F6D7519D}"/>
              </a:ext>
            </a:extLst>
          </p:cNvPr>
          <p:cNvSpPr txBox="1"/>
          <p:nvPr/>
        </p:nvSpPr>
        <p:spPr>
          <a:xfrm>
            <a:off x="1109869" y="732741"/>
            <a:ext cx="9972261" cy="1843069"/>
          </a:xfrm>
          <a:prstGeom prst="rect">
            <a:avLst/>
          </a:prstGeom>
          <a:noFill/>
        </p:spPr>
        <p:txBody>
          <a:bodyPr wrap="square">
            <a:spAutoFit/>
          </a:bodyPr>
          <a:lstStyle/>
          <a:p>
            <a:pPr algn="l">
              <a:lnSpc>
                <a:spcPct val="150000"/>
              </a:lnSpc>
            </a:pPr>
            <a:r>
              <a:rPr lang="en-GB" sz="2400" b="1" dirty="0">
                <a:solidFill>
                  <a:schemeClr val="accent1"/>
                </a:solidFill>
                <a:latin typeface="Times New Roman" panose="02020603050405020304" pitchFamily="18" charset="0"/>
                <a:cs typeface="Times New Roman" panose="02020603050405020304" pitchFamily="18" charset="0"/>
              </a:rPr>
              <a:t>VISUALIZATIONS FROM THE DATASET</a:t>
            </a:r>
          </a:p>
          <a:p>
            <a:pPr marL="285750" indent="-285750" algn="l">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line plot below shows the trend in movies per year from 1880 to 2021.</a:t>
            </a:r>
          </a:p>
          <a:p>
            <a:pPr marL="285750" indent="-285750" algn="l">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We can notice a significant increase in movies per year and then a decrease between 2019 and 2021 which can be attributed to COVID pandemic.</a:t>
            </a:r>
          </a:p>
        </p:txBody>
      </p:sp>
      <p:pic>
        <p:nvPicPr>
          <p:cNvPr id="2" name="Picture 1" descr="A green line graph with numbers and a red dot&#10;&#10;Description automatically generated">
            <a:extLst>
              <a:ext uri="{FF2B5EF4-FFF2-40B4-BE49-F238E27FC236}">
                <a16:creationId xmlns:a16="http://schemas.microsoft.com/office/drawing/2014/main" id="{B2A00AE3-F3F9-586E-03F4-E46520AADC88}"/>
              </a:ext>
            </a:extLst>
          </p:cNvPr>
          <p:cNvPicPr>
            <a:picLocks noChangeAspect="1"/>
          </p:cNvPicPr>
          <p:nvPr/>
        </p:nvPicPr>
        <p:blipFill rotWithShape="1">
          <a:blip r:embed="rId3"/>
          <a:srcRect r="3171"/>
          <a:stretch/>
        </p:blipFill>
        <p:spPr>
          <a:xfrm>
            <a:off x="2126974" y="2638190"/>
            <a:ext cx="6830595" cy="3649966"/>
          </a:xfrm>
          <a:prstGeom prst="rect">
            <a:avLst/>
          </a:prstGeom>
        </p:spPr>
      </p:pic>
    </p:spTree>
    <p:extLst>
      <p:ext uri="{BB962C8B-B14F-4D97-AF65-F5344CB8AC3E}">
        <p14:creationId xmlns:p14="http://schemas.microsoft.com/office/powerpoint/2010/main" val="2539961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red square with white text&#10;&#10;Description automatically generated">
            <a:extLst>
              <a:ext uri="{FF2B5EF4-FFF2-40B4-BE49-F238E27FC236}">
                <a16:creationId xmlns:a16="http://schemas.microsoft.com/office/drawing/2014/main" id="{D43E5DDB-9D00-CC81-79BE-ED4C0A8C89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95585" y="5230468"/>
            <a:ext cx="1154430" cy="1181100"/>
          </a:xfrm>
          <a:prstGeom prst="rect">
            <a:avLst/>
          </a:prstGeom>
          <a:noFill/>
        </p:spPr>
      </p:pic>
      <p:sp>
        <p:nvSpPr>
          <p:cNvPr id="6" name="TextBox 5">
            <a:extLst>
              <a:ext uri="{FF2B5EF4-FFF2-40B4-BE49-F238E27FC236}">
                <a16:creationId xmlns:a16="http://schemas.microsoft.com/office/drawing/2014/main" id="{2EB181F2-9EAC-6F4D-9C95-FE53F6D7519D}"/>
              </a:ext>
            </a:extLst>
          </p:cNvPr>
          <p:cNvSpPr txBox="1"/>
          <p:nvPr/>
        </p:nvSpPr>
        <p:spPr>
          <a:xfrm>
            <a:off x="973906" y="712862"/>
            <a:ext cx="9972261" cy="1843069"/>
          </a:xfrm>
          <a:prstGeom prst="rect">
            <a:avLst/>
          </a:prstGeom>
          <a:noFill/>
        </p:spPr>
        <p:txBody>
          <a:bodyPr wrap="square">
            <a:spAutoFit/>
          </a:bodyPr>
          <a:lstStyle/>
          <a:p>
            <a:pPr algn="l">
              <a:lnSpc>
                <a:spcPct val="150000"/>
              </a:lnSpc>
            </a:pPr>
            <a:r>
              <a:rPr lang="en-GB" sz="2400" b="1" dirty="0">
                <a:solidFill>
                  <a:schemeClr val="accent1"/>
                </a:solidFill>
                <a:latin typeface="Times New Roman" panose="02020603050405020304" pitchFamily="18" charset="0"/>
                <a:cs typeface="Times New Roman" panose="02020603050405020304" pitchFamily="18" charset="0"/>
              </a:rPr>
              <a:t>VISUALIZATIONS FROM THE DATASET</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histogram below shows the ratings of movies.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It is noticeable that the 2.9 and 3.4 (</a:t>
            </a:r>
            <a:r>
              <a:rPr kumimoji="0" lang="en-GB" sz="18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most common</a:t>
            </a:r>
            <a:r>
              <a:rPr kumimoji="0" lang="en-GB"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have the highest ratings in the dataset</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dirty="0">
                <a:latin typeface="Times New Roman" panose="02020603050405020304" pitchFamily="18" charset="0"/>
                <a:cs typeface="Times New Roman" panose="02020603050405020304" pitchFamily="18" charset="0"/>
              </a:rPr>
              <a:t>Some genres have higher ratings on average </a:t>
            </a:r>
            <a:endParaRPr kumimoji="0" lang="en-GB" sz="18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endParaRPr>
          </a:p>
        </p:txBody>
      </p:sp>
      <p:pic>
        <p:nvPicPr>
          <p:cNvPr id="3" name="Picture 2" descr="A graph of a graph showing different colored lines&#10;&#10;Description automatically generated with medium confidence">
            <a:extLst>
              <a:ext uri="{FF2B5EF4-FFF2-40B4-BE49-F238E27FC236}">
                <a16:creationId xmlns:a16="http://schemas.microsoft.com/office/drawing/2014/main" id="{A1A30551-1F71-1B74-0A6C-8478B722428C}"/>
              </a:ext>
            </a:extLst>
          </p:cNvPr>
          <p:cNvPicPr>
            <a:picLocks noChangeAspect="1"/>
          </p:cNvPicPr>
          <p:nvPr/>
        </p:nvPicPr>
        <p:blipFill>
          <a:blip r:embed="rId3"/>
          <a:stretch>
            <a:fillRect/>
          </a:stretch>
        </p:blipFill>
        <p:spPr>
          <a:xfrm>
            <a:off x="2248105" y="2988420"/>
            <a:ext cx="7695789" cy="3047946"/>
          </a:xfrm>
          <a:prstGeom prst="rect">
            <a:avLst/>
          </a:prstGeom>
        </p:spPr>
      </p:pic>
    </p:spTree>
    <p:extLst>
      <p:ext uri="{BB962C8B-B14F-4D97-AF65-F5344CB8AC3E}">
        <p14:creationId xmlns:p14="http://schemas.microsoft.com/office/powerpoint/2010/main" val="267322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red square with white text&#10;&#10;Description automatically generated">
            <a:extLst>
              <a:ext uri="{FF2B5EF4-FFF2-40B4-BE49-F238E27FC236}">
                <a16:creationId xmlns:a16="http://schemas.microsoft.com/office/drawing/2014/main" id="{D43E5DDB-9D00-CC81-79BE-ED4C0A8C89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95585" y="5230468"/>
            <a:ext cx="1154430" cy="1181100"/>
          </a:xfrm>
          <a:prstGeom prst="rect">
            <a:avLst/>
          </a:prstGeom>
          <a:noFill/>
        </p:spPr>
      </p:pic>
      <p:sp>
        <p:nvSpPr>
          <p:cNvPr id="6" name="TextBox 5">
            <a:extLst>
              <a:ext uri="{FF2B5EF4-FFF2-40B4-BE49-F238E27FC236}">
                <a16:creationId xmlns:a16="http://schemas.microsoft.com/office/drawing/2014/main" id="{2EB181F2-9EAC-6F4D-9C95-FE53F6D7519D}"/>
              </a:ext>
            </a:extLst>
          </p:cNvPr>
          <p:cNvSpPr txBox="1"/>
          <p:nvPr/>
        </p:nvSpPr>
        <p:spPr>
          <a:xfrm>
            <a:off x="1109869" y="732741"/>
            <a:ext cx="9972261" cy="1843069"/>
          </a:xfrm>
          <a:prstGeom prst="rect">
            <a:avLst/>
          </a:prstGeom>
          <a:noFill/>
        </p:spPr>
        <p:txBody>
          <a:bodyPr wrap="square">
            <a:spAutoFit/>
          </a:bodyPr>
          <a:lstStyle/>
          <a:p>
            <a:pPr algn="l">
              <a:lnSpc>
                <a:spcPct val="150000"/>
              </a:lnSpc>
            </a:pPr>
            <a:r>
              <a:rPr lang="en-GB" sz="2400" b="1" dirty="0">
                <a:solidFill>
                  <a:schemeClr val="accent1"/>
                </a:solidFill>
                <a:latin typeface="Times New Roman" panose="02020603050405020304" pitchFamily="18" charset="0"/>
                <a:cs typeface="Times New Roman" panose="02020603050405020304" pitchFamily="18" charset="0"/>
              </a:rPr>
              <a:t>VISUALIZATIONS FROM THE DATASET</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cumulative plot below shows the total number of genres in movies per year from 1880 to 2021.</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dirty="0">
                <a:solidFill>
                  <a:prstClr val="black"/>
                </a:solidFill>
                <a:latin typeface="Times New Roman" panose="02020603050405020304" pitchFamily="18" charset="0"/>
                <a:cs typeface="Times New Roman" panose="02020603050405020304" pitchFamily="18" charset="0"/>
              </a:rPr>
              <a:t>Sci-fi &amp; Romance have an increasing cumulative over the years which means they have more movies when cumulated.</a:t>
            </a:r>
            <a:endParaRPr kumimoji="0" lang="en-GB"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3" name="Picture 2">
            <a:extLst>
              <a:ext uri="{FF2B5EF4-FFF2-40B4-BE49-F238E27FC236}">
                <a16:creationId xmlns:a16="http://schemas.microsoft.com/office/drawing/2014/main" id="{A1A30551-1F71-1B74-0A6C-8478B722428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107097" y="3320204"/>
            <a:ext cx="6672164" cy="2572056"/>
          </a:xfrm>
          <a:prstGeom prst="rect">
            <a:avLst/>
          </a:prstGeom>
        </p:spPr>
      </p:pic>
    </p:spTree>
    <p:extLst>
      <p:ext uri="{BB962C8B-B14F-4D97-AF65-F5344CB8AC3E}">
        <p14:creationId xmlns:p14="http://schemas.microsoft.com/office/powerpoint/2010/main" val="3674247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red square with white text&#10;&#10;Description automatically generated">
            <a:extLst>
              <a:ext uri="{FF2B5EF4-FFF2-40B4-BE49-F238E27FC236}">
                <a16:creationId xmlns:a16="http://schemas.microsoft.com/office/drawing/2014/main" id="{D43E5DDB-9D00-CC81-79BE-ED4C0A8C89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95585" y="5230468"/>
            <a:ext cx="1154430" cy="1181100"/>
          </a:xfrm>
          <a:prstGeom prst="rect">
            <a:avLst/>
          </a:prstGeom>
          <a:noFill/>
        </p:spPr>
      </p:pic>
      <p:sp>
        <p:nvSpPr>
          <p:cNvPr id="6" name="TextBox 5">
            <a:extLst>
              <a:ext uri="{FF2B5EF4-FFF2-40B4-BE49-F238E27FC236}">
                <a16:creationId xmlns:a16="http://schemas.microsoft.com/office/drawing/2014/main" id="{2EB181F2-9EAC-6F4D-9C95-FE53F6D7519D}"/>
              </a:ext>
            </a:extLst>
          </p:cNvPr>
          <p:cNvSpPr txBox="1"/>
          <p:nvPr/>
        </p:nvSpPr>
        <p:spPr>
          <a:xfrm>
            <a:off x="1109869" y="732741"/>
            <a:ext cx="9972261" cy="1843069"/>
          </a:xfrm>
          <a:prstGeom prst="rect">
            <a:avLst/>
          </a:prstGeom>
          <a:noFill/>
        </p:spPr>
        <p:txBody>
          <a:bodyPr wrap="square">
            <a:spAutoFit/>
          </a:bodyPr>
          <a:lstStyle/>
          <a:p>
            <a:pPr algn="l">
              <a:lnSpc>
                <a:spcPct val="150000"/>
              </a:lnSpc>
            </a:pPr>
            <a:r>
              <a:rPr lang="en-GB" sz="2400" b="1" dirty="0">
                <a:solidFill>
                  <a:schemeClr val="accent1"/>
                </a:solidFill>
                <a:latin typeface="Times New Roman" panose="02020603050405020304" pitchFamily="18" charset="0"/>
                <a:cs typeface="Times New Roman" panose="02020603050405020304" pitchFamily="18" charset="0"/>
              </a:rPr>
              <a:t>VISUALIZATIONS FROM THE DATASET</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pie chart plot illustrates that the Drama, Comedy, Thriller and Romance genres make up for more than 50% of the movie genres produced.</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dirty="0">
                <a:solidFill>
                  <a:prstClr val="black"/>
                </a:solidFill>
                <a:latin typeface="Times New Roman" panose="02020603050405020304" pitchFamily="18" charset="0"/>
                <a:cs typeface="Times New Roman" panose="02020603050405020304" pitchFamily="18" charset="0"/>
              </a:rPr>
              <a:t>Drama genre has the most movies produced followed by the Comedy Genre</a:t>
            </a:r>
            <a:endParaRPr kumimoji="0" lang="en-GB"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3" name="Picture 2">
            <a:extLst>
              <a:ext uri="{FF2B5EF4-FFF2-40B4-BE49-F238E27FC236}">
                <a16:creationId xmlns:a16="http://schemas.microsoft.com/office/drawing/2014/main" id="{A1A30551-1F71-1B74-0A6C-8478B722428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10789" y="3320204"/>
            <a:ext cx="3264779" cy="2572056"/>
          </a:xfrm>
          <a:prstGeom prst="rect">
            <a:avLst/>
          </a:prstGeom>
        </p:spPr>
      </p:pic>
    </p:spTree>
    <p:extLst>
      <p:ext uri="{BB962C8B-B14F-4D97-AF65-F5344CB8AC3E}">
        <p14:creationId xmlns:p14="http://schemas.microsoft.com/office/powerpoint/2010/main" val="1325601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red square with white text&#10;&#10;Description automatically generated">
            <a:extLst>
              <a:ext uri="{FF2B5EF4-FFF2-40B4-BE49-F238E27FC236}">
                <a16:creationId xmlns:a16="http://schemas.microsoft.com/office/drawing/2014/main" id="{D43E5DDB-9D00-CC81-79BE-ED4C0A8C89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95585" y="5230468"/>
            <a:ext cx="1154430" cy="1181100"/>
          </a:xfrm>
          <a:prstGeom prst="rect">
            <a:avLst/>
          </a:prstGeom>
          <a:noFill/>
        </p:spPr>
      </p:pic>
      <p:sp>
        <p:nvSpPr>
          <p:cNvPr id="6" name="TextBox 5">
            <a:extLst>
              <a:ext uri="{FF2B5EF4-FFF2-40B4-BE49-F238E27FC236}">
                <a16:creationId xmlns:a16="http://schemas.microsoft.com/office/drawing/2014/main" id="{2EB181F2-9EAC-6F4D-9C95-FE53F6D7519D}"/>
              </a:ext>
            </a:extLst>
          </p:cNvPr>
          <p:cNvSpPr txBox="1"/>
          <p:nvPr/>
        </p:nvSpPr>
        <p:spPr>
          <a:xfrm>
            <a:off x="553278" y="219563"/>
            <a:ext cx="9972261" cy="6418873"/>
          </a:xfrm>
          <a:prstGeom prst="rect">
            <a:avLst/>
          </a:prstGeom>
          <a:noFill/>
        </p:spPr>
        <p:txBody>
          <a:bodyPr wrap="square">
            <a:spAutoFit/>
          </a:bodyPr>
          <a:lstStyle/>
          <a:p>
            <a:pPr algn="l">
              <a:lnSpc>
                <a:spcPct val="150000"/>
              </a:lnSpc>
            </a:pPr>
            <a:r>
              <a:rPr lang="en-GB" sz="2400" b="1" dirty="0">
                <a:solidFill>
                  <a:schemeClr val="accent1"/>
                </a:solidFill>
                <a:latin typeface="Times New Roman" panose="02020603050405020304" pitchFamily="18" charset="0"/>
                <a:cs typeface="Times New Roman" panose="02020603050405020304" pitchFamily="18" charset="0"/>
              </a:rPr>
              <a:t>STEPS TO TAKE</a:t>
            </a:r>
          </a:p>
          <a:p>
            <a:pPr marL="285750" indent="-285750"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Divide the dataset into training, validation, and test sets to evaluate the performance of </a:t>
            </a:r>
            <a:r>
              <a:rPr lang="en-GB" dirty="0">
                <a:latin typeface="Times New Roman" panose="02020603050405020304" pitchFamily="18" charset="0"/>
                <a:cs typeface="Times New Roman" panose="02020603050405020304" pitchFamily="18" charset="0"/>
              </a:rPr>
              <a:t>the</a:t>
            </a:r>
            <a:r>
              <a:rPr lang="en-GB" b="0" i="0" dirty="0">
                <a:effectLst/>
                <a:latin typeface="Times New Roman" panose="02020603050405020304" pitchFamily="18" charset="0"/>
                <a:cs typeface="Times New Roman" panose="02020603050405020304" pitchFamily="18" charset="0"/>
              </a:rPr>
              <a:t> recommender system.</a:t>
            </a:r>
          </a:p>
          <a:p>
            <a:pPr marL="285750" indent="-285750"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Decide on the type of recommender system (e.g., collaborative filtering, content-based, matrix factorization, deep learning, hybrid).</a:t>
            </a:r>
          </a:p>
          <a:p>
            <a:pPr marL="285750" indent="-285750"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Consider using pre-built libraries or frameworks like Surprise, scikit-learn, or TensorFlow for implementation.</a:t>
            </a:r>
            <a:endParaRPr lang="en-GB" dirty="0">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Train the recommender system model on the training data</a:t>
            </a:r>
            <a:endParaRPr lang="en-GB" dirty="0">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Evaluate the model's performance on the validation and test datasets.</a:t>
            </a:r>
            <a:endParaRPr lang="en-GB" dirty="0">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Conduct A/B testing or user studies to validate the effectiveness of </a:t>
            </a:r>
            <a:r>
              <a:rPr lang="en-GB" dirty="0">
                <a:latin typeface="Times New Roman" panose="02020603050405020304" pitchFamily="18" charset="0"/>
                <a:cs typeface="Times New Roman" panose="02020603050405020304" pitchFamily="18" charset="0"/>
              </a:rPr>
              <a:t>the</a:t>
            </a:r>
            <a:r>
              <a:rPr lang="en-GB" b="0" i="0" dirty="0">
                <a:effectLst/>
                <a:latin typeface="Times New Roman" panose="02020603050405020304" pitchFamily="18" charset="0"/>
                <a:cs typeface="Times New Roman" panose="02020603050405020304" pitchFamily="18" charset="0"/>
              </a:rPr>
              <a:t> recommender system.</a:t>
            </a:r>
            <a:endParaRPr lang="en-GB" dirty="0">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Deploy </a:t>
            </a:r>
            <a:r>
              <a:rPr lang="en-GB" dirty="0">
                <a:latin typeface="Times New Roman" panose="02020603050405020304" pitchFamily="18" charset="0"/>
                <a:cs typeface="Times New Roman" panose="02020603050405020304" pitchFamily="18" charset="0"/>
              </a:rPr>
              <a:t>the</a:t>
            </a:r>
            <a:r>
              <a:rPr lang="en-GB" b="0" i="0" dirty="0">
                <a:effectLst/>
                <a:latin typeface="Times New Roman" panose="02020603050405020304" pitchFamily="18" charset="0"/>
                <a:cs typeface="Times New Roman" panose="02020603050405020304" pitchFamily="18" charset="0"/>
              </a:rPr>
              <a:t> recommender system in a production environment, either as part of a website, app, or standalone service.</a:t>
            </a:r>
            <a:endParaRPr lang="en-GB" dirty="0">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Collect user feedback and interactions to improve recommendations over time.</a:t>
            </a:r>
            <a:endParaRPr lang="en-GB" dirty="0">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Privacy and Security</a:t>
            </a:r>
          </a:p>
          <a:p>
            <a:pPr marL="285750" indent="-285750" algn="l">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Documentation and Reporting</a:t>
            </a:r>
          </a:p>
          <a:p>
            <a:pPr marL="285750" indent="-285750" algn="l">
              <a:lnSpc>
                <a:spcPct val="150000"/>
              </a:lnSpc>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Continuously iterate on </a:t>
            </a:r>
            <a:r>
              <a:rPr lang="en-GB" dirty="0">
                <a:latin typeface="Times New Roman" panose="02020603050405020304" pitchFamily="18" charset="0"/>
                <a:cs typeface="Times New Roman" panose="02020603050405020304" pitchFamily="18" charset="0"/>
              </a:rPr>
              <a:t>the</a:t>
            </a:r>
            <a:r>
              <a:rPr lang="en-GB" b="0" i="0" dirty="0">
                <a:effectLst/>
                <a:latin typeface="Times New Roman" panose="02020603050405020304" pitchFamily="18" charset="0"/>
                <a:cs typeface="Times New Roman" panose="02020603050405020304" pitchFamily="18" charset="0"/>
              </a:rPr>
              <a:t> recommender system, incorporating user feedback and exploring new techniques to enhance recommendation quality.</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6078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red square with white text&#10;&#10;Description automatically generated">
            <a:extLst>
              <a:ext uri="{FF2B5EF4-FFF2-40B4-BE49-F238E27FC236}">
                <a16:creationId xmlns:a16="http://schemas.microsoft.com/office/drawing/2014/main" id="{D43E5DDB-9D00-CC81-79BE-ED4C0A8C89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95585" y="5230468"/>
            <a:ext cx="1154430" cy="1181100"/>
          </a:xfrm>
          <a:prstGeom prst="rect">
            <a:avLst/>
          </a:prstGeom>
          <a:noFill/>
        </p:spPr>
      </p:pic>
      <p:sp>
        <p:nvSpPr>
          <p:cNvPr id="6" name="TextBox 5">
            <a:extLst>
              <a:ext uri="{FF2B5EF4-FFF2-40B4-BE49-F238E27FC236}">
                <a16:creationId xmlns:a16="http://schemas.microsoft.com/office/drawing/2014/main" id="{2EB181F2-9EAC-6F4D-9C95-FE53F6D7519D}"/>
              </a:ext>
            </a:extLst>
          </p:cNvPr>
          <p:cNvSpPr txBox="1"/>
          <p:nvPr/>
        </p:nvSpPr>
        <p:spPr>
          <a:xfrm>
            <a:off x="1109869" y="732741"/>
            <a:ext cx="9972261" cy="579967"/>
          </a:xfrm>
          <a:prstGeom prst="rect">
            <a:avLst/>
          </a:prstGeom>
          <a:noFill/>
        </p:spPr>
        <p:txBody>
          <a:bodyPr wrap="square">
            <a:spAutoFit/>
          </a:bodyPr>
          <a:lstStyle/>
          <a:p>
            <a:pPr algn="l">
              <a:lnSpc>
                <a:spcPct val="150000"/>
              </a:lnSpc>
            </a:pPr>
            <a:r>
              <a:rPr lang="en-GB" sz="2400" b="1" dirty="0">
                <a:solidFill>
                  <a:schemeClr val="accent1"/>
                </a:solidFill>
                <a:latin typeface="Times New Roman" panose="02020603050405020304" pitchFamily="18" charset="0"/>
                <a:cs typeface="Times New Roman" panose="02020603050405020304" pitchFamily="18" charset="0"/>
              </a:rPr>
              <a:t>RESULTS</a:t>
            </a:r>
          </a:p>
        </p:txBody>
      </p:sp>
      <p:pic>
        <p:nvPicPr>
          <p:cNvPr id="7" name="Picture 6">
            <a:extLst>
              <a:ext uri="{FF2B5EF4-FFF2-40B4-BE49-F238E27FC236}">
                <a16:creationId xmlns:a16="http://schemas.microsoft.com/office/drawing/2014/main" id="{E484BB97-EF16-9BF8-4A10-27BEAAECECC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14665" y="1465474"/>
            <a:ext cx="7152681" cy="1811128"/>
          </a:xfrm>
          <a:prstGeom prst="rect">
            <a:avLst/>
          </a:prstGeom>
        </p:spPr>
      </p:pic>
      <p:pic>
        <p:nvPicPr>
          <p:cNvPr id="2" name="Picture 1" descr="A screenshot of a computer screen&#10;&#10;Description automatically generated">
            <a:extLst>
              <a:ext uri="{FF2B5EF4-FFF2-40B4-BE49-F238E27FC236}">
                <a16:creationId xmlns:a16="http://schemas.microsoft.com/office/drawing/2014/main" id="{A9B14F8F-DDF7-9B95-C8DC-576CD29B91C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08004" y="3734164"/>
            <a:ext cx="8540307" cy="2532284"/>
          </a:xfrm>
          <a:prstGeom prst="rect">
            <a:avLst/>
          </a:prstGeom>
          <a:noFill/>
          <a:ln>
            <a:noFill/>
          </a:ln>
        </p:spPr>
      </p:pic>
    </p:spTree>
    <p:extLst>
      <p:ext uri="{BB962C8B-B14F-4D97-AF65-F5344CB8AC3E}">
        <p14:creationId xmlns:p14="http://schemas.microsoft.com/office/powerpoint/2010/main" val="3794268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red square with white text&#10;&#10;Description automatically generated">
            <a:extLst>
              <a:ext uri="{FF2B5EF4-FFF2-40B4-BE49-F238E27FC236}">
                <a16:creationId xmlns:a16="http://schemas.microsoft.com/office/drawing/2014/main" id="{D43E5DDB-9D00-CC81-79BE-ED4C0A8C89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95585" y="5230468"/>
            <a:ext cx="1154430" cy="1181100"/>
          </a:xfrm>
          <a:prstGeom prst="rect">
            <a:avLst/>
          </a:prstGeom>
          <a:noFill/>
        </p:spPr>
      </p:pic>
      <p:sp>
        <p:nvSpPr>
          <p:cNvPr id="6" name="TextBox 5">
            <a:extLst>
              <a:ext uri="{FF2B5EF4-FFF2-40B4-BE49-F238E27FC236}">
                <a16:creationId xmlns:a16="http://schemas.microsoft.com/office/drawing/2014/main" id="{2EB181F2-9EAC-6F4D-9C95-FE53F6D7519D}"/>
              </a:ext>
            </a:extLst>
          </p:cNvPr>
          <p:cNvSpPr txBox="1"/>
          <p:nvPr/>
        </p:nvSpPr>
        <p:spPr>
          <a:xfrm>
            <a:off x="1109869" y="732741"/>
            <a:ext cx="9972261" cy="579967"/>
          </a:xfrm>
          <a:prstGeom prst="rect">
            <a:avLst/>
          </a:prstGeom>
          <a:noFill/>
        </p:spPr>
        <p:txBody>
          <a:bodyPr wrap="square">
            <a:spAutoFit/>
          </a:bodyPr>
          <a:lstStyle/>
          <a:p>
            <a:pPr algn="l">
              <a:lnSpc>
                <a:spcPct val="150000"/>
              </a:lnSpc>
            </a:pPr>
            <a:r>
              <a:rPr lang="en-GB" sz="2400" b="1" dirty="0">
                <a:solidFill>
                  <a:schemeClr val="accent1"/>
                </a:solidFill>
                <a:latin typeface="Times New Roman" panose="02020603050405020304" pitchFamily="18" charset="0"/>
                <a:cs typeface="Times New Roman" panose="02020603050405020304" pitchFamily="18" charset="0"/>
              </a:rPr>
              <a:t>RESULTS</a:t>
            </a:r>
          </a:p>
        </p:txBody>
      </p:sp>
      <p:pic>
        <p:nvPicPr>
          <p:cNvPr id="7" name="Picture 6">
            <a:extLst>
              <a:ext uri="{FF2B5EF4-FFF2-40B4-BE49-F238E27FC236}">
                <a16:creationId xmlns:a16="http://schemas.microsoft.com/office/drawing/2014/main" id="{E484BB97-EF16-9BF8-4A10-27BEAAECECC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04377" y="1383210"/>
            <a:ext cx="9163521" cy="2386470"/>
          </a:xfrm>
          <a:prstGeom prst="rect">
            <a:avLst/>
          </a:prstGeom>
        </p:spPr>
      </p:pic>
      <p:pic>
        <p:nvPicPr>
          <p:cNvPr id="9" name="Picture 8">
            <a:extLst>
              <a:ext uri="{FF2B5EF4-FFF2-40B4-BE49-F238E27FC236}">
                <a16:creationId xmlns:a16="http://schemas.microsoft.com/office/drawing/2014/main" id="{4DEFC677-E134-EF50-C601-3F56AF11FD23}"/>
              </a:ext>
            </a:extLst>
          </p:cNvPr>
          <p:cNvPicPr>
            <a:picLocks noChangeAspect="1"/>
          </p:cNvPicPr>
          <p:nvPr/>
        </p:nvPicPr>
        <p:blipFill>
          <a:blip r:embed="rId4"/>
          <a:stretch>
            <a:fillRect/>
          </a:stretch>
        </p:blipFill>
        <p:spPr>
          <a:xfrm>
            <a:off x="4043221" y="4058700"/>
            <a:ext cx="2806844" cy="2146410"/>
          </a:xfrm>
          <a:prstGeom prst="rect">
            <a:avLst/>
          </a:prstGeom>
        </p:spPr>
      </p:pic>
    </p:spTree>
    <p:extLst>
      <p:ext uri="{BB962C8B-B14F-4D97-AF65-F5344CB8AC3E}">
        <p14:creationId xmlns:p14="http://schemas.microsoft.com/office/powerpoint/2010/main" val="3582605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red square with white text&#10;&#10;Description automatically generated">
            <a:extLst>
              <a:ext uri="{FF2B5EF4-FFF2-40B4-BE49-F238E27FC236}">
                <a16:creationId xmlns:a16="http://schemas.microsoft.com/office/drawing/2014/main" id="{D43E5DDB-9D00-CC81-79BE-ED4C0A8C89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95585" y="5230468"/>
            <a:ext cx="1154430" cy="1181100"/>
          </a:xfrm>
          <a:prstGeom prst="rect">
            <a:avLst/>
          </a:prstGeom>
          <a:noFill/>
        </p:spPr>
      </p:pic>
      <p:sp>
        <p:nvSpPr>
          <p:cNvPr id="6" name="TextBox 5">
            <a:extLst>
              <a:ext uri="{FF2B5EF4-FFF2-40B4-BE49-F238E27FC236}">
                <a16:creationId xmlns:a16="http://schemas.microsoft.com/office/drawing/2014/main" id="{2EB181F2-9EAC-6F4D-9C95-FE53F6D7519D}"/>
              </a:ext>
            </a:extLst>
          </p:cNvPr>
          <p:cNvSpPr txBox="1"/>
          <p:nvPr/>
        </p:nvSpPr>
        <p:spPr>
          <a:xfrm>
            <a:off x="641985" y="446432"/>
            <a:ext cx="10959548" cy="5059334"/>
          </a:xfrm>
          <a:prstGeom prst="rect">
            <a:avLst/>
          </a:prstGeom>
          <a:noFill/>
        </p:spPr>
        <p:txBody>
          <a:bodyPr wrap="square">
            <a:spAutoFit/>
          </a:bodyPr>
          <a:lstStyle/>
          <a:p>
            <a:pPr>
              <a:lnSpc>
                <a:spcPct val="150000"/>
              </a:lnSpc>
              <a:spcAft>
                <a:spcPts val="800"/>
              </a:spcAft>
            </a:pPr>
            <a:r>
              <a:rPr lang="en-GB" sz="24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INTRODUCTION</a:t>
            </a:r>
          </a:p>
          <a:p>
            <a:pPr>
              <a:lnSpc>
                <a:spcPct val="150000"/>
              </a:lnSpc>
              <a:spcAft>
                <a:spcPts val="800"/>
              </a:spcAft>
            </a:pPr>
            <a:r>
              <a:rPr lang="en-GB" b="0" i="0" dirty="0">
                <a:effectLst/>
                <a:latin typeface="Times New Roman" panose="02020603050405020304" pitchFamily="18" charset="0"/>
                <a:cs typeface="Times New Roman" panose="02020603050405020304" pitchFamily="18" charset="0"/>
              </a:rPr>
              <a:t>A </a:t>
            </a:r>
            <a:r>
              <a:rPr lang="en-GB" b="1" i="0" dirty="0">
                <a:effectLst/>
                <a:latin typeface="Times New Roman" panose="02020603050405020304" pitchFamily="18" charset="0"/>
                <a:cs typeface="Times New Roman" panose="02020603050405020304" pitchFamily="18" charset="0"/>
              </a:rPr>
              <a:t>Movie Recommendation System</a:t>
            </a:r>
            <a:r>
              <a:rPr lang="en-GB" b="0" i="0" dirty="0">
                <a:effectLst/>
                <a:latin typeface="Times New Roman" panose="02020603050405020304" pitchFamily="18" charset="0"/>
                <a:cs typeface="Times New Roman" panose="02020603050405020304" pitchFamily="18" charset="0"/>
              </a:rPr>
              <a:t> is a data-driven technology that suggests movies to users based on their preferences, viewing history, and behaviour.</a:t>
            </a:r>
            <a:endParaRPr lang="en-GB" b="0" i="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kern="0" dirty="0">
                <a:effectLst/>
                <a:latin typeface="Times New Roman" panose="02020603050405020304" pitchFamily="18" charset="0"/>
                <a:ea typeface="Calibri" panose="020F0502020204030204" pitchFamily="34" charset="0"/>
              </a:rPr>
              <a:t>A recommendation system is a system that uses data from the user to make recommendations of relevant content to the user (Falk, 2019). Movie recommendations are algorithms used to make movie suggestions to users based on their preferences and viewing history. The aim of these systems is to make recommendations which are personalized to suit the interests of the user to improve the movie-watching experience (Burke, 2007). </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rapid explosion of information thanks to the internet has made it necessary to create technologies which filter the data and direct users to only suitable and relevant information. The idea of recommendation systems emanated in the mid-90s as a means of offering a user interesting items using his profile information (Ortega et al., 2013). Over the last few decades, there have been several recommendation systems developed using a variety of approaches. </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09011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red square with white text&#10;&#10;Description automatically generated">
            <a:extLst>
              <a:ext uri="{FF2B5EF4-FFF2-40B4-BE49-F238E27FC236}">
                <a16:creationId xmlns:a16="http://schemas.microsoft.com/office/drawing/2014/main" id="{D43E5DDB-9D00-CC81-79BE-ED4C0A8C89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95585" y="5230468"/>
            <a:ext cx="1154430" cy="1181100"/>
          </a:xfrm>
          <a:prstGeom prst="rect">
            <a:avLst/>
          </a:prstGeom>
          <a:noFill/>
        </p:spPr>
      </p:pic>
      <p:sp>
        <p:nvSpPr>
          <p:cNvPr id="6" name="TextBox 5">
            <a:extLst>
              <a:ext uri="{FF2B5EF4-FFF2-40B4-BE49-F238E27FC236}">
                <a16:creationId xmlns:a16="http://schemas.microsoft.com/office/drawing/2014/main" id="{2EB181F2-9EAC-6F4D-9C95-FE53F6D7519D}"/>
              </a:ext>
            </a:extLst>
          </p:cNvPr>
          <p:cNvSpPr txBox="1"/>
          <p:nvPr/>
        </p:nvSpPr>
        <p:spPr>
          <a:xfrm>
            <a:off x="1109869" y="732741"/>
            <a:ext cx="9972261" cy="579967"/>
          </a:xfrm>
          <a:prstGeom prst="rect">
            <a:avLst/>
          </a:prstGeom>
          <a:noFill/>
        </p:spPr>
        <p:txBody>
          <a:bodyPr wrap="square">
            <a:spAutoFit/>
          </a:bodyPr>
          <a:lstStyle/>
          <a:p>
            <a:pPr algn="l">
              <a:lnSpc>
                <a:spcPct val="150000"/>
              </a:lnSpc>
            </a:pPr>
            <a:r>
              <a:rPr lang="en-GB" sz="2400" b="1" dirty="0">
                <a:solidFill>
                  <a:schemeClr val="accent1"/>
                </a:solidFill>
                <a:latin typeface="Times New Roman" panose="02020603050405020304" pitchFamily="18" charset="0"/>
                <a:cs typeface="Times New Roman" panose="02020603050405020304" pitchFamily="18" charset="0"/>
              </a:rPr>
              <a:t>RESULTS</a:t>
            </a:r>
          </a:p>
        </p:txBody>
      </p:sp>
      <p:pic>
        <p:nvPicPr>
          <p:cNvPr id="7" name="Picture 6">
            <a:extLst>
              <a:ext uri="{FF2B5EF4-FFF2-40B4-BE49-F238E27FC236}">
                <a16:creationId xmlns:a16="http://schemas.microsoft.com/office/drawing/2014/main" id="{E484BB97-EF16-9BF8-4A10-27BEAAECECC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12534" y="1383210"/>
            <a:ext cx="7007082" cy="2386470"/>
          </a:xfrm>
          <a:prstGeom prst="rect">
            <a:avLst/>
          </a:prstGeom>
        </p:spPr>
      </p:pic>
      <p:pic>
        <p:nvPicPr>
          <p:cNvPr id="3" name="Picture 2">
            <a:extLst>
              <a:ext uri="{FF2B5EF4-FFF2-40B4-BE49-F238E27FC236}">
                <a16:creationId xmlns:a16="http://schemas.microsoft.com/office/drawing/2014/main" id="{2E0EB0E0-EED1-DDB8-1323-3A58686BDD21}"/>
              </a:ext>
            </a:extLst>
          </p:cNvPr>
          <p:cNvPicPr>
            <a:picLocks noChangeAspect="1"/>
          </p:cNvPicPr>
          <p:nvPr/>
        </p:nvPicPr>
        <p:blipFill>
          <a:blip r:embed="rId4"/>
          <a:stretch>
            <a:fillRect/>
          </a:stretch>
        </p:blipFill>
        <p:spPr>
          <a:xfrm>
            <a:off x="1352051" y="4071368"/>
            <a:ext cx="8110001" cy="1403422"/>
          </a:xfrm>
          <a:prstGeom prst="rect">
            <a:avLst/>
          </a:prstGeom>
        </p:spPr>
      </p:pic>
    </p:spTree>
    <p:extLst>
      <p:ext uri="{BB962C8B-B14F-4D97-AF65-F5344CB8AC3E}">
        <p14:creationId xmlns:p14="http://schemas.microsoft.com/office/powerpoint/2010/main" val="1575873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red square with white text&#10;&#10;Description automatically generated">
            <a:extLst>
              <a:ext uri="{FF2B5EF4-FFF2-40B4-BE49-F238E27FC236}">
                <a16:creationId xmlns:a16="http://schemas.microsoft.com/office/drawing/2014/main" id="{D43E5DDB-9D00-CC81-79BE-ED4C0A8C89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95585" y="5230468"/>
            <a:ext cx="1154430" cy="1181100"/>
          </a:xfrm>
          <a:prstGeom prst="rect">
            <a:avLst/>
          </a:prstGeom>
          <a:noFill/>
        </p:spPr>
      </p:pic>
      <p:sp>
        <p:nvSpPr>
          <p:cNvPr id="6" name="TextBox 5">
            <a:extLst>
              <a:ext uri="{FF2B5EF4-FFF2-40B4-BE49-F238E27FC236}">
                <a16:creationId xmlns:a16="http://schemas.microsoft.com/office/drawing/2014/main" id="{2EB181F2-9EAC-6F4D-9C95-FE53F6D7519D}"/>
              </a:ext>
            </a:extLst>
          </p:cNvPr>
          <p:cNvSpPr txBox="1"/>
          <p:nvPr/>
        </p:nvSpPr>
        <p:spPr>
          <a:xfrm>
            <a:off x="1109869" y="732741"/>
            <a:ext cx="9972261" cy="579967"/>
          </a:xfrm>
          <a:prstGeom prst="rect">
            <a:avLst/>
          </a:prstGeom>
          <a:noFill/>
        </p:spPr>
        <p:txBody>
          <a:bodyPr wrap="square">
            <a:spAutoFit/>
          </a:bodyPr>
          <a:lstStyle/>
          <a:p>
            <a:pPr algn="l">
              <a:lnSpc>
                <a:spcPct val="150000"/>
              </a:lnSpc>
            </a:pPr>
            <a:r>
              <a:rPr lang="en-GB" sz="2400" b="1" dirty="0">
                <a:solidFill>
                  <a:schemeClr val="accent1"/>
                </a:solidFill>
                <a:latin typeface="Times New Roman" panose="02020603050405020304" pitchFamily="18" charset="0"/>
                <a:cs typeface="Times New Roman" panose="02020603050405020304" pitchFamily="18" charset="0"/>
              </a:rPr>
              <a:t>RESULTS</a:t>
            </a:r>
          </a:p>
        </p:txBody>
      </p:sp>
      <p:pic>
        <p:nvPicPr>
          <p:cNvPr id="7" name="Picture 6">
            <a:extLst>
              <a:ext uri="{FF2B5EF4-FFF2-40B4-BE49-F238E27FC236}">
                <a16:creationId xmlns:a16="http://schemas.microsoft.com/office/drawing/2014/main" id="{E484BB97-EF16-9BF8-4A10-27BEAAECECC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66151" y="1383210"/>
            <a:ext cx="7007082" cy="2386470"/>
          </a:xfrm>
          <a:prstGeom prst="rect">
            <a:avLst/>
          </a:prstGeom>
        </p:spPr>
      </p:pic>
      <p:pic>
        <p:nvPicPr>
          <p:cNvPr id="3" name="Picture 2">
            <a:extLst>
              <a:ext uri="{FF2B5EF4-FFF2-40B4-BE49-F238E27FC236}">
                <a16:creationId xmlns:a16="http://schemas.microsoft.com/office/drawing/2014/main" id="{2E0EB0E0-EED1-DDB8-1323-3A58686BDD21}"/>
              </a:ext>
            </a:extLst>
          </p:cNvPr>
          <p:cNvPicPr>
            <a:picLocks noChangeAspect="1"/>
          </p:cNvPicPr>
          <p:nvPr/>
        </p:nvPicPr>
        <p:blipFill>
          <a:blip r:embed="rId4"/>
          <a:stretch>
            <a:fillRect/>
          </a:stretch>
        </p:blipFill>
        <p:spPr>
          <a:xfrm>
            <a:off x="1517702" y="4071368"/>
            <a:ext cx="8560240" cy="1403422"/>
          </a:xfrm>
          <a:prstGeom prst="rect">
            <a:avLst/>
          </a:prstGeom>
        </p:spPr>
      </p:pic>
    </p:spTree>
    <p:extLst>
      <p:ext uri="{BB962C8B-B14F-4D97-AF65-F5344CB8AC3E}">
        <p14:creationId xmlns:p14="http://schemas.microsoft.com/office/powerpoint/2010/main" val="2220593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red square with white text&#10;&#10;Description automatically generated">
            <a:extLst>
              <a:ext uri="{FF2B5EF4-FFF2-40B4-BE49-F238E27FC236}">
                <a16:creationId xmlns:a16="http://schemas.microsoft.com/office/drawing/2014/main" id="{D43E5DDB-9D00-CC81-79BE-ED4C0A8C89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95585" y="5230468"/>
            <a:ext cx="1154430" cy="1181100"/>
          </a:xfrm>
          <a:prstGeom prst="rect">
            <a:avLst/>
          </a:prstGeom>
          <a:noFill/>
        </p:spPr>
      </p:pic>
      <p:sp>
        <p:nvSpPr>
          <p:cNvPr id="6" name="TextBox 5">
            <a:extLst>
              <a:ext uri="{FF2B5EF4-FFF2-40B4-BE49-F238E27FC236}">
                <a16:creationId xmlns:a16="http://schemas.microsoft.com/office/drawing/2014/main" id="{2EB181F2-9EAC-6F4D-9C95-FE53F6D7519D}"/>
              </a:ext>
            </a:extLst>
          </p:cNvPr>
          <p:cNvSpPr txBox="1"/>
          <p:nvPr/>
        </p:nvSpPr>
        <p:spPr>
          <a:xfrm>
            <a:off x="1109869" y="732741"/>
            <a:ext cx="9972261" cy="2674065"/>
          </a:xfrm>
          <a:prstGeom prst="rect">
            <a:avLst/>
          </a:prstGeom>
          <a:noFill/>
        </p:spPr>
        <p:txBody>
          <a:bodyPr wrap="square">
            <a:spAutoFit/>
          </a:bodyPr>
          <a:lstStyle/>
          <a:p>
            <a:pPr algn="l">
              <a:lnSpc>
                <a:spcPct val="150000"/>
              </a:lnSpc>
            </a:pPr>
            <a:r>
              <a:rPr lang="en-GB" sz="2400" b="1" dirty="0">
                <a:solidFill>
                  <a:schemeClr val="accent1"/>
                </a:solidFill>
                <a:latin typeface="Times New Roman" panose="02020603050405020304" pitchFamily="18" charset="0"/>
                <a:cs typeface="Times New Roman" panose="02020603050405020304" pitchFamily="18" charset="0"/>
              </a:rPr>
              <a:t>CONCLUSION</a:t>
            </a:r>
          </a:p>
          <a:p>
            <a:pPr>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was therefore concluded that from this project, an effective movie recommendation system was implemented using the Python programming language and its libraries such as Pandas, Numpy, Scikit-Learn and ipywidgets, the MovieLens Dataset, and an unorthodox use of cosine similarities for the calculation of recommendation percentages. This project demonstrated a new approach to solving the cold start problem and generating movie recommendations.</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51535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red square with white text&#10;&#10;Description automatically generated">
            <a:extLst>
              <a:ext uri="{FF2B5EF4-FFF2-40B4-BE49-F238E27FC236}">
                <a16:creationId xmlns:a16="http://schemas.microsoft.com/office/drawing/2014/main" id="{D43E5DDB-9D00-CC81-79BE-ED4C0A8C89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95585" y="5230468"/>
            <a:ext cx="1154430" cy="1181100"/>
          </a:xfrm>
          <a:prstGeom prst="rect">
            <a:avLst/>
          </a:prstGeom>
          <a:noFill/>
        </p:spPr>
      </p:pic>
      <p:sp>
        <p:nvSpPr>
          <p:cNvPr id="6" name="TextBox 5">
            <a:extLst>
              <a:ext uri="{FF2B5EF4-FFF2-40B4-BE49-F238E27FC236}">
                <a16:creationId xmlns:a16="http://schemas.microsoft.com/office/drawing/2014/main" id="{2EB181F2-9EAC-6F4D-9C95-FE53F6D7519D}"/>
              </a:ext>
            </a:extLst>
          </p:cNvPr>
          <p:cNvSpPr txBox="1"/>
          <p:nvPr/>
        </p:nvSpPr>
        <p:spPr>
          <a:xfrm>
            <a:off x="1109869" y="732741"/>
            <a:ext cx="9972261" cy="3988977"/>
          </a:xfrm>
          <a:prstGeom prst="rect">
            <a:avLst/>
          </a:prstGeom>
          <a:noFill/>
        </p:spPr>
        <p:txBody>
          <a:bodyPr wrap="square">
            <a:spAutoFit/>
          </a:bodyPr>
          <a:lstStyle/>
          <a:p>
            <a:pPr algn="l">
              <a:lnSpc>
                <a:spcPct val="150000"/>
              </a:lnSpc>
            </a:pPr>
            <a:r>
              <a:rPr lang="en-GB" sz="2400" b="1" dirty="0">
                <a:solidFill>
                  <a:schemeClr val="accent1"/>
                </a:solidFill>
                <a:latin typeface="Times New Roman" panose="02020603050405020304" pitchFamily="18" charset="0"/>
                <a:cs typeface="Times New Roman" panose="02020603050405020304" pitchFamily="18" charset="0"/>
              </a:rPr>
              <a:t>FUTURE WORKS ANS RECOMMENDATIONS</a:t>
            </a: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Also, due to time constraints, not all files in the MovieLens 25m dataset were used in building the recommendation system. Three of the six files in the dataset were unused i.e., the Genome-tag, Genome-Scores, and the Links files. Using the genome-tags and genome-scores creates a student project opportunity for further collaboration to develop the recommendation system further. The original source code of this project could be further extended to contain a vast number of algorithms necessary to create recommendations that surpass even the current industry standards.</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web application could also be developed to allow more users interact with the recommendation system without having to load or setup Python environments or Jupyter Notebooks. This would expand the accessibility of the system, allowing usage of a wider range of devices. To maintain a continuously evolving and efficient system, I would also like to evaluate the performance of the system on a regular basis using feedback from surveys and questionnaires submitted by the users of this research soon.</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5751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47736F-0214-2F04-BAD3-28141A80DAF2}"/>
              </a:ext>
            </a:extLst>
          </p:cNvPr>
          <p:cNvSpPr txBox="1"/>
          <p:nvPr/>
        </p:nvSpPr>
        <p:spPr>
          <a:xfrm>
            <a:off x="781878" y="1431235"/>
            <a:ext cx="9475305" cy="4708981"/>
          </a:xfrm>
          <a:prstGeom prst="rect">
            <a:avLst/>
          </a:prstGeom>
          <a:noFill/>
        </p:spPr>
        <p:txBody>
          <a:bodyPr wrap="square" rtlCol="0">
            <a:spAutoFit/>
          </a:bodyPr>
          <a:lstStyle/>
          <a:p>
            <a:r>
              <a:rPr lang="en-GB" sz="15000">
                <a:solidFill>
                  <a:schemeClr val="accent1"/>
                </a:solidFill>
                <a:latin typeface="Times New Roman" panose="02020603050405020304" pitchFamily="18" charset="0"/>
                <a:cs typeface="Times New Roman" panose="02020603050405020304" pitchFamily="18" charset="0"/>
              </a:rPr>
              <a:t>THANK YOU </a:t>
            </a:r>
            <a:endParaRPr lang="en-GB" sz="15000" dirty="0">
              <a:solidFill>
                <a:schemeClr val="accent1"/>
              </a:solidFill>
              <a:latin typeface="Times New Roman" panose="02020603050405020304" pitchFamily="18" charset="0"/>
              <a:cs typeface="Times New Roman" panose="02020603050405020304" pitchFamily="18" charset="0"/>
            </a:endParaRPr>
          </a:p>
        </p:txBody>
      </p:sp>
      <p:pic>
        <p:nvPicPr>
          <p:cNvPr id="4" name="Picture 3" descr="A red square with white text&#10;&#10;Description automatically generated">
            <a:extLst>
              <a:ext uri="{FF2B5EF4-FFF2-40B4-BE49-F238E27FC236}">
                <a16:creationId xmlns:a16="http://schemas.microsoft.com/office/drawing/2014/main" id="{E2533768-04A4-9523-68FC-D8A410A4AE7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95585" y="5230468"/>
            <a:ext cx="1154430" cy="1181100"/>
          </a:xfrm>
          <a:prstGeom prst="rect">
            <a:avLst/>
          </a:prstGeom>
          <a:noFill/>
        </p:spPr>
      </p:pic>
    </p:spTree>
    <p:extLst>
      <p:ext uri="{BB962C8B-B14F-4D97-AF65-F5344CB8AC3E}">
        <p14:creationId xmlns:p14="http://schemas.microsoft.com/office/powerpoint/2010/main" val="1319509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red square with white text&#10;&#10;Description automatically generated">
            <a:extLst>
              <a:ext uri="{FF2B5EF4-FFF2-40B4-BE49-F238E27FC236}">
                <a16:creationId xmlns:a16="http://schemas.microsoft.com/office/drawing/2014/main" id="{D43E5DDB-9D00-CC81-79BE-ED4C0A8C89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95585" y="5230468"/>
            <a:ext cx="1154430" cy="1181100"/>
          </a:xfrm>
          <a:prstGeom prst="rect">
            <a:avLst/>
          </a:prstGeom>
          <a:noFill/>
        </p:spPr>
      </p:pic>
      <p:sp>
        <p:nvSpPr>
          <p:cNvPr id="6" name="TextBox 5">
            <a:extLst>
              <a:ext uri="{FF2B5EF4-FFF2-40B4-BE49-F238E27FC236}">
                <a16:creationId xmlns:a16="http://schemas.microsoft.com/office/drawing/2014/main" id="{2EB181F2-9EAC-6F4D-9C95-FE53F6D7519D}"/>
              </a:ext>
            </a:extLst>
          </p:cNvPr>
          <p:cNvSpPr txBox="1"/>
          <p:nvPr/>
        </p:nvSpPr>
        <p:spPr>
          <a:xfrm>
            <a:off x="641985" y="209280"/>
            <a:ext cx="10959548" cy="5408147"/>
          </a:xfrm>
          <a:prstGeom prst="rect">
            <a:avLst/>
          </a:prstGeom>
          <a:noFill/>
        </p:spPr>
        <p:txBody>
          <a:bodyPr wrap="square">
            <a:spAutoFit/>
          </a:bodyPr>
          <a:lstStyle/>
          <a:p>
            <a:pPr>
              <a:lnSpc>
                <a:spcPct val="150000"/>
              </a:lnSpc>
              <a:spcAft>
                <a:spcPts val="800"/>
              </a:spcAft>
            </a:pPr>
            <a:r>
              <a:rPr lang="en-GB" sz="24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INTRODUCTION</a:t>
            </a:r>
          </a:p>
          <a:p>
            <a:pPr algn="l">
              <a:lnSpc>
                <a:spcPct val="150000"/>
              </a:lnSpc>
            </a:pPr>
            <a:r>
              <a:rPr lang="en-GB" sz="2400" b="1" dirty="0">
                <a:solidFill>
                  <a:schemeClr val="accent1"/>
                </a:solidFill>
                <a:effectLst/>
                <a:latin typeface="Times New Roman" panose="02020603050405020304" pitchFamily="18" charset="0"/>
                <a:cs typeface="Times New Roman" panose="02020603050405020304" pitchFamily="18" charset="0"/>
              </a:rPr>
              <a:t>KEY COMPONENTS</a:t>
            </a:r>
          </a:p>
          <a:p>
            <a:pPr algn="l">
              <a:lnSpc>
                <a:spcPct val="150000"/>
              </a:lnSpc>
              <a:buFont typeface="+mj-lt"/>
              <a:buAutoNum type="arabicPeriod"/>
            </a:pPr>
            <a:r>
              <a:rPr lang="en-GB" b="1" i="0" dirty="0">
                <a:effectLst/>
                <a:latin typeface="Times New Roman" panose="02020603050405020304" pitchFamily="18" charset="0"/>
                <a:cs typeface="Times New Roman" panose="02020603050405020304" pitchFamily="18" charset="0"/>
              </a:rPr>
              <a:t>User Profile</a:t>
            </a:r>
            <a:r>
              <a:rPr lang="en-GB" b="0" i="0" dirty="0">
                <a:effectLst/>
                <a:latin typeface="Times New Roman" panose="02020603050405020304" pitchFamily="18" charset="0"/>
                <a:cs typeface="Times New Roman" panose="02020603050405020304" pitchFamily="18" charset="0"/>
              </a:rPr>
              <a:t>:</a:t>
            </a:r>
          </a:p>
          <a:p>
            <a:pPr marL="742950" lvl="1" indent="-285750" algn="l">
              <a:lnSpc>
                <a:spcPct val="150000"/>
              </a:lnSpc>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 system collects data on user preferences, including genre, actors, directors, and past viewing history.</a:t>
            </a:r>
          </a:p>
          <a:p>
            <a:pPr algn="l">
              <a:lnSpc>
                <a:spcPct val="150000"/>
              </a:lnSpc>
              <a:buFont typeface="+mj-lt"/>
              <a:buAutoNum type="arabicPeriod"/>
            </a:pPr>
            <a:r>
              <a:rPr lang="en-GB" b="1" i="0" dirty="0">
                <a:effectLst/>
                <a:latin typeface="Times New Roman" panose="02020603050405020304" pitchFamily="18" charset="0"/>
                <a:cs typeface="Times New Roman" panose="02020603050405020304" pitchFamily="18" charset="0"/>
              </a:rPr>
              <a:t>Movie Database</a:t>
            </a:r>
            <a:r>
              <a:rPr lang="en-GB" b="0" i="0" dirty="0">
                <a:effectLst/>
                <a:latin typeface="Times New Roman" panose="02020603050405020304" pitchFamily="18" charset="0"/>
                <a:cs typeface="Times New Roman" panose="02020603050405020304" pitchFamily="18" charset="0"/>
              </a:rPr>
              <a:t>:</a:t>
            </a:r>
          </a:p>
          <a:p>
            <a:pPr marL="742950" lvl="1" indent="-285750" algn="l">
              <a:lnSpc>
                <a:spcPct val="150000"/>
              </a:lnSpc>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A vast database containing information about movies, including their genres, ratings, release years, and more.</a:t>
            </a:r>
          </a:p>
          <a:p>
            <a:pPr algn="l">
              <a:lnSpc>
                <a:spcPct val="150000"/>
              </a:lnSpc>
              <a:buFont typeface="+mj-lt"/>
              <a:buAutoNum type="arabicPeriod"/>
            </a:pPr>
            <a:r>
              <a:rPr lang="en-GB" b="1" i="0" dirty="0">
                <a:effectLst/>
                <a:latin typeface="Times New Roman" panose="02020603050405020304" pitchFamily="18" charset="0"/>
                <a:cs typeface="Times New Roman" panose="02020603050405020304" pitchFamily="18" charset="0"/>
              </a:rPr>
              <a:t>Machine Learning Algorithms</a:t>
            </a:r>
            <a:r>
              <a:rPr lang="en-GB" b="0" i="0" dirty="0">
                <a:effectLst/>
                <a:latin typeface="Times New Roman" panose="02020603050405020304" pitchFamily="18" charset="0"/>
                <a:cs typeface="Times New Roman" panose="02020603050405020304" pitchFamily="18" charset="0"/>
              </a:rPr>
              <a:t>:</a:t>
            </a:r>
          </a:p>
          <a:p>
            <a:pPr marL="742950" lvl="1" indent="-285750" algn="l">
              <a:lnSpc>
                <a:spcPct val="150000"/>
              </a:lnSpc>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Sophisticated algorithms process user data and movie information to generate personalized recommendations.</a:t>
            </a:r>
          </a:p>
          <a:p>
            <a:pPr algn="l">
              <a:lnSpc>
                <a:spcPct val="150000"/>
              </a:lnSpc>
              <a:buFont typeface="+mj-lt"/>
              <a:buAutoNum type="arabicPeriod"/>
            </a:pPr>
            <a:r>
              <a:rPr lang="en-GB" b="1" i="0" dirty="0">
                <a:effectLst/>
                <a:latin typeface="Times New Roman" panose="02020603050405020304" pitchFamily="18" charset="0"/>
                <a:cs typeface="Times New Roman" panose="02020603050405020304" pitchFamily="18" charset="0"/>
              </a:rPr>
              <a:t>Recommendation Engine</a:t>
            </a:r>
            <a:r>
              <a:rPr lang="en-GB" b="0" i="0" dirty="0">
                <a:effectLst/>
                <a:latin typeface="Times New Roman" panose="02020603050405020304" pitchFamily="18" charset="0"/>
                <a:cs typeface="Times New Roman" panose="02020603050405020304" pitchFamily="18" charset="0"/>
              </a:rPr>
              <a:t>:</a:t>
            </a:r>
          </a:p>
          <a:p>
            <a:pPr marL="742950" lvl="1" indent="-285750" algn="l">
              <a:lnSpc>
                <a:spcPct val="150000"/>
              </a:lnSpc>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 heart of the system, which calculates and ranks movie suggestions for each user.</a:t>
            </a:r>
            <a:endParaRPr lang="en-GB" b="0" i="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51036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red square with white text&#10;&#10;Description automatically generated">
            <a:extLst>
              <a:ext uri="{FF2B5EF4-FFF2-40B4-BE49-F238E27FC236}">
                <a16:creationId xmlns:a16="http://schemas.microsoft.com/office/drawing/2014/main" id="{D43E5DDB-9D00-CC81-79BE-ED4C0A8C89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95585" y="5230468"/>
            <a:ext cx="1154430" cy="1181100"/>
          </a:xfrm>
          <a:prstGeom prst="rect">
            <a:avLst/>
          </a:prstGeom>
          <a:noFill/>
        </p:spPr>
      </p:pic>
      <p:sp>
        <p:nvSpPr>
          <p:cNvPr id="6" name="TextBox 5">
            <a:extLst>
              <a:ext uri="{FF2B5EF4-FFF2-40B4-BE49-F238E27FC236}">
                <a16:creationId xmlns:a16="http://schemas.microsoft.com/office/drawing/2014/main" id="{2EB181F2-9EAC-6F4D-9C95-FE53F6D7519D}"/>
              </a:ext>
            </a:extLst>
          </p:cNvPr>
          <p:cNvSpPr txBox="1"/>
          <p:nvPr/>
        </p:nvSpPr>
        <p:spPr>
          <a:xfrm>
            <a:off x="1109869" y="732741"/>
            <a:ext cx="9972261" cy="4890057"/>
          </a:xfrm>
          <a:prstGeom prst="rect">
            <a:avLst/>
          </a:prstGeom>
          <a:noFill/>
        </p:spPr>
        <p:txBody>
          <a:bodyPr wrap="square">
            <a:spAutoFit/>
          </a:bodyPr>
          <a:lstStyle/>
          <a:p>
            <a:pPr algn="l">
              <a:lnSpc>
                <a:spcPct val="150000"/>
              </a:lnSpc>
            </a:pPr>
            <a:r>
              <a:rPr lang="en-GB" sz="2400" b="1" dirty="0">
                <a:solidFill>
                  <a:schemeClr val="accent1"/>
                </a:solidFill>
                <a:effectLst/>
                <a:latin typeface="Times New Roman" panose="02020603050405020304" pitchFamily="18" charset="0"/>
                <a:cs typeface="Times New Roman" panose="02020603050405020304" pitchFamily="18" charset="0"/>
              </a:rPr>
              <a:t>BENEFITS</a:t>
            </a:r>
          </a:p>
          <a:p>
            <a:pPr algn="l">
              <a:lnSpc>
                <a:spcPct val="150000"/>
              </a:lnSpc>
              <a:buFont typeface="Arial" panose="020B0604020202020204" pitchFamily="34" charset="0"/>
              <a:buChar char="•"/>
            </a:pPr>
            <a:r>
              <a:rPr lang="en-GB" b="1" dirty="0">
                <a:effectLst/>
                <a:latin typeface="Times New Roman" panose="02020603050405020304" pitchFamily="18" charset="0"/>
                <a:cs typeface="Times New Roman" panose="02020603050405020304" pitchFamily="18" charset="0"/>
              </a:rPr>
              <a:t>Personalization</a:t>
            </a:r>
            <a:r>
              <a:rPr lang="en-GB" b="0" dirty="0">
                <a:effectLst/>
                <a:latin typeface="Times New Roman" panose="02020603050405020304" pitchFamily="18" charset="0"/>
                <a:cs typeface="Times New Roman" panose="02020603050405020304" pitchFamily="18" charset="0"/>
              </a:rPr>
              <a:t>: Users receive movie suggestions tailored to their tastes.</a:t>
            </a:r>
          </a:p>
          <a:p>
            <a:pPr algn="l">
              <a:lnSpc>
                <a:spcPct val="150000"/>
              </a:lnSpc>
              <a:buFont typeface="Arial" panose="020B0604020202020204" pitchFamily="34" charset="0"/>
              <a:buChar char="•"/>
            </a:pPr>
            <a:r>
              <a:rPr lang="en-GB" b="1" dirty="0">
                <a:effectLst/>
                <a:latin typeface="Times New Roman" panose="02020603050405020304" pitchFamily="18" charset="0"/>
                <a:cs typeface="Times New Roman" panose="02020603050405020304" pitchFamily="18" charset="0"/>
              </a:rPr>
              <a:t>Increased Engagement</a:t>
            </a:r>
            <a:r>
              <a:rPr lang="en-GB" b="0" dirty="0">
                <a:effectLst/>
                <a:latin typeface="Times New Roman" panose="02020603050405020304" pitchFamily="18" charset="0"/>
                <a:cs typeface="Times New Roman" panose="02020603050405020304" pitchFamily="18" charset="0"/>
              </a:rPr>
              <a:t>: Keeps users engaged and encourages more content consumption.</a:t>
            </a:r>
          </a:p>
          <a:p>
            <a:pPr algn="l">
              <a:lnSpc>
                <a:spcPct val="150000"/>
              </a:lnSpc>
              <a:buFont typeface="Arial" panose="020B0604020202020204" pitchFamily="34" charset="0"/>
              <a:buChar char="•"/>
            </a:pPr>
            <a:r>
              <a:rPr lang="en-GB" b="1" dirty="0">
                <a:effectLst/>
                <a:latin typeface="Times New Roman" panose="02020603050405020304" pitchFamily="18" charset="0"/>
                <a:cs typeface="Times New Roman" panose="02020603050405020304" pitchFamily="18" charset="0"/>
              </a:rPr>
              <a:t>Revenue Generation</a:t>
            </a:r>
            <a:r>
              <a:rPr lang="en-GB" b="0" dirty="0">
                <a:effectLst/>
                <a:latin typeface="Times New Roman" panose="02020603050405020304" pitchFamily="18" charset="0"/>
                <a:cs typeface="Times New Roman" panose="02020603050405020304" pitchFamily="18" charset="0"/>
              </a:rPr>
              <a:t>: Can lead to increased sales and subscriptions for streaming platforms.</a:t>
            </a:r>
          </a:p>
          <a:p>
            <a:pPr algn="l">
              <a:lnSpc>
                <a:spcPct val="150000"/>
              </a:lnSpc>
            </a:pPr>
            <a:r>
              <a:rPr lang="en-GB" sz="2400" b="1" dirty="0">
                <a:solidFill>
                  <a:schemeClr val="accent1"/>
                </a:solidFill>
                <a:effectLst/>
                <a:latin typeface="Times New Roman" panose="02020603050405020304" pitchFamily="18" charset="0"/>
                <a:cs typeface="Times New Roman" panose="02020603050405020304" pitchFamily="18" charset="0"/>
              </a:rPr>
              <a:t>CHALLENGES</a:t>
            </a:r>
          </a:p>
          <a:p>
            <a:pPr algn="l">
              <a:lnSpc>
                <a:spcPct val="150000"/>
              </a:lnSpc>
              <a:buFont typeface="+mj-lt"/>
              <a:buAutoNum type="arabicPeriod"/>
            </a:pPr>
            <a:r>
              <a:rPr lang="en-GB" b="1" dirty="0">
                <a:effectLst/>
                <a:latin typeface="Times New Roman" panose="02020603050405020304" pitchFamily="18" charset="0"/>
                <a:cs typeface="Times New Roman" panose="02020603050405020304" pitchFamily="18" charset="0"/>
              </a:rPr>
              <a:t>Cold Start Problem</a:t>
            </a:r>
            <a:r>
              <a:rPr lang="en-GB" b="0" dirty="0">
                <a:effectLst/>
                <a:latin typeface="Times New Roman" panose="02020603050405020304" pitchFamily="18" charset="0"/>
                <a:cs typeface="Times New Roman" panose="02020603050405020304" pitchFamily="18" charset="0"/>
              </a:rPr>
              <a:t>:</a:t>
            </a:r>
          </a:p>
          <a:p>
            <a:pPr marL="742950" lvl="1" indent="-285750" algn="l">
              <a:lnSpc>
                <a:spcPct val="150000"/>
              </a:lnSpc>
              <a:buFont typeface="Arial" panose="020B0604020202020204" pitchFamily="34" charset="0"/>
              <a:buChar char="•"/>
            </a:pPr>
            <a:r>
              <a:rPr lang="en-GB" b="0" dirty="0">
                <a:effectLst/>
                <a:latin typeface="Times New Roman" panose="02020603050405020304" pitchFamily="18" charset="0"/>
                <a:cs typeface="Times New Roman" panose="02020603050405020304" pitchFamily="18" charset="0"/>
              </a:rPr>
              <a:t>Difficulty in recommending movies to new users with limited data.</a:t>
            </a:r>
          </a:p>
          <a:p>
            <a:pPr algn="l">
              <a:lnSpc>
                <a:spcPct val="150000"/>
              </a:lnSpc>
              <a:buFont typeface="+mj-lt"/>
              <a:buAutoNum type="arabicPeriod"/>
            </a:pPr>
            <a:r>
              <a:rPr lang="en-GB" b="1" dirty="0">
                <a:effectLst/>
                <a:latin typeface="Times New Roman" panose="02020603050405020304" pitchFamily="18" charset="0"/>
                <a:cs typeface="Times New Roman" panose="02020603050405020304" pitchFamily="18" charset="0"/>
              </a:rPr>
              <a:t>Scalability</a:t>
            </a:r>
            <a:r>
              <a:rPr lang="en-GB" b="0" dirty="0">
                <a:effectLst/>
                <a:latin typeface="Times New Roman" panose="02020603050405020304" pitchFamily="18" charset="0"/>
                <a:cs typeface="Times New Roman" panose="02020603050405020304" pitchFamily="18" charset="0"/>
              </a:rPr>
              <a:t>:</a:t>
            </a:r>
          </a:p>
          <a:p>
            <a:pPr marL="742950" lvl="1" indent="-285750" algn="l">
              <a:lnSpc>
                <a:spcPct val="150000"/>
              </a:lnSpc>
              <a:buFont typeface="Arial" panose="020B0604020202020204" pitchFamily="34" charset="0"/>
              <a:buChar char="•"/>
            </a:pPr>
            <a:r>
              <a:rPr lang="en-GB" b="0" dirty="0">
                <a:effectLst/>
                <a:latin typeface="Times New Roman" panose="02020603050405020304" pitchFamily="18" charset="0"/>
                <a:cs typeface="Times New Roman" panose="02020603050405020304" pitchFamily="18" charset="0"/>
              </a:rPr>
              <a:t>Handling large user bases and movie catalogues can be challenging.</a:t>
            </a:r>
          </a:p>
          <a:p>
            <a:pPr algn="l">
              <a:lnSpc>
                <a:spcPct val="150000"/>
              </a:lnSpc>
              <a:buFont typeface="+mj-lt"/>
              <a:buAutoNum type="arabicPeriod"/>
            </a:pPr>
            <a:r>
              <a:rPr lang="en-GB" b="1" dirty="0">
                <a:effectLst/>
                <a:latin typeface="Times New Roman" panose="02020603050405020304" pitchFamily="18" charset="0"/>
                <a:cs typeface="Times New Roman" panose="02020603050405020304" pitchFamily="18" charset="0"/>
              </a:rPr>
              <a:t>Privacy Concerns</a:t>
            </a:r>
            <a:r>
              <a:rPr lang="en-GB" b="0" dirty="0">
                <a:effectLst/>
                <a:latin typeface="Times New Roman" panose="02020603050405020304" pitchFamily="18" charset="0"/>
                <a:cs typeface="Times New Roman" panose="02020603050405020304" pitchFamily="18" charset="0"/>
              </a:rPr>
              <a:t>:</a:t>
            </a:r>
          </a:p>
          <a:p>
            <a:pPr marL="742950" lvl="1" indent="-285750" algn="l">
              <a:lnSpc>
                <a:spcPct val="150000"/>
              </a:lnSpc>
              <a:buFont typeface="Arial" panose="020B0604020202020204" pitchFamily="34" charset="0"/>
              <a:buChar char="•"/>
            </a:pPr>
            <a:r>
              <a:rPr lang="en-GB" b="0" dirty="0">
                <a:effectLst/>
                <a:latin typeface="Times New Roman" panose="02020603050405020304" pitchFamily="18" charset="0"/>
                <a:cs typeface="Times New Roman" panose="02020603050405020304" pitchFamily="18" charset="0"/>
              </a:rPr>
              <a:t>Collecting and storing user data must be done with privacy in mind.</a:t>
            </a:r>
          </a:p>
        </p:txBody>
      </p:sp>
    </p:spTree>
    <p:extLst>
      <p:ext uri="{BB962C8B-B14F-4D97-AF65-F5344CB8AC3E}">
        <p14:creationId xmlns:p14="http://schemas.microsoft.com/office/powerpoint/2010/main" val="1476496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red square with white text&#10;&#10;Description automatically generated">
            <a:extLst>
              <a:ext uri="{FF2B5EF4-FFF2-40B4-BE49-F238E27FC236}">
                <a16:creationId xmlns:a16="http://schemas.microsoft.com/office/drawing/2014/main" id="{D43E5DDB-9D00-CC81-79BE-ED4C0A8C89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95585" y="5230468"/>
            <a:ext cx="1154430" cy="1181100"/>
          </a:xfrm>
          <a:prstGeom prst="rect">
            <a:avLst/>
          </a:prstGeom>
          <a:noFill/>
        </p:spPr>
      </p:pic>
      <p:sp>
        <p:nvSpPr>
          <p:cNvPr id="6" name="TextBox 5">
            <a:extLst>
              <a:ext uri="{FF2B5EF4-FFF2-40B4-BE49-F238E27FC236}">
                <a16:creationId xmlns:a16="http://schemas.microsoft.com/office/drawing/2014/main" id="{2EB181F2-9EAC-6F4D-9C95-FE53F6D7519D}"/>
              </a:ext>
            </a:extLst>
          </p:cNvPr>
          <p:cNvSpPr txBox="1"/>
          <p:nvPr/>
        </p:nvSpPr>
        <p:spPr>
          <a:xfrm>
            <a:off x="641985" y="209280"/>
            <a:ext cx="10959548" cy="5859938"/>
          </a:xfrm>
          <a:prstGeom prst="rect">
            <a:avLst/>
          </a:prstGeom>
          <a:noFill/>
        </p:spPr>
        <p:txBody>
          <a:bodyPr wrap="square">
            <a:spAutoFit/>
          </a:bodyPr>
          <a:lstStyle/>
          <a:p>
            <a:pPr>
              <a:lnSpc>
                <a:spcPct val="150000"/>
              </a:lnSpc>
              <a:spcAft>
                <a:spcPts val="800"/>
              </a:spcAft>
            </a:pPr>
            <a:r>
              <a:rPr lang="en-GB" sz="24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DOMAIN ANALYSIS</a:t>
            </a:r>
          </a:p>
          <a:p>
            <a:pPr>
              <a:lnSpc>
                <a:spcPct val="150000"/>
              </a:lnSpc>
              <a:spcAft>
                <a:spcPts val="800"/>
              </a:spcAft>
            </a:pPr>
            <a:r>
              <a:rPr lang="en-GB" kern="0" dirty="0">
                <a:latin typeface="Times New Roman" panose="02020603050405020304" pitchFamily="18" charset="0"/>
                <a:ea typeface="Calibri" panose="020F0502020204030204" pitchFamily="34" charset="0"/>
                <a:cs typeface="Times New Roman" panose="02020603050405020304" pitchFamily="18" charset="0"/>
              </a:rPr>
              <a:t>TYPES OF RECOMMENDATION SYSTEMS</a:t>
            </a:r>
          </a:p>
          <a:p>
            <a:pPr>
              <a:lnSpc>
                <a:spcPct val="150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ollaborative filtering systems make their recommendations using the ratings of users who have similar preferences to the user. They are based on the principle that if two users have had similar preferences or ratings of a movie previously, they are likely to have the same ratings for movie later. Collaborative filtering recommendations are made based on the similarity of the users’ preferences (Sarwar et al., 2001).</a:t>
            </a:r>
            <a:endParaRPr lang="en-GB" sz="1600" kern="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Content-based filtering systems make recommendations based strictly on the user’s preferences in the past by selecting movies which are similar. It relies heavily on item representation and uses the movie attributes to identify similar movies. They operate on the principle that if a user has shown a positive reception to a movie in the past, they would enjoy a movie with similar features (Pazzani &amp; Billsus, 2007).</a:t>
            </a:r>
            <a:endParaRPr lang="en-GB"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Hybrid systems combine both approaches, using their strengths and overcoming their weaknesses to make their recommendations. The combination of the strengths of these approaches helps to make the recommendations more accurate (Burke, 2002). This combination to produce hybrid systems can be done in different ways such as the mixed, cascade, feature combination, weighted and switching methods (Burke, 2002). </a:t>
            </a:r>
            <a:endParaRPr lang="en-GB"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92255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red square with white text&#10;&#10;Description automatically generated">
            <a:extLst>
              <a:ext uri="{FF2B5EF4-FFF2-40B4-BE49-F238E27FC236}">
                <a16:creationId xmlns:a16="http://schemas.microsoft.com/office/drawing/2014/main" id="{D43E5DDB-9D00-CC81-79BE-ED4C0A8C89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95585" y="5230468"/>
            <a:ext cx="1154430" cy="1181100"/>
          </a:xfrm>
          <a:prstGeom prst="rect">
            <a:avLst/>
          </a:prstGeom>
          <a:noFill/>
        </p:spPr>
      </p:pic>
      <p:sp>
        <p:nvSpPr>
          <p:cNvPr id="3" name="TextBox 2">
            <a:extLst>
              <a:ext uri="{FF2B5EF4-FFF2-40B4-BE49-F238E27FC236}">
                <a16:creationId xmlns:a16="http://schemas.microsoft.com/office/drawing/2014/main" id="{7F53F271-136B-5806-A5CA-6CAC1F454B80}"/>
              </a:ext>
            </a:extLst>
          </p:cNvPr>
          <p:cNvSpPr txBox="1"/>
          <p:nvPr/>
        </p:nvSpPr>
        <p:spPr>
          <a:xfrm>
            <a:off x="1232452" y="1249576"/>
            <a:ext cx="9972261" cy="3505062"/>
          </a:xfrm>
          <a:prstGeom prst="rect">
            <a:avLst/>
          </a:prstGeom>
          <a:noFill/>
        </p:spPr>
        <p:txBody>
          <a:bodyPr wrap="square">
            <a:spAutoFit/>
          </a:bodyPr>
          <a:lstStyle/>
          <a:p>
            <a:pPr algn="l">
              <a:lnSpc>
                <a:spcPct val="150000"/>
              </a:lnSpc>
            </a:pPr>
            <a:r>
              <a:rPr lang="en-GB" sz="2400" b="1" dirty="0">
                <a:solidFill>
                  <a:schemeClr val="accent1"/>
                </a:solidFill>
                <a:effectLst/>
                <a:latin typeface="Times New Roman" panose="02020603050405020304" pitchFamily="18" charset="0"/>
                <a:cs typeface="Times New Roman" panose="02020603050405020304" pitchFamily="18" charset="0"/>
              </a:rPr>
              <a:t>TYPES OF RECOMMENDATION SYSTEMS</a:t>
            </a:r>
          </a:p>
          <a:p>
            <a:pPr algn="l">
              <a:lnSpc>
                <a:spcPct val="150000"/>
              </a:lnSpc>
            </a:pPr>
            <a:r>
              <a:rPr lang="en-GB" b="1" dirty="0">
                <a:effectLst/>
                <a:latin typeface="Times New Roman" panose="02020603050405020304" pitchFamily="18" charset="0"/>
                <a:cs typeface="Times New Roman" panose="02020603050405020304" pitchFamily="18" charset="0"/>
              </a:rPr>
              <a:t>In summary</a:t>
            </a:r>
          </a:p>
          <a:p>
            <a:pPr algn="l">
              <a:lnSpc>
                <a:spcPct val="150000"/>
              </a:lnSpc>
              <a:buFont typeface="+mj-lt"/>
              <a:buAutoNum type="arabicPeriod"/>
            </a:pPr>
            <a:r>
              <a:rPr lang="en-GB" b="1" dirty="0">
                <a:effectLst/>
                <a:latin typeface="Times New Roman" panose="02020603050405020304" pitchFamily="18" charset="0"/>
                <a:cs typeface="Times New Roman" panose="02020603050405020304" pitchFamily="18" charset="0"/>
              </a:rPr>
              <a:t>Collaborative Filtering</a:t>
            </a:r>
            <a:r>
              <a:rPr lang="en-GB" b="0" dirty="0">
                <a:effectLst/>
                <a:latin typeface="Times New Roman" panose="02020603050405020304" pitchFamily="18" charset="0"/>
                <a:cs typeface="Times New Roman" panose="02020603050405020304" pitchFamily="18" charset="0"/>
              </a:rPr>
              <a:t>:</a:t>
            </a:r>
          </a:p>
          <a:p>
            <a:pPr marL="742950" lvl="1" indent="-285750" algn="l">
              <a:lnSpc>
                <a:spcPct val="150000"/>
              </a:lnSpc>
              <a:buFont typeface="Arial" panose="020B0604020202020204" pitchFamily="34" charset="0"/>
              <a:buChar char="•"/>
            </a:pPr>
            <a:r>
              <a:rPr lang="en-GB" b="0" dirty="0">
                <a:effectLst/>
                <a:latin typeface="Times New Roman" panose="02020603050405020304" pitchFamily="18" charset="0"/>
                <a:cs typeface="Times New Roman" panose="02020603050405020304" pitchFamily="18" charset="0"/>
              </a:rPr>
              <a:t>Recommends movies based on the preferences and behaviours of similar users.</a:t>
            </a:r>
          </a:p>
          <a:p>
            <a:pPr algn="l">
              <a:lnSpc>
                <a:spcPct val="150000"/>
              </a:lnSpc>
              <a:buFont typeface="+mj-lt"/>
              <a:buAutoNum type="arabicPeriod"/>
            </a:pPr>
            <a:r>
              <a:rPr lang="en-GB" b="1" dirty="0">
                <a:effectLst/>
                <a:latin typeface="Times New Roman" panose="02020603050405020304" pitchFamily="18" charset="0"/>
                <a:cs typeface="Times New Roman" panose="02020603050405020304" pitchFamily="18" charset="0"/>
              </a:rPr>
              <a:t>Content-Based Filtering</a:t>
            </a:r>
            <a:r>
              <a:rPr lang="en-GB" b="0" dirty="0">
                <a:effectLst/>
                <a:latin typeface="Times New Roman" panose="02020603050405020304" pitchFamily="18" charset="0"/>
                <a:cs typeface="Times New Roman" panose="02020603050405020304" pitchFamily="18" charset="0"/>
              </a:rPr>
              <a:t>:</a:t>
            </a:r>
          </a:p>
          <a:p>
            <a:pPr marL="742950" lvl="1" indent="-285750" algn="l">
              <a:lnSpc>
                <a:spcPct val="150000"/>
              </a:lnSpc>
              <a:buFont typeface="Arial" panose="020B0604020202020204" pitchFamily="34" charset="0"/>
              <a:buChar char="•"/>
            </a:pPr>
            <a:r>
              <a:rPr lang="en-GB" b="0" dirty="0">
                <a:effectLst/>
                <a:latin typeface="Times New Roman" panose="02020603050405020304" pitchFamily="18" charset="0"/>
                <a:cs typeface="Times New Roman" panose="02020603050405020304" pitchFamily="18" charset="0"/>
              </a:rPr>
              <a:t>Recommends movies similar to those a user has previously liked.</a:t>
            </a:r>
          </a:p>
          <a:p>
            <a:pPr algn="l">
              <a:lnSpc>
                <a:spcPct val="150000"/>
              </a:lnSpc>
              <a:buFont typeface="+mj-lt"/>
              <a:buAutoNum type="arabicPeriod"/>
            </a:pPr>
            <a:r>
              <a:rPr lang="en-GB" b="1" dirty="0">
                <a:effectLst/>
                <a:latin typeface="Times New Roman" panose="02020603050405020304" pitchFamily="18" charset="0"/>
                <a:cs typeface="Times New Roman" panose="02020603050405020304" pitchFamily="18" charset="0"/>
              </a:rPr>
              <a:t>Hybrid Models</a:t>
            </a:r>
            <a:r>
              <a:rPr lang="en-GB" b="0" dirty="0">
                <a:effectLst/>
                <a:latin typeface="Times New Roman" panose="02020603050405020304" pitchFamily="18" charset="0"/>
                <a:cs typeface="Times New Roman" panose="02020603050405020304" pitchFamily="18" charset="0"/>
              </a:rPr>
              <a:t>:</a:t>
            </a:r>
          </a:p>
          <a:p>
            <a:pPr marL="742950" lvl="1" indent="-285750" algn="l">
              <a:lnSpc>
                <a:spcPct val="150000"/>
              </a:lnSpc>
              <a:buFont typeface="Arial" panose="020B0604020202020204" pitchFamily="34" charset="0"/>
              <a:buChar char="•"/>
            </a:pPr>
            <a:r>
              <a:rPr lang="en-GB" b="0" dirty="0">
                <a:effectLst/>
                <a:latin typeface="Times New Roman" panose="02020603050405020304" pitchFamily="18" charset="0"/>
                <a:cs typeface="Times New Roman" panose="02020603050405020304" pitchFamily="18" charset="0"/>
              </a:rPr>
              <a:t>Combine collaborative and content-based approaches for improved accuracy.</a:t>
            </a:r>
          </a:p>
        </p:txBody>
      </p:sp>
    </p:spTree>
    <p:extLst>
      <p:ext uri="{BB962C8B-B14F-4D97-AF65-F5344CB8AC3E}">
        <p14:creationId xmlns:p14="http://schemas.microsoft.com/office/powerpoint/2010/main" val="4204287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red square with white text&#10;&#10;Description automatically generated">
            <a:extLst>
              <a:ext uri="{FF2B5EF4-FFF2-40B4-BE49-F238E27FC236}">
                <a16:creationId xmlns:a16="http://schemas.microsoft.com/office/drawing/2014/main" id="{D43E5DDB-9D00-CC81-79BE-ED4C0A8C89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95585" y="5230468"/>
            <a:ext cx="1154430" cy="1181100"/>
          </a:xfrm>
          <a:prstGeom prst="rect">
            <a:avLst/>
          </a:prstGeom>
          <a:noFill/>
        </p:spPr>
      </p:pic>
      <p:sp>
        <p:nvSpPr>
          <p:cNvPr id="6" name="TextBox 5">
            <a:extLst>
              <a:ext uri="{FF2B5EF4-FFF2-40B4-BE49-F238E27FC236}">
                <a16:creationId xmlns:a16="http://schemas.microsoft.com/office/drawing/2014/main" id="{2EB181F2-9EAC-6F4D-9C95-FE53F6D7519D}"/>
              </a:ext>
            </a:extLst>
          </p:cNvPr>
          <p:cNvSpPr txBox="1"/>
          <p:nvPr/>
        </p:nvSpPr>
        <p:spPr>
          <a:xfrm>
            <a:off x="675116" y="1117054"/>
            <a:ext cx="10959548" cy="2366482"/>
          </a:xfrm>
          <a:prstGeom prst="rect">
            <a:avLst/>
          </a:prstGeom>
          <a:noFill/>
        </p:spPr>
        <p:txBody>
          <a:bodyPr wrap="square">
            <a:spAutoFit/>
          </a:bodyPr>
          <a:lstStyle/>
          <a:p>
            <a:pPr>
              <a:lnSpc>
                <a:spcPct val="150000"/>
              </a:lnSpc>
              <a:spcAft>
                <a:spcPts val="800"/>
              </a:spcAft>
            </a:pPr>
            <a:r>
              <a:rPr lang="en-GB" sz="24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OBJECTIVE OF STUDY</a:t>
            </a:r>
            <a:endParaRPr lang="en-GB"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Arial" panose="020B0604020202020204" pitchFamily="34" charset="0"/>
              <a:buChar char="•"/>
            </a:pPr>
            <a:r>
              <a:rPr lang="en-GB" b="0" i="0" dirty="0">
                <a:solidFill>
                  <a:srgbClr val="374151"/>
                </a:solidFill>
                <a:effectLst/>
                <a:latin typeface="Söhne"/>
              </a:rPr>
              <a:t>The project involves implementing a recommendation system that combines collaborative filtering and content-based filtering, evaluating various machine learning algorithms, preprocessing and analyzing the MovieLens Dataset, creating a user-friendly website for user interaction, and assessing the recommendation system's performance.</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51955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red square with white text&#10;&#10;Description automatically generated">
            <a:extLst>
              <a:ext uri="{FF2B5EF4-FFF2-40B4-BE49-F238E27FC236}">
                <a16:creationId xmlns:a16="http://schemas.microsoft.com/office/drawing/2014/main" id="{D43E5DDB-9D00-CC81-79BE-ED4C0A8C89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95585" y="5230468"/>
            <a:ext cx="1154430" cy="1181100"/>
          </a:xfrm>
          <a:prstGeom prst="rect">
            <a:avLst/>
          </a:prstGeom>
          <a:noFill/>
        </p:spPr>
      </p:pic>
      <p:sp>
        <p:nvSpPr>
          <p:cNvPr id="6" name="TextBox 5">
            <a:extLst>
              <a:ext uri="{FF2B5EF4-FFF2-40B4-BE49-F238E27FC236}">
                <a16:creationId xmlns:a16="http://schemas.microsoft.com/office/drawing/2014/main" id="{2EB181F2-9EAC-6F4D-9C95-FE53F6D7519D}"/>
              </a:ext>
            </a:extLst>
          </p:cNvPr>
          <p:cNvSpPr txBox="1"/>
          <p:nvPr/>
        </p:nvSpPr>
        <p:spPr>
          <a:xfrm>
            <a:off x="801011" y="792376"/>
            <a:ext cx="10959548" cy="4890057"/>
          </a:xfrm>
          <a:prstGeom prst="rect">
            <a:avLst/>
          </a:prstGeom>
          <a:noFill/>
        </p:spPr>
        <p:txBody>
          <a:bodyPr wrap="square">
            <a:spAutoFit/>
          </a:bodyPr>
          <a:lstStyle/>
          <a:p>
            <a:pPr algn="l">
              <a:lnSpc>
                <a:spcPct val="150000"/>
              </a:lnSpc>
            </a:pPr>
            <a:r>
              <a:rPr lang="en-GB" sz="2400" b="1" dirty="0">
                <a:solidFill>
                  <a:schemeClr val="accent1"/>
                </a:solidFill>
                <a:effectLst/>
                <a:latin typeface="Times New Roman" panose="02020603050405020304" pitchFamily="18" charset="0"/>
                <a:cs typeface="Times New Roman" panose="02020603050405020304" pitchFamily="18" charset="0"/>
              </a:rPr>
              <a:t>HOW IT WORKS</a:t>
            </a:r>
          </a:p>
          <a:p>
            <a:pPr algn="l">
              <a:lnSpc>
                <a:spcPct val="150000"/>
              </a:lnSpc>
              <a:buFont typeface="+mj-lt"/>
              <a:buAutoNum type="arabicPeriod"/>
            </a:pPr>
            <a:r>
              <a:rPr lang="en-GB" b="1" dirty="0">
                <a:effectLst/>
                <a:latin typeface="Times New Roman" panose="02020603050405020304" pitchFamily="18" charset="0"/>
                <a:cs typeface="Times New Roman" panose="02020603050405020304" pitchFamily="18" charset="0"/>
              </a:rPr>
              <a:t>Data Collection</a:t>
            </a:r>
            <a:r>
              <a:rPr lang="en-GB" b="0" dirty="0">
                <a:effectLst/>
                <a:latin typeface="Times New Roman" panose="02020603050405020304" pitchFamily="18" charset="0"/>
                <a:cs typeface="Times New Roman" panose="02020603050405020304" pitchFamily="18" charset="0"/>
              </a:rPr>
              <a:t>:</a:t>
            </a:r>
          </a:p>
          <a:p>
            <a:pPr marL="742950" lvl="1" indent="-285750" algn="l">
              <a:lnSpc>
                <a:spcPct val="150000"/>
              </a:lnSpc>
              <a:buFont typeface="Arial" panose="020B0604020202020204" pitchFamily="34" charset="0"/>
              <a:buChar char="•"/>
            </a:pPr>
            <a:r>
              <a:rPr lang="en-GB" b="0" dirty="0">
                <a:effectLst/>
                <a:latin typeface="Times New Roman" panose="02020603050405020304" pitchFamily="18" charset="0"/>
                <a:cs typeface="Times New Roman" panose="02020603050405020304" pitchFamily="18" charset="0"/>
              </a:rPr>
              <a:t>User interactions (ratings, likes, searches) are gathered to build user profiles.</a:t>
            </a:r>
          </a:p>
          <a:p>
            <a:pPr algn="l">
              <a:lnSpc>
                <a:spcPct val="150000"/>
              </a:lnSpc>
              <a:buFont typeface="+mj-lt"/>
              <a:buAutoNum type="arabicPeriod"/>
            </a:pPr>
            <a:r>
              <a:rPr lang="en-GB" b="1" dirty="0">
                <a:effectLst/>
                <a:latin typeface="Times New Roman" panose="02020603050405020304" pitchFamily="18" charset="0"/>
                <a:cs typeface="Times New Roman" panose="02020603050405020304" pitchFamily="18" charset="0"/>
              </a:rPr>
              <a:t>Data Preprocessing</a:t>
            </a:r>
            <a:r>
              <a:rPr lang="en-GB" b="0" dirty="0">
                <a:effectLst/>
                <a:latin typeface="Times New Roman" panose="02020603050405020304" pitchFamily="18" charset="0"/>
                <a:cs typeface="Times New Roman" panose="02020603050405020304" pitchFamily="18" charset="0"/>
              </a:rPr>
              <a:t>:</a:t>
            </a:r>
          </a:p>
          <a:p>
            <a:pPr marL="742950" lvl="1" indent="-285750" algn="l">
              <a:lnSpc>
                <a:spcPct val="150000"/>
              </a:lnSpc>
              <a:buFont typeface="Arial" panose="020B0604020202020204" pitchFamily="34" charset="0"/>
              <a:buChar char="•"/>
            </a:pPr>
            <a:r>
              <a:rPr lang="en-GB" b="0" dirty="0">
                <a:effectLst/>
                <a:latin typeface="Times New Roman" panose="02020603050405020304" pitchFamily="18" charset="0"/>
                <a:cs typeface="Times New Roman" panose="02020603050405020304" pitchFamily="18" charset="0"/>
              </a:rPr>
              <a:t>Data is cleaned, transformed, and prepared for machine learning algorithms.</a:t>
            </a:r>
          </a:p>
          <a:p>
            <a:pPr algn="l">
              <a:lnSpc>
                <a:spcPct val="150000"/>
              </a:lnSpc>
              <a:buFont typeface="+mj-lt"/>
              <a:buAutoNum type="arabicPeriod"/>
            </a:pPr>
            <a:r>
              <a:rPr lang="en-GB" b="1" dirty="0">
                <a:effectLst/>
                <a:latin typeface="Times New Roman" panose="02020603050405020304" pitchFamily="18" charset="0"/>
                <a:cs typeface="Times New Roman" panose="02020603050405020304" pitchFamily="18" charset="0"/>
              </a:rPr>
              <a:t>Feature Engineering</a:t>
            </a:r>
            <a:r>
              <a:rPr lang="en-GB" b="0" dirty="0">
                <a:effectLst/>
                <a:latin typeface="Times New Roman" panose="02020603050405020304" pitchFamily="18" charset="0"/>
                <a:cs typeface="Times New Roman" panose="02020603050405020304" pitchFamily="18" charset="0"/>
              </a:rPr>
              <a:t>:</a:t>
            </a:r>
          </a:p>
          <a:p>
            <a:pPr marL="742950" lvl="1" indent="-285750" algn="l">
              <a:lnSpc>
                <a:spcPct val="150000"/>
              </a:lnSpc>
              <a:buFont typeface="Arial" panose="020B0604020202020204" pitchFamily="34" charset="0"/>
              <a:buChar char="•"/>
            </a:pPr>
            <a:r>
              <a:rPr lang="en-GB" b="0" dirty="0">
                <a:effectLst/>
                <a:latin typeface="Times New Roman" panose="02020603050405020304" pitchFamily="18" charset="0"/>
                <a:cs typeface="Times New Roman" panose="02020603050405020304" pitchFamily="18" charset="0"/>
              </a:rPr>
              <a:t>User and movie data are transformed into numerical features for modeling.</a:t>
            </a:r>
          </a:p>
          <a:p>
            <a:pPr algn="l">
              <a:lnSpc>
                <a:spcPct val="150000"/>
              </a:lnSpc>
              <a:buFont typeface="+mj-lt"/>
              <a:buAutoNum type="arabicPeriod"/>
            </a:pPr>
            <a:r>
              <a:rPr lang="en-GB" b="1" dirty="0">
                <a:effectLst/>
                <a:latin typeface="Times New Roman" panose="02020603050405020304" pitchFamily="18" charset="0"/>
                <a:cs typeface="Times New Roman" panose="02020603050405020304" pitchFamily="18" charset="0"/>
              </a:rPr>
              <a:t>Machine Learning Models</a:t>
            </a:r>
            <a:r>
              <a:rPr lang="en-GB" b="0" dirty="0">
                <a:effectLst/>
                <a:latin typeface="Times New Roman" panose="02020603050405020304" pitchFamily="18" charset="0"/>
                <a:cs typeface="Times New Roman" panose="02020603050405020304" pitchFamily="18" charset="0"/>
              </a:rPr>
              <a:t>:</a:t>
            </a:r>
          </a:p>
          <a:p>
            <a:pPr marL="742950" lvl="1" indent="-285750" algn="l">
              <a:lnSpc>
                <a:spcPct val="150000"/>
              </a:lnSpc>
              <a:buFont typeface="Arial" panose="020B0604020202020204" pitchFamily="34" charset="0"/>
              <a:buChar char="•"/>
            </a:pPr>
            <a:r>
              <a:rPr lang="en-GB" b="0" dirty="0">
                <a:effectLst/>
                <a:latin typeface="Times New Roman" panose="02020603050405020304" pitchFamily="18" charset="0"/>
                <a:cs typeface="Times New Roman" panose="02020603050405020304" pitchFamily="18" charset="0"/>
              </a:rPr>
              <a:t>Algorithms like collaborative filtering, content-based, or hybrid models are used to make predictions.</a:t>
            </a:r>
          </a:p>
          <a:p>
            <a:pPr algn="l">
              <a:lnSpc>
                <a:spcPct val="150000"/>
              </a:lnSpc>
              <a:buFont typeface="+mj-lt"/>
              <a:buAutoNum type="arabicPeriod"/>
            </a:pPr>
            <a:r>
              <a:rPr lang="en-GB" b="1" dirty="0">
                <a:effectLst/>
                <a:latin typeface="Times New Roman" panose="02020603050405020304" pitchFamily="18" charset="0"/>
                <a:cs typeface="Times New Roman" panose="02020603050405020304" pitchFamily="18" charset="0"/>
              </a:rPr>
              <a:t>Recommendation Generation</a:t>
            </a:r>
            <a:r>
              <a:rPr lang="en-GB" b="0" dirty="0">
                <a:effectLst/>
                <a:latin typeface="Times New Roman" panose="02020603050405020304" pitchFamily="18" charset="0"/>
                <a:cs typeface="Times New Roman" panose="02020603050405020304" pitchFamily="18" charset="0"/>
              </a:rPr>
              <a:t>:</a:t>
            </a:r>
          </a:p>
          <a:p>
            <a:pPr marL="742950" lvl="1" indent="-285750" algn="l">
              <a:lnSpc>
                <a:spcPct val="150000"/>
              </a:lnSpc>
              <a:buFont typeface="Arial" panose="020B0604020202020204" pitchFamily="34" charset="0"/>
              <a:buChar char="•"/>
            </a:pPr>
            <a:r>
              <a:rPr lang="en-GB" b="0" dirty="0">
                <a:effectLst/>
                <a:latin typeface="Times New Roman" panose="02020603050405020304" pitchFamily="18" charset="0"/>
                <a:cs typeface="Times New Roman" panose="02020603050405020304" pitchFamily="18" charset="0"/>
              </a:rPr>
              <a:t>The system suggests movies by predicting user preferences and ranking them accordingly.</a:t>
            </a:r>
          </a:p>
        </p:txBody>
      </p:sp>
    </p:spTree>
    <p:extLst>
      <p:ext uri="{BB962C8B-B14F-4D97-AF65-F5344CB8AC3E}">
        <p14:creationId xmlns:p14="http://schemas.microsoft.com/office/powerpoint/2010/main" val="2320533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red square with white text&#10;&#10;Description automatically generated">
            <a:extLst>
              <a:ext uri="{FF2B5EF4-FFF2-40B4-BE49-F238E27FC236}">
                <a16:creationId xmlns:a16="http://schemas.microsoft.com/office/drawing/2014/main" id="{D43E5DDB-9D00-CC81-79BE-ED4C0A8C89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95585" y="5230468"/>
            <a:ext cx="1154430" cy="1181100"/>
          </a:xfrm>
          <a:prstGeom prst="rect">
            <a:avLst/>
          </a:prstGeom>
          <a:noFill/>
        </p:spPr>
      </p:pic>
      <p:sp>
        <p:nvSpPr>
          <p:cNvPr id="6" name="TextBox 5">
            <a:extLst>
              <a:ext uri="{FF2B5EF4-FFF2-40B4-BE49-F238E27FC236}">
                <a16:creationId xmlns:a16="http://schemas.microsoft.com/office/drawing/2014/main" id="{2EB181F2-9EAC-6F4D-9C95-FE53F6D7519D}"/>
              </a:ext>
            </a:extLst>
          </p:cNvPr>
          <p:cNvSpPr txBox="1"/>
          <p:nvPr/>
        </p:nvSpPr>
        <p:spPr>
          <a:xfrm>
            <a:off x="590467" y="1150185"/>
            <a:ext cx="10959548" cy="3607654"/>
          </a:xfrm>
          <a:prstGeom prst="rect">
            <a:avLst/>
          </a:prstGeom>
          <a:noFill/>
        </p:spPr>
        <p:txBody>
          <a:bodyPr wrap="square">
            <a:spAutoFit/>
          </a:bodyPr>
          <a:lstStyle/>
          <a:p>
            <a:pPr>
              <a:lnSpc>
                <a:spcPct val="150000"/>
              </a:lnSpc>
              <a:spcAft>
                <a:spcPts val="800"/>
              </a:spcAft>
            </a:pPr>
            <a:r>
              <a:rPr lang="en-GB" sz="24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PYTHON IN DATA ANALYSIS</a:t>
            </a:r>
          </a:p>
          <a:p>
            <a:pPr algn="just">
              <a:lnSpc>
                <a:spcPct val="150000"/>
              </a:lnSpc>
              <a:spcAft>
                <a:spcPts val="8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Python is a valuable choice for this project because it is a widely-used programming language in data analysis, known for its simplicity, versatility, and numerous libraries. Python's libraries like Pandas, Seaborn, NumPy, and Matplotlib provide essential tools for data manipulation and visualization. Additionally, Python offers specialized libraries like Surprise and Implicit for recommendation system development, with algorithms like collaborative filtering and implicit feedback support. Moreover, Python's machine learning libraries like Scikit-learn and TensorFlow enable the implementation of content-based and hybrid recommendation systems, providing a wide array of algorithms and deep learning models for feature extraction and preference prediction.</a:t>
            </a:r>
          </a:p>
        </p:txBody>
      </p:sp>
    </p:spTree>
    <p:extLst>
      <p:ext uri="{BB962C8B-B14F-4D97-AF65-F5344CB8AC3E}">
        <p14:creationId xmlns:p14="http://schemas.microsoft.com/office/powerpoint/2010/main" val="3435257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2145</TotalTime>
  <Words>1919</Words>
  <Application>Microsoft Office PowerPoint</Application>
  <PresentationFormat>Widescreen</PresentationFormat>
  <Paragraphs>118</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Muhammed Adebisi</dc:creator>
  <cp:lastModifiedBy>Adebisi M T (FCES)</cp:lastModifiedBy>
  <cp:revision>17</cp:revision>
  <dcterms:created xsi:type="dcterms:W3CDTF">2023-09-09T17:56:11Z</dcterms:created>
  <dcterms:modified xsi:type="dcterms:W3CDTF">2023-09-15T13:40:27Z</dcterms:modified>
</cp:coreProperties>
</file>