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9CA1A-BD7D-45B6-8417-ADEEFB230FDD}" v="7" dt="2024-10-01T16:03:18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MUHAMMED YASEEN" userId="0a9423585626d44c" providerId="LiveId" clId="{E1B9CA1A-BD7D-45B6-8417-ADEEFB230FDD}"/>
    <pc:docChg chg="undo custSel addSld modSld">
      <pc:chgData name="M.MUHAMMED YASEEN" userId="0a9423585626d44c" providerId="LiveId" clId="{E1B9CA1A-BD7D-45B6-8417-ADEEFB230FDD}" dt="2024-10-01T16:03:36.167" v="659" actId="14100"/>
      <pc:docMkLst>
        <pc:docMk/>
      </pc:docMkLst>
      <pc:sldChg chg="modSp mod">
        <pc:chgData name="M.MUHAMMED YASEEN" userId="0a9423585626d44c" providerId="LiveId" clId="{E1B9CA1A-BD7D-45B6-8417-ADEEFB230FDD}" dt="2024-10-01T15:40:09.752" v="67" actId="27636"/>
        <pc:sldMkLst>
          <pc:docMk/>
          <pc:sldMk cId="2770315368" sldId="264"/>
        </pc:sldMkLst>
        <pc:spChg chg="mod">
          <ac:chgData name="M.MUHAMMED YASEEN" userId="0a9423585626d44c" providerId="LiveId" clId="{E1B9CA1A-BD7D-45B6-8417-ADEEFB230FDD}" dt="2024-10-01T15:40:09.752" v="67" actId="27636"/>
          <ac:spMkLst>
            <pc:docMk/>
            <pc:sldMk cId="2770315368" sldId="264"/>
            <ac:spMk id="4" creationId="{586C4916-E100-1303-EFB6-8C05338D78EF}"/>
          </ac:spMkLst>
        </pc:spChg>
      </pc:sldChg>
      <pc:sldChg chg="modSp mod">
        <pc:chgData name="M.MUHAMMED YASEEN" userId="0a9423585626d44c" providerId="LiveId" clId="{E1B9CA1A-BD7D-45B6-8417-ADEEFB230FDD}" dt="2024-10-01T15:39:56.301" v="63" actId="27636"/>
        <pc:sldMkLst>
          <pc:docMk/>
          <pc:sldMk cId="465627436" sldId="265"/>
        </pc:sldMkLst>
        <pc:spChg chg="mod">
          <ac:chgData name="M.MUHAMMED YASEEN" userId="0a9423585626d44c" providerId="LiveId" clId="{E1B9CA1A-BD7D-45B6-8417-ADEEFB230FDD}" dt="2024-10-01T15:39:56.301" v="63" actId="27636"/>
          <ac:spMkLst>
            <pc:docMk/>
            <pc:sldMk cId="465627436" sldId="265"/>
            <ac:spMk id="4" creationId="{0F1D0D6E-7E35-5B28-4A99-18BD658BE350}"/>
          </ac:spMkLst>
        </pc:spChg>
      </pc:sldChg>
      <pc:sldChg chg="addSp delSp modSp new mod">
        <pc:chgData name="M.MUHAMMED YASEEN" userId="0a9423585626d44c" providerId="LiveId" clId="{E1B9CA1A-BD7D-45B6-8417-ADEEFB230FDD}" dt="2024-10-01T15:43:14.660" v="162" actId="14100"/>
        <pc:sldMkLst>
          <pc:docMk/>
          <pc:sldMk cId="3038621374" sldId="266"/>
        </pc:sldMkLst>
        <pc:spChg chg="mod">
          <ac:chgData name="M.MUHAMMED YASEEN" userId="0a9423585626d44c" providerId="LiveId" clId="{E1B9CA1A-BD7D-45B6-8417-ADEEFB230FDD}" dt="2024-10-01T15:38:49.708" v="42" actId="122"/>
          <ac:spMkLst>
            <pc:docMk/>
            <pc:sldMk cId="3038621374" sldId="266"/>
            <ac:spMk id="2" creationId="{302714A6-EECF-10E2-C73C-11D98F073443}"/>
          </ac:spMkLst>
        </pc:spChg>
        <pc:spChg chg="del">
          <ac:chgData name="M.MUHAMMED YASEEN" userId="0a9423585626d44c" providerId="LiveId" clId="{E1B9CA1A-BD7D-45B6-8417-ADEEFB230FDD}" dt="2024-10-01T15:41:49" v="68" actId="931"/>
          <ac:spMkLst>
            <pc:docMk/>
            <pc:sldMk cId="3038621374" sldId="266"/>
            <ac:spMk id="3" creationId="{90C373C8-5327-D905-1665-DD24528D73DA}"/>
          </ac:spMkLst>
        </pc:spChg>
        <pc:spChg chg="mod">
          <ac:chgData name="M.MUHAMMED YASEEN" userId="0a9423585626d44c" providerId="LiveId" clId="{E1B9CA1A-BD7D-45B6-8417-ADEEFB230FDD}" dt="2024-10-01T15:39:16.061" v="50" actId="27636"/>
          <ac:spMkLst>
            <pc:docMk/>
            <pc:sldMk cId="3038621374" sldId="266"/>
            <ac:spMk id="4" creationId="{51E1D451-5A71-B29F-5D0E-E8B9BC9D8496}"/>
          </ac:spMkLst>
        </pc:spChg>
        <pc:picChg chg="add mod modCrop">
          <ac:chgData name="M.MUHAMMED YASEEN" userId="0a9423585626d44c" providerId="LiveId" clId="{E1B9CA1A-BD7D-45B6-8417-ADEEFB230FDD}" dt="2024-10-01T15:43:14.660" v="162" actId="14100"/>
          <ac:picMkLst>
            <pc:docMk/>
            <pc:sldMk cId="3038621374" sldId="266"/>
            <ac:picMk id="6" creationId="{6A796F62-A8EE-27A5-4653-94D34C747FD2}"/>
          </ac:picMkLst>
        </pc:picChg>
      </pc:sldChg>
      <pc:sldChg chg="addSp delSp modSp new mod">
        <pc:chgData name="M.MUHAMMED YASEEN" userId="0a9423585626d44c" providerId="LiveId" clId="{E1B9CA1A-BD7D-45B6-8417-ADEEFB230FDD}" dt="2024-10-01T15:48:05.299" v="309" actId="18131"/>
        <pc:sldMkLst>
          <pc:docMk/>
          <pc:sldMk cId="3379476105" sldId="267"/>
        </pc:sldMkLst>
        <pc:spChg chg="mod">
          <ac:chgData name="M.MUHAMMED YASEEN" userId="0a9423585626d44c" providerId="LiveId" clId="{E1B9CA1A-BD7D-45B6-8417-ADEEFB230FDD}" dt="2024-10-01T15:44:59.817" v="201" actId="14100"/>
          <ac:spMkLst>
            <pc:docMk/>
            <pc:sldMk cId="3379476105" sldId="267"/>
            <ac:spMk id="2" creationId="{0F7C0C6D-F239-1372-97B7-454A17A58735}"/>
          </ac:spMkLst>
        </pc:spChg>
        <pc:spChg chg="del">
          <ac:chgData name="M.MUHAMMED YASEEN" userId="0a9423585626d44c" providerId="LiveId" clId="{E1B9CA1A-BD7D-45B6-8417-ADEEFB230FDD}" dt="2024-10-01T15:47:44.097" v="206" actId="931"/>
          <ac:spMkLst>
            <pc:docMk/>
            <pc:sldMk cId="3379476105" sldId="267"/>
            <ac:spMk id="3" creationId="{19511786-738D-3EA0-3456-C5FEA21D212F}"/>
          </ac:spMkLst>
        </pc:spChg>
        <pc:spChg chg="mod">
          <ac:chgData name="M.MUHAMMED YASEEN" userId="0a9423585626d44c" providerId="LiveId" clId="{E1B9CA1A-BD7D-45B6-8417-ADEEFB230FDD}" dt="2024-10-01T15:45:20.997" v="205" actId="27636"/>
          <ac:spMkLst>
            <pc:docMk/>
            <pc:sldMk cId="3379476105" sldId="267"/>
            <ac:spMk id="4" creationId="{F3F75D63-1EE5-DDEB-4FBC-A6549D80BED2}"/>
          </ac:spMkLst>
        </pc:spChg>
        <pc:picChg chg="add mod modCrop">
          <ac:chgData name="M.MUHAMMED YASEEN" userId="0a9423585626d44c" providerId="LiveId" clId="{E1B9CA1A-BD7D-45B6-8417-ADEEFB230FDD}" dt="2024-10-01T15:48:05.299" v="309" actId="18131"/>
          <ac:picMkLst>
            <pc:docMk/>
            <pc:sldMk cId="3379476105" sldId="267"/>
            <ac:picMk id="6" creationId="{C0D61358-DC07-1222-6082-39EBE2CBB7BC}"/>
          </ac:picMkLst>
        </pc:picChg>
      </pc:sldChg>
      <pc:sldChg chg="addSp delSp modSp new mod">
        <pc:chgData name="M.MUHAMMED YASEEN" userId="0a9423585626d44c" providerId="LiveId" clId="{E1B9CA1A-BD7D-45B6-8417-ADEEFB230FDD}" dt="2024-10-01T15:53:13.550" v="466" actId="14100"/>
        <pc:sldMkLst>
          <pc:docMk/>
          <pc:sldMk cId="3992768992" sldId="268"/>
        </pc:sldMkLst>
        <pc:spChg chg="mod">
          <ac:chgData name="M.MUHAMMED YASEEN" userId="0a9423585626d44c" providerId="LiveId" clId="{E1B9CA1A-BD7D-45B6-8417-ADEEFB230FDD}" dt="2024-10-01T15:50:31.417" v="371" actId="14100"/>
          <ac:spMkLst>
            <pc:docMk/>
            <pc:sldMk cId="3992768992" sldId="268"/>
            <ac:spMk id="2" creationId="{472133E5-E4B9-F55A-1C44-BFE3A9042DCC}"/>
          </ac:spMkLst>
        </pc:spChg>
        <pc:spChg chg="del">
          <ac:chgData name="M.MUHAMMED YASEEN" userId="0a9423585626d44c" providerId="LiveId" clId="{E1B9CA1A-BD7D-45B6-8417-ADEEFB230FDD}" dt="2024-10-01T15:52:32.624" v="377" actId="931"/>
          <ac:spMkLst>
            <pc:docMk/>
            <pc:sldMk cId="3992768992" sldId="268"/>
            <ac:spMk id="3" creationId="{D42363FF-7866-F57E-C704-D664936724D5}"/>
          </ac:spMkLst>
        </pc:spChg>
        <pc:spChg chg="mod">
          <ac:chgData name="M.MUHAMMED YASEEN" userId="0a9423585626d44c" providerId="LiveId" clId="{E1B9CA1A-BD7D-45B6-8417-ADEEFB230FDD}" dt="2024-10-01T15:50:55.971" v="376" actId="27636"/>
          <ac:spMkLst>
            <pc:docMk/>
            <pc:sldMk cId="3992768992" sldId="268"/>
            <ac:spMk id="4" creationId="{B51CE85C-FCE8-C62E-9F2E-F9A797B5F7E5}"/>
          </ac:spMkLst>
        </pc:spChg>
        <pc:picChg chg="add mod modCrop">
          <ac:chgData name="M.MUHAMMED YASEEN" userId="0a9423585626d44c" providerId="LiveId" clId="{E1B9CA1A-BD7D-45B6-8417-ADEEFB230FDD}" dt="2024-10-01T15:53:13.550" v="466" actId="14100"/>
          <ac:picMkLst>
            <pc:docMk/>
            <pc:sldMk cId="3992768992" sldId="268"/>
            <ac:picMk id="6" creationId="{BD00A4B3-4E41-1582-4D47-6594A9BEA392}"/>
          </ac:picMkLst>
        </pc:picChg>
      </pc:sldChg>
      <pc:sldChg chg="addSp delSp modSp new mod">
        <pc:chgData name="M.MUHAMMED YASEEN" userId="0a9423585626d44c" providerId="LiveId" clId="{E1B9CA1A-BD7D-45B6-8417-ADEEFB230FDD}" dt="2024-10-01T15:55:48.527" v="612" actId="14100"/>
        <pc:sldMkLst>
          <pc:docMk/>
          <pc:sldMk cId="1257087354" sldId="269"/>
        </pc:sldMkLst>
        <pc:spChg chg="mod">
          <ac:chgData name="M.MUHAMMED YASEEN" userId="0a9423585626d44c" providerId="LiveId" clId="{E1B9CA1A-BD7D-45B6-8417-ADEEFB230FDD}" dt="2024-10-01T15:55:26.658" v="609" actId="14100"/>
          <ac:spMkLst>
            <pc:docMk/>
            <pc:sldMk cId="1257087354" sldId="269"/>
            <ac:spMk id="2" creationId="{6F6F544B-D66A-232B-7C5C-BECB9DD6FEA5}"/>
          </ac:spMkLst>
        </pc:spChg>
        <pc:spChg chg="del">
          <ac:chgData name="M.MUHAMMED YASEEN" userId="0a9423585626d44c" providerId="LiveId" clId="{E1B9CA1A-BD7D-45B6-8417-ADEEFB230FDD}" dt="2024-10-01T15:53:32.276" v="468" actId="931"/>
          <ac:spMkLst>
            <pc:docMk/>
            <pc:sldMk cId="1257087354" sldId="269"/>
            <ac:spMk id="3" creationId="{30A73BE5-5900-D957-B677-6686D597F44F}"/>
          </ac:spMkLst>
        </pc:spChg>
        <pc:spChg chg="mod">
          <ac:chgData name="M.MUHAMMED YASEEN" userId="0a9423585626d44c" providerId="LiveId" clId="{E1B9CA1A-BD7D-45B6-8417-ADEEFB230FDD}" dt="2024-10-01T15:55:48.527" v="612" actId="14100"/>
          <ac:spMkLst>
            <pc:docMk/>
            <pc:sldMk cId="1257087354" sldId="269"/>
            <ac:spMk id="4" creationId="{E66FB6DD-4E4B-E669-B1CB-4B2CA4E49BD1}"/>
          </ac:spMkLst>
        </pc:spChg>
        <pc:picChg chg="add mod modCrop">
          <ac:chgData name="M.MUHAMMED YASEEN" userId="0a9423585626d44c" providerId="LiveId" clId="{E1B9CA1A-BD7D-45B6-8417-ADEEFB230FDD}" dt="2024-10-01T15:53:51.249" v="571" actId="18131"/>
          <ac:picMkLst>
            <pc:docMk/>
            <pc:sldMk cId="1257087354" sldId="269"/>
            <ac:picMk id="6" creationId="{FD944D3D-2A8F-FC57-BD96-068339F2FB93}"/>
          </ac:picMkLst>
        </pc:picChg>
      </pc:sldChg>
      <pc:sldChg chg="modSp new mod">
        <pc:chgData name="M.MUHAMMED YASEEN" userId="0a9423585626d44c" providerId="LiveId" clId="{E1B9CA1A-BD7D-45B6-8417-ADEEFB230FDD}" dt="2024-10-01T16:01:08.155" v="654" actId="339"/>
        <pc:sldMkLst>
          <pc:docMk/>
          <pc:sldMk cId="775792373" sldId="270"/>
        </pc:sldMkLst>
        <pc:spChg chg="mod">
          <ac:chgData name="M.MUHAMMED YASEEN" userId="0a9423585626d44c" providerId="LiveId" clId="{E1B9CA1A-BD7D-45B6-8417-ADEEFB230FDD}" dt="2024-10-01T15:59:44.533" v="650" actId="339"/>
          <ac:spMkLst>
            <pc:docMk/>
            <pc:sldMk cId="775792373" sldId="270"/>
            <ac:spMk id="2" creationId="{42D84EA4-70CE-5087-322B-9A953B5A7B1E}"/>
          </ac:spMkLst>
        </pc:spChg>
        <pc:spChg chg="mod">
          <ac:chgData name="M.MUHAMMED YASEEN" userId="0a9423585626d44c" providerId="LiveId" clId="{E1B9CA1A-BD7D-45B6-8417-ADEEFB230FDD}" dt="2024-10-01T16:01:08.155" v="654" actId="339"/>
          <ac:spMkLst>
            <pc:docMk/>
            <pc:sldMk cId="775792373" sldId="270"/>
            <ac:spMk id="3" creationId="{36260F4E-EBAF-C969-B23F-38099CF2FD2C}"/>
          </ac:spMkLst>
        </pc:spChg>
      </pc:sldChg>
      <pc:sldChg chg="addSp modSp new mod">
        <pc:chgData name="M.MUHAMMED YASEEN" userId="0a9423585626d44c" providerId="LiveId" clId="{E1B9CA1A-BD7D-45B6-8417-ADEEFB230FDD}" dt="2024-10-01T16:03:36.167" v="659" actId="14100"/>
        <pc:sldMkLst>
          <pc:docMk/>
          <pc:sldMk cId="1706789665" sldId="271"/>
        </pc:sldMkLst>
        <pc:picChg chg="add mod">
          <ac:chgData name="M.MUHAMMED YASEEN" userId="0a9423585626d44c" providerId="LiveId" clId="{E1B9CA1A-BD7D-45B6-8417-ADEEFB230FDD}" dt="2024-10-01T16:03:36.167" v="659" actId="14100"/>
          <ac:picMkLst>
            <pc:docMk/>
            <pc:sldMk cId="1706789665" sldId="271"/>
            <ac:picMk id="3" creationId="{787CF493-49CF-A80A-23BA-91BE4BC5864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a9423585626d44c/Desktop/Project/Excel%20Projects/Bank%20Loan%20Analysis/Financial%20Loan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[Financial Loan Analysis.xlsx]Design Sheet!PivotTable8</c:name>
    <c:fmtId val="2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34925" cap="rnd" cmpd="sng" algn="ctr">
            <a:solidFill>
              <a:schemeClr val="accent1">
                <a:alpha val="98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41275" cap="flat" cmpd="sng" algn="ctr">
              <a:solidFill>
                <a:schemeClr val="bg2">
                  <a:lumMod val="90000"/>
                  <a:alpha val="98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34925" cap="rnd" cmpd="sng" algn="ctr">
            <a:solidFill>
              <a:schemeClr val="accent1">
                <a:alpha val="98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41275" cap="flat" cmpd="sng" algn="ctr">
              <a:solidFill>
                <a:schemeClr val="bg2">
                  <a:lumMod val="90000"/>
                  <a:alpha val="98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34925" cap="rnd" cmpd="sng" algn="ctr">
            <a:solidFill>
              <a:schemeClr val="accent1">
                <a:alpha val="98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41275" cap="flat" cmpd="sng" algn="ctr">
              <a:solidFill>
                <a:schemeClr val="bg2">
                  <a:lumMod val="90000"/>
                  <a:alpha val="98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6716543"/>
        <c:axId val="476710303"/>
      </c:lineChart>
      <c:catAx>
        <c:axId val="47671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710303"/>
        <c:crosses val="autoZero"/>
        <c:auto val="1"/>
        <c:lblAlgn val="ctr"/>
        <c:lblOffset val="100"/>
        <c:noMultiLvlLbl val="0"/>
      </c:catAx>
      <c:valAx>
        <c:axId val="476710303"/>
        <c:scaling>
          <c:orientation val="minMax"/>
        </c:scaling>
        <c:delete val="1"/>
        <c:axPos val="l"/>
        <c:numFmt formatCode="0.0,&quot;k&quot;" sourceLinked="1"/>
        <c:majorTickMark val="none"/>
        <c:minorTickMark val="none"/>
        <c:tickLblPos val="nextTo"/>
        <c:crossAx val="47671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E735-88D4-4293-A3E3-3322EE84AAC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CCED-80AC-44AB-B22F-8BC030F16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4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6CCED-80AC-44AB-B22F-8BC030F165D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9377-FDEA-ACD5-B057-2CCA66FFA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0291C-CEEC-D0C8-CF5A-D724B93FF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D228-DBC1-5F92-A32D-09B3179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44D3-8954-30DA-AC5E-2498ACA9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CAA1-623E-4350-34B4-DF48EA3B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4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A3C5-9942-3491-D58B-ABB04757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70925-BD97-CFF5-FA83-4860B13E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0B65-70C5-AC97-B0B6-E928B01E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B762-52FC-DEF3-07E4-8CFB67C9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2EEC-4820-E39F-C65C-5C73BEB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4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0F386-A7CE-D719-BA92-338295484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144B8-1AA8-CCAD-FA2E-E3E95462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FACF-60F4-6E9B-BBDC-D3900E9C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C4AC-21F4-6F44-27D2-06504871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DCCF-353A-7DEF-9908-73E67884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88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0D52-EF48-8011-F20F-D4A5C4DD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2A59-1AE7-6EA3-9636-6D07B59F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8C20-2760-F5FB-C8FA-84C80CE7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49DC-057F-01ED-2536-B5DD18B1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9B31F-ECA5-768A-A7A0-532B7878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2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25B0-EB5F-48A9-828B-757C3EC0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3357C-9620-265B-FB19-22D92173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B22D-79CF-261F-7010-CB8A654D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8A280-1DAB-4D11-482C-77987292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AD5F-C9C7-57B2-FBD5-5D810CE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21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258A-47CE-5B81-21F7-DF88672E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7E9B-2F90-1F48-2F49-ACC081B37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CE646-0D37-4027-FF29-D220E2B1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49A2-00C6-B10E-4C07-9205B32C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A765-853D-262E-DFA5-6A3AEE88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E900F-882F-0000-3396-F6D80D8D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1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CDBF-3B86-BD24-4DFA-9C525175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10F5B-79A7-2828-5429-DC9A9539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54010-97FB-F244-8E57-5BFD48348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1BBB2-6269-8C3A-CF98-FD5C7AB0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BDB8E-0BD5-0630-E0A0-FA180A854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A5121-4A34-341E-44D3-1B506A4F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F265-815E-83B9-06BB-5BCDB716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57178-8E1E-0BE6-7224-A9D8DD91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5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468C-0593-DD3D-CB9A-89B16DB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A967-DBD7-9309-B097-0402086E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DC751-E169-ACBA-100F-F64A7378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FE85-C9E8-1BC4-B228-C7F81DE6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2EF22-1FD8-73B8-A7CF-2FB5838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6EB28-6C16-58AF-AC0D-F4726B80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1C66-0146-F18F-6AAE-242D40EF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6493-E6D7-2EFF-0044-39AC19D2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06A9-FC9D-DC65-DE4D-1D08CFB3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07B9-741C-B744-F754-788C88B4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D485-8ADA-72E4-542C-11E05CC4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F115F-30AD-3320-726E-E3A75321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D11EA-13BC-C125-416B-9FA4ADA6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2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6300-35FC-F7B1-5E8D-2D8C8574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69374-EB98-1C87-F9EA-C4EDFA235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1AD5D-2709-83E2-9434-4D86968BD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CBC4B-47FE-2255-3042-A64D393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7D50-9A92-9102-239B-E51A4E66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6C2A-1C78-614B-7B04-C2B8A79D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0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BEFFC-E039-0DA4-E235-B269FD04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DB1E-1763-68A1-33CF-D37AAEDF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9FE8-23D2-D69E-1BC8-68BC2A873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C6F7-A80B-46EF-B745-64FEAF17552C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7DBA-B9BE-F5F8-6D87-24205D773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D061-96C8-8B8A-DEFB-FC26EF5ED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349F-B591-4F2D-BF93-7A83431E6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4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C97E-2B59-D49B-8C52-7B691774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7873"/>
            <a:ext cx="9144000" cy="1296372"/>
          </a:xfrm>
        </p:spPr>
        <p:txBody>
          <a:bodyPr/>
          <a:lstStyle/>
          <a:p>
            <a:r>
              <a:rPr lang="en-IN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BANK LOAN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B1350-C2D8-45F5-7EFB-5500F1A83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8141" y="3932904"/>
            <a:ext cx="2418736" cy="255638"/>
          </a:xfrm>
        </p:spPr>
        <p:txBody>
          <a:bodyPr>
            <a:normAutofit fontScale="55000" lnSpcReduction="2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… financial Attributes …</a:t>
            </a:r>
          </a:p>
        </p:txBody>
      </p:sp>
    </p:spTree>
    <p:extLst>
      <p:ext uri="{BB962C8B-B14F-4D97-AF65-F5344CB8AC3E}">
        <p14:creationId xmlns:p14="http://schemas.microsoft.com/office/powerpoint/2010/main" val="259609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2FD0-E5B2-C4D4-C29A-C10A25D3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Regional Analysis by State (Filled Map)</a:t>
            </a:r>
            <a:endParaRPr lang="en-IN" b="1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4F7733F-F0F0-691A-7D6E-CA21A6A8B7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t="-17019" r="733" b="-17019"/>
          <a:stretch/>
        </p:blipFill>
        <p:spPr>
          <a:xfrm>
            <a:off x="5183188" y="403123"/>
            <a:ext cx="6172200" cy="59190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D0D6E-7E35-5B28-4A99-18BD658B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0581"/>
            <a:ext cx="3932237" cy="3244645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Chart Type: Filled Map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Metrics: 'Total Loan Applications,' 'Total Funded Amount,' and 'Total Amount Received’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Geographic Regions: States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Objective: This filled map will visually represent lending metrics categorized by state, enabling us to identify regions with significant lending activity and assess regional disparities.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2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14A6-EECF-10E2-C73C-11D98F07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5676"/>
            <a:ext cx="3932237" cy="631723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b="1" dirty="0"/>
              <a:t>LOAN TERM ANALYSIS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A796F62-A8EE-27A5-4653-94D34C747F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6" t="3940" r="-3356" b="3940"/>
          <a:stretch/>
        </p:blipFill>
        <p:spPr>
          <a:xfrm>
            <a:off x="5822286" y="1651819"/>
            <a:ext cx="5037838" cy="39838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1D451-5A71-B29F-5D0E-E8B9BC9D8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089"/>
            <a:ext cx="3932237" cy="3638961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Chart Type: Donut Chart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Metrics: 'Total Loan Applications,' 'Total Funded Amount,' and 'Total Amount Received’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Segments: Loan Terms (e.g., 36 months, 60 months)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Objective: This donut chart will depict loan statistics based on different loan terms, allowing us to understand the distribution of loans across various term lengths.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0C6D-F239-1372-97B7-454A17A5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4568"/>
            <a:ext cx="3932237" cy="1152832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b="1" dirty="0"/>
              <a:t>EMPLOYEE LENGTH ANALYSIS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0D61358-DC07-1222-6082-39EBE2CBB7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" t="-2882" r="-427" b="-2882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75D63-1EE5-DDEB-4FBC-A6549D80B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72928"/>
            <a:ext cx="3932237" cy="3696059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Chart Type: Bar Chart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Metrics: 'Total Loan Applications,' 'Total Funded Amount,' and 'Total Amount Received’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X-Axis: Employee Length Categories (e.g., 1 year, 5 years, 10+ years)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Y-Axis: Metrics' Values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Objective: This bar chart will illustrate how lending metrics are distributed among borrowers with different employment lengths, helping us assess the impact of employment history on loan applications.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7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33E5-E4B9-F55A-1C44-BFE3A904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b="1" dirty="0"/>
              <a:t>LOAN PURPOSE BREAKDOWN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D00A4B3-4E41-1582-4D47-6594A9BEA3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5" t="-3299" r="-725" b="-3299"/>
          <a:stretch/>
        </p:blipFill>
        <p:spPr>
          <a:xfrm>
            <a:off x="5183188" y="987425"/>
            <a:ext cx="6172200" cy="48736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CE85C-FCE8-C62E-9F2E-F9A797B5F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2258"/>
            <a:ext cx="3932237" cy="3656730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Chart Type: Bar Chart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Metrics: 'Total Loan Applications,' 'Total Funded Amount,' and 'Total Amount Received’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X-Axis: Loan Purpose Categories (e.g., debt consolidation, credit card refinancing)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Y-Axis: Metrics' Values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Objective: This bar chart will provide a visual breakdown of loan metrics based on the stated purposes of loans, aiding in the understanding of the primary reasons borrowers seek financing.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6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544B-D66A-232B-7C5C-BECB9DD6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b="1" dirty="0"/>
              <a:t>HOME OWNERSHIP ANALYSIS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D944D3D-2A8F-FC57-BD96-068339F2FB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2" t="-1671" r="-2592" b="-1671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FB6DD-4E4B-E669-B1CB-4B2CA4E4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2760"/>
            <a:ext cx="3932237" cy="3588775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Chart Type: Tree Map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Metrics: 'Total Loan Applications,' 'Total Funded Amount,' and 'Total Amount Received’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Hierarchy: Home Ownership Categories (e.g., own, rent, mortgage)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Objective: This tree map will display loan metrics categorized by different home ownership statuses, allowing for a hierarchical view of how home ownership impacts loan applications and disbursements.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8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CF493-49CF-A80A-23BA-91BE4BC58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8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4EA4-70CE-5087-322B-9A953B5A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9" y="432619"/>
            <a:ext cx="8554065" cy="1258069"/>
          </a:xfr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0F4E-EBAF-C969-B23F-38099CF2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289"/>
            <a:ext cx="10515600" cy="3982065"/>
          </a:xfrm>
          <a:solidFill>
            <a:schemeClr val="tx2">
              <a:lumMod val="50000"/>
            </a:schemeClr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92500" lnSpcReduction="10000"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 our Bank Loan Report project, we recognize the 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US" sz="2000" b="0" dirty="0">
              <a:solidFill>
                <a:schemeClr val="bg1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en-US" sz="1800" b="0" i="1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Objective: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lvl="1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b="0" i="1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7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31D0-BBD8-DAF1-20B3-4DF405CF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71" y="186815"/>
            <a:ext cx="10746658" cy="1573980"/>
          </a:xfr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69850" h="44450"/>
            <a:bevelB w="50800" h="63500"/>
          </a:sp3d>
        </p:spPr>
        <p:txBody>
          <a:bodyPr/>
          <a:lstStyle/>
          <a:p>
            <a:pPr algn="ctr"/>
            <a:r>
              <a:rPr lang="en-IN" b="1" dirty="0"/>
              <a:t>SUMMARY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5EFC-99A5-7851-8C1A-102B585D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2084439"/>
            <a:ext cx="11582400" cy="4586746"/>
          </a:xfr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"In order to monitor and assess our bank's lending activities and performance, we need to create a comprehensive Bank Loan Report. 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report aims to provide insights into key loan-related metrics and their changes over time. 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report will help us make data-driven decisions, track our loan portfolio's health, and identify trends that can inform our lending strategies.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Key Performance Indicator (KPIs) Requirements: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Total Loan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Total Funded Amount</a:t>
            </a:r>
            <a:endParaRPr lang="en-I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Total Amount Received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Average Interest Rate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Average Debt-to-Income Ratio (DTI)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Good vs Bad loan: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Good Loan KPIs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Bad Loan KPIs</a:t>
            </a:r>
          </a:p>
        </p:txBody>
      </p:sp>
    </p:spTree>
    <p:extLst>
      <p:ext uri="{BB962C8B-B14F-4D97-AF65-F5344CB8AC3E}">
        <p14:creationId xmlns:p14="http://schemas.microsoft.com/office/powerpoint/2010/main" val="327556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9C27-1EE6-CC03-27F1-8EF46D25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3" y="384790"/>
            <a:ext cx="10515600" cy="1325563"/>
          </a:xfr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69850" h="44450"/>
            <a:bevelB w="50800"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KPI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1246-A608-830F-6EB0-D2F38844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966451"/>
            <a:ext cx="11710220" cy="4506759"/>
          </a:xfr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Total Loan Applications: 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Total Funded Amount: Understanding the total amount of funds disbursed as loans is crucial. We also want to keep an eye on the MTD Total Funded Amount and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analyse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the Month-over-Month (MoM) changes in this metric.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Total Amount Received: Tracking the total amount received from borrowers is essential for assessing the bank's cash flow and loan repayment. We should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analyse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the Month-to-Date (MTD) Total Amount Received and observe the Month-over-Month (MoM) changes.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Average Interest Rate: Calculating the average interest rate across all loans, MTD, and monitoring the Month-over-Month (MoM) variations in interest rates will provide insights into our lending portfolio's overall cost.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Average Debt-to-Income Ratio (DTI): Evaluating the average DTI for our borrowers helps us gauge their financial health. We need to compute the average DTI for all loans, MTD, and track Month-over-Month (MoM) fluctuations.</a:t>
            </a: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2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E97A-F353-C6FB-1E41-F6EC0AED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5" cy="1325563"/>
          </a:xfr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69850" h="44450"/>
            <a:bevelB w="50800"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GOOD LOAN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C921-9680-C865-E414-BB6F1C47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2015613"/>
            <a:ext cx="11808542" cy="4385187"/>
          </a:xfr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 order to evaluate the performance of our lending activities and assess the quality of our loan portfolio, we need to create a comprehensive report that distinguishes between 'Good Loans' and 'Bad Loans' based on specific loan status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Good Loan Application Percentage: We need to calculate the percentage of loan applications classified as 'Good Loans.' This category includes loans with a loan status of 'Fully Paid' and 'Current.'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Good Loan Applications: Identifying the total number of loan applications falling under the 'Good Loan' category, which consists of loans with a loan status of 'Fully Paid' and 'Current.'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Good Loan Funded Amount: Determining the total amount of funds disbursed as 'Good Loans.' This includes the principal amounts of loans with a loan status of 'Fully Paid' and 'Current.'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Good Loan Total Received Amount: Tracking the total amount received from borrowers for 'Good Loans,' which encompasses all payments made on loans with a loan status of 'Fully Paid' and 'Current.'</a:t>
            </a: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0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B237-F6E0-9B12-DA3A-2BA6727D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0387"/>
            <a:ext cx="10903974" cy="1581662"/>
          </a:xfr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69850" h="44450"/>
            <a:bevelB w="50800"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BAD LOAN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080-CCA9-0C5F-CFEB-45774D91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2163098"/>
            <a:ext cx="11720052" cy="4306528"/>
          </a:xfr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Bad Loan Application Percentage: </a:t>
            </a:r>
          </a:p>
          <a:p>
            <a:pPr lvl="1"/>
            <a:r>
              <a:rPr lang="en-US" dirty="0"/>
              <a:t>Calculating the percentage of loan applications categorized as 'Bad Loans.' This category specifically includes loans with a loan status of 'Charged Off.'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Bad Loan Applications: </a:t>
            </a:r>
          </a:p>
          <a:p>
            <a:pPr lvl="1"/>
            <a:r>
              <a:rPr lang="en-US" dirty="0"/>
              <a:t>Identifying the total number of loan applications categorized as 'Bad Loans,' which consists of loans with a loan status of 'Charged Off.'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Bad Loan Funded Amount: </a:t>
            </a:r>
          </a:p>
          <a:p>
            <a:pPr lvl="1"/>
            <a:r>
              <a:rPr lang="en-US" dirty="0"/>
              <a:t>Determining the total amount of funds disbursed as 'Bad Loans.' This comprises the principal amounts of loans with a loan status of 'Charged Off.'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Bad Loan Total Received Amount: </a:t>
            </a:r>
          </a:p>
          <a:p>
            <a:pPr lvl="1"/>
            <a:r>
              <a:rPr lang="en-US" dirty="0"/>
              <a:t>Tracking the total amount received from borrowers for 'Bad Loans,' which includes all payments made on loans with a loan status of 'Charged Off.'</a:t>
            </a: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8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F518-4A05-5AD1-7514-C8814C08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0320"/>
          </a:xfr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69850" h="44450"/>
            <a:bevelB w="50800"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LOAN STATUS GRID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6844-3193-D077-6F28-82F8CDF5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2359743"/>
            <a:ext cx="11523405" cy="3972232"/>
          </a:xfr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 order to gain a comprehensive overview of our lending operations and monitor the performance of loans, we aim to create a grid view report categorized by 'Loan Status.’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This report will serve as a valuable tool for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analysing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and understanding the key indicators associated with different loan statuses.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By providing insights into metrics such as 'Total Loan Applications,' 'Total Funded Amount,' 'Total Amount Received,' 'Month-to-Date (MTD) Funded Amount,' 'MTD Amount Received,' 'Average Interest Rate,' and 'Average Debt-to-Income Ratio (DTI)’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This grid view will empower us to make data-driven decisions and assess the health of our loan portfolio.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4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68243-E8AC-F52F-9CD8-67A1817A1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0C80-3B1A-E066-86A3-CC56CE4F01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IN" b="1" dirty="0"/>
              <a:t>OVERVIEW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4DD9-0241-2567-35F7-CEF4A65DD96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our Bank Loan Report project, we aim to visually represent critical loan-related metrics and trends using a variety of chart types.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charts will provide a clear and insightful view of our lending operations, facilitating data-driven decision-making and enabling us to gain valuable insights into various loan parameters.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Below are the specific chart requirements:</a:t>
            </a:r>
          </a:p>
          <a:p>
            <a:pPr marL="457200" lvl="1" indent="0"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Monthly Trends by Issue Date (Line Chart)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Regional Analysis by State (Filled Map)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 Term Analysis (Donut 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hart)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 Length Anal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ysis (Bar Chart)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 </a:t>
            </a:r>
            <a:r>
              <a:rPr lang="en-US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Pusrpose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Brea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kdown (Bar Chart)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 Ownership Analysis (Tree Map)</a:t>
            </a:r>
          </a:p>
          <a:p>
            <a:pPr marL="457200" lvl="1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US" sz="14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These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diversed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will enhance your ability to visualize and communicate loan-related insights effectively, supporting data-driven decisions, and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stratergic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planning within our lending operations.</a:t>
            </a:r>
            <a:endParaRPr lang="en-US" sz="180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4848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CC00-C2F3-FC54-4CBB-15EE4C04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5406"/>
            <a:ext cx="3932237" cy="120199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MONTHLY TRENDS BY ISSUE 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4916-E100-1303-EFB6-8C05338D7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2258"/>
            <a:ext cx="3932237" cy="33134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Chart Type: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 Chart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Metrics: 'Total Loan Applications,' 'Total Funded Amount,' and 'Total Amount Received’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X-Axis: Month (based on 'Issue Date’)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Y-Axis: Metrics' Values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Objective: This line chart will showcase how 'Total Loan Applications,' 'Total Funded Amount,' and 'Total Amount Received' vary over time, allowing us to identify seasonality and long-term trends in lending activities.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82990C0-CD39-4B15-A2F3-664C0F3AC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410052"/>
              </p:ext>
            </p:extLst>
          </p:nvPr>
        </p:nvGraphicFramePr>
        <p:xfrm>
          <a:off x="4116377" y="2486313"/>
          <a:ext cx="3959245" cy="1885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8219EC2-351B-67BE-21CB-4801FA1E64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-4859" r="151" b="-4859"/>
          <a:stretch/>
        </p:blipFill>
        <p:spPr>
          <a:xfrm>
            <a:off x="5191432" y="943897"/>
            <a:ext cx="6163955" cy="4581833"/>
          </a:xfrm>
        </p:spPr>
      </p:pic>
    </p:spTree>
    <p:extLst>
      <p:ext uri="{BB962C8B-B14F-4D97-AF65-F5344CB8AC3E}">
        <p14:creationId xmlns:p14="http://schemas.microsoft.com/office/powerpoint/2010/main" val="277031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1407</Words>
  <Application>Microsoft Office PowerPoint</Application>
  <PresentationFormat>Widescreen</PresentationFormat>
  <Paragraphs>125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Lato black</vt:lpstr>
      <vt:lpstr>Wingdings</vt:lpstr>
      <vt:lpstr>Office Theme</vt:lpstr>
      <vt:lpstr>BANK LOAN ANALYSIS</vt:lpstr>
      <vt:lpstr>SUMMARY DASHBOARD</vt:lpstr>
      <vt:lpstr>KPI REQUIREMENTS</vt:lpstr>
      <vt:lpstr>GOOD LOAN KPIs</vt:lpstr>
      <vt:lpstr>BAD LOAN KPIs</vt:lpstr>
      <vt:lpstr>LOAN STATUS GRID VIEW</vt:lpstr>
      <vt:lpstr>PowerPoint Presentation</vt:lpstr>
      <vt:lpstr>OVERVIEW DASHBOARD</vt:lpstr>
      <vt:lpstr>MONTHLY TRENDS BY ISSUE DATE</vt:lpstr>
      <vt:lpstr>Regional Analysis by State (Filled Map)</vt:lpstr>
      <vt:lpstr>LOAN TERM ANALYSIS</vt:lpstr>
      <vt:lpstr>EMPLOYEE LENGTH ANALYSIS</vt:lpstr>
      <vt:lpstr>LOAN PURPOSE BREAKDOWN</vt:lpstr>
      <vt:lpstr>HOME OWNERSHIP ANALYSIS</vt:lpstr>
      <vt:lpstr>PowerPoint Presentation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M.MUHAMMED YASEEN</dc:creator>
  <cp:lastModifiedBy>M.MUHAMMED YASEEN</cp:lastModifiedBy>
  <cp:revision>1</cp:revision>
  <dcterms:created xsi:type="dcterms:W3CDTF">2024-10-01T02:53:36Z</dcterms:created>
  <dcterms:modified xsi:type="dcterms:W3CDTF">2024-10-01T16:03:36Z</dcterms:modified>
</cp:coreProperties>
</file>