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90" r:id="rId4"/>
    <p:sldId id="281" r:id="rId5"/>
    <p:sldId id="280" r:id="rId6"/>
    <p:sldId id="283" r:id="rId7"/>
    <p:sldId id="284" r:id="rId8"/>
    <p:sldId id="285" r:id="rId9"/>
    <p:sldId id="271" r:id="rId10"/>
    <p:sldId id="272" r:id="rId11"/>
    <p:sldId id="286" r:id="rId12"/>
    <p:sldId id="273" r:id="rId13"/>
    <p:sldId id="287" r:id="rId14"/>
    <p:sldId id="291" r:id="rId15"/>
    <p:sldId id="292" r:id="rId16"/>
    <p:sldId id="288" r:id="rId17"/>
    <p:sldId id="278" r:id="rId18"/>
    <p:sldId id="289" r:id="rId19"/>
    <p:sldId id="300" r:id="rId20"/>
    <p:sldId id="299" r:id="rId21"/>
    <p:sldId id="294" r:id="rId22"/>
    <p:sldId id="295" r:id="rId23"/>
    <p:sldId id="296" r:id="rId24"/>
    <p:sldId id="29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xlsx\bank-additional-full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02-4E90-AF74-7FC79A5E3CC4}"/>
              </c:ext>
            </c:extLst>
          </c:dPt>
          <c:cat>
            <c:strRef>
              <c:f>'bank-additional-full'!$X$8:$Y$8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'bank-additional-full'!$X$9:$Y$9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02-4E90-AF74-7FC79A5E3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4931584"/>
        <c:axId val="844941152"/>
      </c:barChart>
      <c:catAx>
        <c:axId val="84493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41152"/>
        <c:crosses val="autoZero"/>
        <c:auto val="1"/>
        <c:lblAlgn val="ctr"/>
        <c:lblOffset val="100"/>
        <c:noMultiLvlLbl val="0"/>
      </c:catAx>
      <c:valAx>
        <c:axId val="844941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93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4-4CF8-899E-54C1015A7C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4-4CF8-899E-54C1015A7C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'bank-additional-full'!$Y$14:$Z$14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'bank-additional-full'!$Y$15:$Z$15</c:f>
              <c:numCache>
                <c:formatCode>General</c:formatCode>
                <c:ptCount val="2"/>
                <c:pt idx="0">
                  <c:v>36548</c:v>
                </c:pt>
                <c:pt idx="1">
                  <c:v>36548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84-4CF8-899E-54C1015A7C1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0.22453703703703703"/>
          <c:w val="0.46388888888888891"/>
          <c:h val="0.7731481481481481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D2-47C4-A2A7-6EFFC01C7A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D2-47C4-A2A7-6EFFC01C7A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'bank-additional-full'!$X$19:$Y$19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'bank-additional-full'!$X$20:$Y$20</c:f>
              <c:numCache>
                <c:formatCode>General</c:formatCode>
                <c:ptCount val="2"/>
                <c:pt idx="0">
                  <c:v>36548</c:v>
                </c:pt>
                <c:pt idx="1">
                  <c:v>4640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D2-47C4-A2A7-6EFFC01C7A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FDE0-2107-4DC8-B76A-6B7667B6A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28E8-2154-4654-8668-4697768C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C47-E838-466D-ABB8-AD730B4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1636-1EF0-4E14-9FA7-65E43335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709A-32F9-42E2-8126-712468E8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729-DABD-4EE3-8B9B-05D80DA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0D76D-D8E8-4403-A7B8-9E8BC401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AEC3-6256-4820-ACA0-C2227A0D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667E-D18F-4DEB-A698-BFC4AC41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EFC6-87EC-4FD1-A336-DBE86CC3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C1550-6818-4DBB-AA48-BF5CE9BB1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06F50-09EF-4834-9136-BB136B70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C8C8-1F0C-4F3C-93B0-99E2781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C37C-496A-4891-8CF8-0F4A484F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6E34-466C-4B7F-89FA-007355A6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AF1B-2DC9-4C71-B0AA-3CF03791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06A4-65C0-49DD-8FC7-6C55027D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A1E0-B7C6-4A96-BEFD-B30ACA05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BA6D-309D-4E07-B4DB-DFE5822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F73-EE59-45DB-B129-33957F94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429-5497-4FE2-A2EB-2CD125ED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DA4B-848A-4C8D-B694-3AE34DCC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E17E-CED8-415B-A395-6E7D5C7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31C5-6B80-4E5B-B4C1-EAC4A7E4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5020-B359-41AE-A870-11046CF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7846-0D02-41BC-82C7-EE757585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2C8-B6AC-4B35-A71B-BCCCC285A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F7697-A13A-4766-8465-CF5A16EA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DE97-1BF6-47B7-836C-A558765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897E-73B2-4F47-A097-C7C4830A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C7FA-BC1E-4E06-B5B0-0CBD2194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3FB4-76A8-4AD1-B103-33F1FD62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340B-A842-4DD6-B2F3-5C423FD9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B2506-C079-49D6-8241-D606FAB7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4F5B-21A9-48F2-96AF-A86ED84E2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3D47C-83FA-45DC-B088-2ED08B8E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5202D-6534-4B6F-9A48-CAB0A0C6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999F5-CDF5-4568-A042-643AB485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9A56-AB37-4B7C-9A19-69FA8F8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982B-249F-44B4-987F-F7097AE3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3BED-0F96-404D-A6F1-B9BB5689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66F1-E0B1-465F-AE07-5D696669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F5C7-8799-4EF8-9757-9FA6FC1D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293D5-4E1D-41F5-89F2-F6C7A37D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F43DC-AA34-4C84-AFCB-03266098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9535E-1D1F-4B2E-A88B-03D427A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5B7-B80A-4D9B-A139-8D2ED7BA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CCB8-AFFA-42CA-892A-D0CF96B1E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5E43C-3719-43B3-8CC4-3ADD5B02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C3C5-8FCD-4BA9-9C9F-B3913477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F77B-7899-4557-8457-56C5B01F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5B1EA-8F6B-4CFF-9E7D-48D0B92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EEE-0BEB-4D52-9CAF-14E31640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15FD0-295B-4495-B3B9-1A1120F4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68DED-17ED-4217-8E7F-D10B5366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B301-3684-4E64-8B21-73F07A37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FA3D-BBA0-4F29-9F79-8E19F7B9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5CD6-499E-4470-A03E-A0264917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8804-7DAD-4E10-85F4-1DED74E3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448F-82F7-4EC3-B91F-9B538FDC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B711-BA12-4412-AE59-3F2EFCE5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1460-DBC7-4891-BA41-095C2E2A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C1CC-ED12-4567-999F-B8274A12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amzi7brahim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6373604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Final Presentation</a:t>
            </a:r>
          </a:p>
          <a:p>
            <a:r>
              <a:rPr lang="en-US" sz="4000" dirty="0"/>
              <a:t>&lt;ABC Bank&gt;</a:t>
            </a:r>
          </a:p>
          <a:p>
            <a:endParaRPr lang="en-US" sz="4000" dirty="0"/>
          </a:p>
          <a:p>
            <a:r>
              <a:rPr lang="en-US" sz="2800" b="1" dirty="0"/>
              <a:t>&lt;10/10/2021&gt;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145230" y="2916348"/>
            <a:ext cx="34310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costumer that contact the bank by cellular are greater than telephone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05690-C27A-44EC-B423-E223746E83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10"/>
          <a:stretch/>
        </p:blipFill>
        <p:spPr>
          <a:xfrm>
            <a:off x="5286172" y="2248679"/>
            <a:ext cx="5845581" cy="38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76531" y="2868723"/>
            <a:ext cx="49507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 the contact’s effect is clear!</a:t>
            </a:r>
          </a:p>
          <a:p>
            <a:r>
              <a:rPr lang="en-US" sz="2800" dirty="0"/>
              <a:t>People who use cellular are almost 10 times more likely to subscribe to the product that people with telephone.</a:t>
            </a:r>
          </a:p>
          <a:p>
            <a:r>
              <a:rPr lang="en-US" sz="2800" dirty="0"/>
              <a:t>(46% vs 4%)</a:t>
            </a:r>
          </a:p>
          <a:p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56E37-CE3D-40AC-97DC-5F372F5A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16" y="2285156"/>
            <a:ext cx="5357813" cy="36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291844" y="5476875"/>
            <a:ext cx="919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admin, blue collar and technician are the top 3 jobs in the banks customers, the people who subscribe the most are students ( for every 5 subscribers 1 does not subscribe)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0D8A6-BB76-4860-AA36-96222E73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406152"/>
            <a:ext cx="6602186" cy="40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74171" y="2755228"/>
            <a:ext cx="49507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status seems to be somewhat important.</a:t>
            </a:r>
          </a:p>
          <a:p>
            <a:r>
              <a:rPr lang="en-US" sz="2800" dirty="0"/>
              <a:t>Married and divorced people seem to be more likely to subscribe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E402E-F1B7-4720-8B24-DC31BEDC8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59" y="1748587"/>
            <a:ext cx="7278170" cy="47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5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188901" y="3642511"/>
            <a:ext cx="4950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People with loans are less likely to subscribe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F2EB3D-B971-4D11-800D-4990DCEF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692369-608C-4428-895E-CCFCF6A03412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E1E-79DE-482D-9317-241397A3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650" y="1756720"/>
            <a:ext cx="5137572" cy="51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4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2138091" y="5653001"/>
            <a:ext cx="678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Subscriptions in Mart , April, October in December are the peak of the year, and may is the worst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8AE0D-42D4-433E-BD3D-60151E7B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498" y="1550692"/>
            <a:ext cx="6105026" cy="397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8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38042" y="2061228"/>
            <a:ext cx="2716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heat map:</a:t>
            </a:r>
          </a:p>
          <a:p>
            <a:r>
              <a:rPr lang="en-US" sz="2800" dirty="0"/>
              <a:t>To show the correlation between columns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6F1385-0EA6-4A31-BB1D-B25D4EF4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32B0C-9485-48DE-B529-CED1BB0A65AB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A8189D-5E15-4D48-926B-F2E46602B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50" y="1663297"/>
            <a:ext cx="6937214" cy="50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 Recommendations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492153" y="1735670"/>
            <a:ext cx="1106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Students and home maids are most likely to subscribe to the product.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married has been contacted more for the deposits by the bank.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The contact type (cellular vs telephone ) plays a role.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has been contacted more in the month of May than any other month. They have not been contacted in January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Februray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at all.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Helvetica Neue"/>
              </a:rPr>
              <a:t>Single people are less likely to subscribe.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with no personal loan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People who are in university has been contacted more by the bank.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Age,Duration,Campaign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outliers and are rightly skewed.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Pdays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have more than 70% of data imputed so it is better either to impute or remove the column.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Euribor3m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emp.var.rate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nr.employed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with the highest correlation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1" y="288346"/>
            <a:ext cx="6054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1246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304730" y="1004400"/>
            <a:ext cx="4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Lato Extended"/>
              </a:rPr>
              <a:t>(technical user) 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561762" y="2089786"/>
            <a:ext cx="110684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Since the data contains many columns with categorical data which are going to increase the dimensionality (e.g. after applying one-hot encoding) we recommend using PCA for dimensionality reduction.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 recommend starting with tree-based models like Decision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ree, Extra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ree and the Random forest classifier because they are simple yet effective models.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Lasso and Ridge classifiers can also be used in case PCA didn’t give any improvements in the results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Accuracy score can be used as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an accuracy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metric since the problem is classification problem.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Only choosing the model is not sufficient, Tuning the hyper parameters plays a huge rule.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Finally we recommend using more than one model, tuning the hyperparameters  and settling for the best model (accuracy-wise)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7588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5708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Preparing the data to fit on the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D58B7-A888-42C9-ACD6-58AAB1A4440F}"/>
              </a:ext>
            </a:extLst>
          </p:cNvPr>
          <p:cNvSpPr txBox="1"/>
          <p:nvPr/>
        </p:nvSpPr>
        <p:spPr>
          <a:xfrm>
            <a:off x="827313" y="1811240"/>
            <a:ext cx="10145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know, the Machine learning models work with numerical data only, so we had to convert all the non- numerical data columns into numerical and that was done with help of  Ordinal Encoder for columns that contains yes or no instances  and </a:t>
            </a:r>
            <a:r>
              <a:rPr lang="en-US" sz="2400" dirty="0" err="1"/>
              <a:t>OneHotEncoding</a:t>
            </a:r>
            <a:r>
              <a:rPr lang="en-US" sz="2400" dirty="0"/>
              <a:t> for the rest of the columns.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155D5-6C1B-4B55-A35B-3081BB1F25F1}"/>
              </a:ext>
            </a:extLst>
          </p:cNvPr>
          <p:cNvSpPr txBox="1"/>
          <p:nvPr/>
        </p:nvSpPr>
        <p:spPr>
          <a:xfrm>
            <a:off x="827313" y="3863996"/>
            <a:ext cx="9280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problem that appeared after applying the </a:t>
            </a:r>
            <a:r>
              <a:rPr lang="en-US" sz="2400" dirty="0" err="1"/>
              <a:t>Onehotencodeing</a:t>
            </a:r>
            <a:r>
              <a:rPr lang="en-US" sz="2400" dirty="0"/>
              <a:t> algorithm  is the increase of the dimensions, we used PCA (Principal component analysis) to help with the dimensionality reduction After scaling the data on a Min-Max scalar</a:t>
            </a:r>
          </a:p>
        </p:txBody>
      </p:sp>
    </p:spTree>
    <p:extLst>
      <p:ext uri="{BB962C8B-B14F-4D97-AF65-F5344CB8AC3E}">
        <p14:creationId xmlns:p14="http://schemas.microsoft.com/office/powerpoint/2010/main" val="830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634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Group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21BDF-015E-4DD6-9538-2DEA3AAB8F42}"/>
              </a:ext>
            </a:extLst>
          </p:cNvPr>
          <p:cNvSpPr txBox="1"/>
          <p:nvPr/>
        </p:nvSpPr>
        <p:spPr>
          <a:xfrm>
            <a:off x="1574801" y="1931272"/>
            <a:ext cx="6104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Group name : MBA</a:t>
            </a:r>
          </a:p>
          <a:p>
            <a:pPr algn="just"/>
            <a:r>
              <a:rPr lang="en-US" dirty="0">
                <a:solidFill>
                  <a:srgbClr val="2D3B45"/>
                </a:solidFill>
                <a:latin typeface="Lato Extended"/>
              </a:rPr>
              <a:t>Specialization : Data science</a:t>
            </a:r>
          </a:p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Members : 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8A102CE7-CC45-4295-A5E1-0DE94DA10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19017"/>
              </p:ext>
            </p:extLst>
          </p:nvPr>
        </p:nvGraphicFramePr>
        <p:xfrm>
          <a:off x="1669142" y="3024051"/>
          <a:ext cx="81280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790132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20361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25608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492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7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Alhamza</a:t>
                      </a:r>
                      <a:r>
                        <a:rPr lang="en-US" dirty="0"/>
                        <a:t> Ibrahim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hamzi7brahim@gmail.com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Turkish-German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2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Muhammed </a:t>
                      </a:r>
                      <a:r>
                        <a:rPr lang="en-US" dirty="0" err="1"/>
                        <a:t>Zekeriya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Mohammed.mbz.96@gmail.com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Turkish-German University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5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Bilal YILDIZ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Bilalo.gg@gmail.com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Turkish-German University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1629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B5BFA9F-3117-42DF-B656-3A5F9E44A10A}"/>
              </a:ext>
            </a:extLst>
          </p:cNvPr>
          <p:cNvSpPr txBox="1"/>
          <p:nvPr/>
        </p:nvSpPr>
        <p:spPr>
          <a:xfrm>
            <a:off x="2017744" y="6153719"/>
            <a:ext cx="8385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Github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repo : https://github.com/MuhammedZek/MBA-Data-Science-Project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113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Preparing the data to fit on the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498B5-4BC2-4E49-88FF-05AB60AE2778}"/>
              </a:ext>
            </a:extLst>
          </p:cNvPr>
          <p:cNvSpPr txBox="1"/>
          <p:nvPr/>
        </p:nvSpPr>
        <p:spPr>
          <a:xfrm>
            <a:off x="581229" y="1848655"/>
            <a:ext cx="9126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And the final data set is now all-numeric, feature-scaled and with reasonable number of dimensions and ready to be used for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BF9E4-3F9E-4FEE-A869-F8D392E60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0" y="3333617"/>
            <a:ext cx="4860828" cy="23607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62F139-5284-43D8-9000-5027E52E3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556" y="3343345"/>
            <a:ext cx="6632453" cy="23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0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selecting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1877F8-73A7-4DA5-9209-5C299682E9B3}"/>
              </a:ext>
            </a:extLst>
          </p:cNvPr>
          <p:cNvSpPr txBox="1"/>
          <p:nvPr/>
        </p:nvSpPr>
        <p:spPr>
          <a:xfrm>
            <a:off x="593889" y="1715678"/>
            <a:ext cx="8729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Helvetica Neue"/>
              </a:rPr>
              <a:t>From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b="0" i="0" dirty="0" err="1">
                <a:effectLst/>
                <a:latin typeface="Helvetica Neue"/>
              </a:rPr>
              <a:t>Scikit-learn</a:t>
            </a:r>
            <a:r>
              <a:rPr lang="de-DE" sz="2000" b="0" i="0" dirty="0">
                <a:effectLst/>
                <a:latin typeface="Helvetica Neue"/>
              </a:rPr>
              <a:t> </a:t>
            </a:r>
            <a:r>
              <a:rPr lang="de-DE" sz="2000" b="0" i="0" dirty="0" err="1">
                <a:effectLst/>
                <a:latin typeface="Helvetica Neue"/>
              </a:rPr>
              <a:t>library</a:t>
            </a:r>
            <a:r>
              <a:rPr lang="de-DE" sz="2000" dirty="0">
                <a:latin typeface="Helvetica Neue"/>
              </a:rPr>
              <a:t>:</a:t>
            </a:r>
          </a:p>
          <a:p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Helvetica Neue"/>
              </a:rPr>
              <a:t>Logistic</a:t>
            </a:r>
            <a:r>
              <a:rPr lang="de-DE" sz="2000" dirty="0">
                <a:latin typeface="Helvetica Neue"/>
              </a:rPr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Random Forest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Ada Boost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SVC (Support Vector </a:t>
            </a:r>
            <a:r>
              <a:rPr lang="de-DE" sz="2000" dirty="0" err="1">
                <a:latin typeface="Helvetica Neue"/>
              </a:rPr>
              <a:t>Classifier</a:t>
            </a:r>
            <a:r>
              <a:rPr lang="de-DE" sz="2000" dirty="0">
                <a:latin typeface="Helvetica Neue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K </a:t>
            </a:r>
            <a:r>
              <a:rPr lang="de-DE" sz="2000" dirty="0" err="1">
                <a:latin typeface="Helvetica Neue"/>
              </a:rPr>
              <a:t>Neighbors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8793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Model selecting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AB5E6E-92EE-4AB3-A054-60B340326D3A}"/>
              </a:ext>
            </a:extLst>
          </p:cNvPr>
          <p:cNvSpPr txBox="1"/>
          <p:nvPr/>
        </p:nvSpPr>
        <p:spPr>
          <a:xfrm>
            <a:off x="3176638" y="1518211"/>
            <a:ext cx="558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Helvetica Neue"/>
              </a:rPr>
              <a:t>Chossing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the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right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parameters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for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the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model</a:t>
            </a:r>
            <a:r>
              <a:rPr lang="de-DE" dirty="0">
                <a:latin typeface="Helvetica Neu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Helvetica Neue"/>
              </a:rPr>
              <a:t>K </a:t>
            </a:r>
            <a:r>
              <a:rPr lang="de-DE" sz="1800" dirty="0" err="1">
                <a:latin typeface="Helvetica Neue"/>
              </a:rPr>
              <a:t>Neighbors</a:t>
            </a:r>
            <a:r>
              <a:rPr lang="de-DE" sz="1800" dirty="0">
                <a:latin typeface="Helvetica Neue"/>
              </a:rPr>
              <a:t> </a:t>
            </a:r>
            <a:r>
              <a:rPr lang="de-DE" sz="1800" dirty="0" err="1">
                <a:latin typeface="Helvetica Neue"/>
              </a:rPr>
              <a:t>Classifier</a:t>
            </a:r>
            <a:r>
              <a:rPr lang="de-DE" sz="1800" dirty="0">
                <a:latin typeface="Helvetica Neue"/>
              </a:rPr>
              <a:t> =&gt; K </a:t>
            </a:r>
            <a:r>
              <a:rPr lang="de-DE" sz="1800" dirty="0" err="1">
                <a:latin typeface="Helvetica Neue"/>
              </a:rPr>
              <a:t>value</a:t>
            </a:r>
            <a:r>
              <a:rPr lang="de-DE" sz="1800" dirty="0">
                <a:latin typeface="Helvetica Neue"/>
              </a:rPr>
              <a:t> vs. Error Rate</a:t>
            </a:r>
          </a:p>
          <a:p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7BE1B3-6CF7-4F18-8889-F4D3A221A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85" y="2441542"/>
            <a:ext cx="7013712" cy="40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7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Comparing results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660E72A-8F93-474D-AAE0-EC6148429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55197"/>
              </p:ext>
            </p:extLst>
          </p:nvPr>
        </p:nvGraphicFramePr>
        <p:xfrm>
          <a:off x="716926" y="1836828"/>
          <a:ext cx="8128000" cy="3571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87119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16384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ML </a:t>
                      </a:r>
                      <a:r>
                        <a:rPr lang="de-DE" dirty="0" err="1">
                          <a:latin typeface="Helvetica Neue"/>
                        </a:rPr>
                        <a:t>Algorithm</a:t>
                      </a:r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latin typeface="Helvetica Neue"/>
                        </a:rPr>
                        <a:t>Result</a:t>
                      </a:r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4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>
                          <a:latin typeface="Helvetica Neue"/>
                        </a:rPr>
                        <a:t>Logistic</a:t>
                      </a:r>
                      <a:r>
                        <a:rPr lang="de-DE" sz="1800" dirty="0">
                          <a:latin typeface="Helvetica Neue"/>
                        </a:rPr>
                        <a:t> Regression</a:t>
                      </a: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3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Random Forest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endParaRPr lang="de-DE" sz="1800" dirty="0">
                        <a:latin typeface="Helvetica Neue"/>
                      </a:endParaRP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9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Ada Boost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endParaRPr lang="de-DE" sz="1800" dirty="0">
                        <a:latin typeface="Helvetica Neue"/>
                      </a:endParaRP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SVC (Support Vector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r>
                        <a:rPr lang="de-DE" sz="1800" dirty="0">
                          <a:latin typeface="Helvetica Neue"/>
                        </a:rPr>
                        <a:t>)</a:t>
                      </a: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Helvetica Neue"/>
                        </a:rPr>
                        <a:t>K </a:t>
                      </a:r>
                      <a:r>
                        <a:rPr lang="de-DE" sz="1800" dirty="0" err="1">
                          <a:latin typeface="Helvetica Neue"/>
                        </a:rPr>
                        <a:t>Neighbors</a:t>
                      </a:r>
                      <a:r>
                        <a:rPr lang="de-DE" sz="1800" dirty="0">
                          <a:latin typeface="Helvetica Neue"/>
                        </a:rPr>
                        <a:t> </a:t>
                      </a:r>
                      <a:r>
                        <a:rPr lang="de-DE" sz="1800" dirty="0" err="1">
                          <a:latin typeface="Helvetica Neue"/>
                        </a:rPr>
                        <a:t>Classifier</a:t>
                      </a:r>
                      <a:endParaRPr lang="de-DE" sz="1800" dirty="0">
                        <a:latin typeface="Helvetica Neue"/>
                      </a:endParaRPr>
                    </a:p>
                    <a:p>
                      <a:pPr algn="ctr"/>
                      <a:endParaRPr lang="de-DE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Helvetica Neue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756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B7AD3-F6EF-4260-8FC2-677A23B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441D6-252D-4AE6-87D8-1156142918D7}"/>
              </a:ext>
            </a:extLst>
          </p:cNvPr>
          <p:cNvSpPr txBox="1"/>
          <p:nvPr/>
        </p:nvSpPr>
        <p:spPr>
          <a:xfrm>
            <a:off x="304730" y="288346"/>
            <a:ext cx="111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Final Result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1877F8-73A7-4DA5-9209-5C299682E9B3}"/>
              </a:ext>
            </a:extLst>
          </p:cNvPr>
          <p:cNvSpPr txBox="1"/>
          <p:nvPr/>
        </p:nvSpPr>
        <p:spPr>
          <a:xfrm>
            <a:off x="593889" y="1715678"/>
            <a:ext cx="8729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Helvetica Neue"/>
              </a:rPr>
              <a:t>We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can</a:t>
            </a:r>
            <a:r>
              <a:rPr lang="de-DE" sz="2000" dirty="0">
                <a:latin typeface="Helvetica Neue"/>
              </a:rPr>
              <a:t> not </a:t>
            </a:r>
            <a:r>
              <a:rPr lang="de-DE" sz="2000" dirty="0" err="1">
                <a:latin typeface="Helvetica Neue"/>
              </a:rPr>
              <a:t>say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for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sure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that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one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of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them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is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best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because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results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seems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very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close</a:t>
            </a:r>
            <a:r>
              <a:rPr lang="de-DE" sz="2000" dirty="0">
                <a:latin typeface="Helvetica Neue"/>
              </a:rPr>
              <a:t>.</a:t>
            </a:r>
          </a:p>
          <a:p>
            <a:r>
              <a:rPr lang="de-DE" sz="2000" dirty="0">
                <a:latin typeface="Helvetica Neue"/>
              </a:rPr>
              <a:t>So </a:t>
            </a:r>
            <a:r>
              <a:rPr lang="de-DE" sz="2000" dirty="0" err="1">
                <a:latin typeface="Helvetica Neue"/>
              </a:rPr>
              <a:t>the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first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three</a:t>
            </a:r>
            <a:r>
              <a:rPr lang="de-DE" sz="2000" dirty="0">
                <a:latin typeface="Helvetica Neue"/>
              </a:rPr>
              <a:t> ML </a:t>
            </a:r>
            <a:r>
              <a:rPr lang="de-DE" sz="2000" dirty="0" err="1">
                <a:latin typeface="Helvetica Neue"/>
              </a:rPr>
              <a:t>algorithm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are</a:t>
            </a:r>
            <a:r>
              <a:rPr lang="de-DE" sz="2000" dirty="0">
                <a:latin typeface="Helvetica Neue"/>
              </a:rPr>
              <a:t>:</a:t>
            </a:r>
          </a:p>
          <a:p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Random Forest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Ada Boost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Helvetica Neue"/>
              </a:rPr>
              <a:t>K </a:t>
            </a:r>
            <a:r>
              <a:rPr lang="de-DE" sz="2000" dirty="0" err="1">
                <a:latin typeface="Helvetica Neue"/>
              </a:rPr>
              <a:t>Neighbors</a:t>
            </a:r>
            <a:r>
              <a:rPr lang="de-DE" sz="2000" dirty="0">
                <a:latin typeface="Helvetica Neue"/>
              </a:rPr>
              <a:t> </a:t>
            </a:r>
            <a:r>
              <a:rPr lang="de-DE" sz="2000" dirty="0" err="1">
                <a:latin typeface="Helvetica Neue"/>
              </a:rPr>
              <a:t>Classifier</a:t>
            </a: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0151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130549-F03D-4002-870A-7E64C439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29185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C0373-80A7-47FA-9A15-CBD5D85E20AA}"/>
              </a:ext>
            </a:extLst>
          </p:cNvPr>
          <p:cNvSpPr txBox="1"/>
          <p:nvPr/>
        </p:nvSpPr>
        <p:spPr>
          <a:xfrm>
            <a:off x="928330" y="3160783"/>
            <a:ext cx="835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: We are analyzing the Data related to banks to help ABC make the right decision before launching their product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A9A74-D116-4E81-BE55-86A7DAE074F6}"/>
              </a:ext>
            </a:extLst>
          </p:cNvPr>
          <p:cNvSpPr txBox="1"/>
          <p:nvPr/>
        </p:nvSpPr>
        <p:spPr>
          <a:xfrm>
            <a:off x="928329" y="3810963"/>
            <a:ext cx="7668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understanding the problem, The work was made through 8 steps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Gaining insights from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 ML model 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Preparing the data to fit on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 selecting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Comparing results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Final result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A9655-553C-446E-ACE3-CDAA81B75396}"/>
              </a:ext>
            </a:extLst>
          </p:cNvPr>
          <p:cNvSpPr txBox="1"/>
          <p:nvPr/>
        </p:nvSpPr>
        <p:spPr>
          <a:xfrm>
            <a:off x="304731" y="288346"/>
            <a:ext cx="442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Case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398F9-8078-4987-BE6C-8DD4DB694151}"/>
              </a:ext>
            </a:extLst>
          </p:cNvPr>
          <p:cNvSpPr txBox="1"/>
          <p:nvPr/>
        </p:nvSpPr>
        <p:spPr>
          <a:xfrm>
            <a:off x="928329" y="1804898"/>
            <a:ext cx="9475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Problem 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</a:p>
        </p:txBody>
      </p:sp>
    </p:spTree>
    <p:extLst>
      <p:ext uri="{BB962C8B-B14F-4D97-AF65-F5344CB8AC3E}">
        <p14:creationId xmlns:p14="http://schemas.microsoft.com/office/powerpoint/2010/main" val="30002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412756" y="1821479"/>
            <a:ext cx="786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total of 21 columns (5 of them float64 , 5 Int64 and the rest are objects) without any Null values.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C0EA8-097D-4FAD-B775-C2A9344F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663" y="2263268"/>
            <a:ext cx="3958692" cy="43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2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5" y="2047022"/>
            <a:ext cx="532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Data preparation phase: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for NAN values in Data and dealing with it (already checked)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whether  we have imbalanced data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Dealing with imbalanced data (if found)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47293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we have contains 41188 Row and 21 Columns but the target data (y column) is unfortunately unequally distributed as shown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95582-A0CE-46C3-9B21-3DD70E05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85" y="1558915"/>
            <a:ext cx="5443343" cy="512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clearly see that more than 88% of the data is a No and only a small portion (10%) is yes</a:t>
            </a:r>
          </a:p>
        </p:txBody>
      </p:sp>
    </p:spTree>
    <p:extLst>
      <p:ext uri="{BB962C8B-B14F-4D97-AF65-F5344CB8AC3E}">
        <p14:creationId xmlns:p14="http://schemas.microsoft.com/office/powerpoint/2010/main" val="38640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overcome this problem we tried many methods including  </a:t>
            </a:r>
            <a:r>
              <a:rPr lang="en-US" b="0" i="0" dirty="0">
                <a:effectLst/>
                <a:latin typeface="Segoe WPC"/>
              </a:rPr>
              <a:t>SMOTE and the results are phenomenal!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590690" y="3913473"/>
            <a:ext cx="5323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managed to make the data 100% balanced by creating synthetic instances and now we have a total of 73096 rows ( more data = better training)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757D96-CC93-4A76-A8AF-EC6EF5E76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46331"/>
              </p:ext>
            </p:extLst>
          </p:nvPr>
        </p:nvGraphicFramePr>
        <p:xfrm>
          <a:off x="6547679" y="2261835"/>
          <a:ext cx="5053631" cy="354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583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7161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607136" y="2047022"/>
            <a:ext cx="53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before applying SMOTE method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94716D-F032-451E-9FE9-28A705BE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25066A-B632-420A-8907-2D85AC2A77FF}"/>
              </a:ext>
            </a:extLst>
          </p:cNvPr>
          <p:cNvSpPr txBox="1"/>
          <p:nvPr/>
        </p:nvSpPr>
        <p:spPr>
          <a:xfrm>
            <a:off x="304731" y="288346"/>
            <a:ext cx="562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preparation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D5A96-1E3C-4A86-BF6A-8E363BF3C244}"/>
              </a:ext>
            </a:extLst>
          </p:cNvPr>
          <p:cNvSpPr txBox="1"/>
          <p:nvPr/>
        </p:nvSpPr>
        <p:spPr>
          <a:xfrm>
            <a:off x="7347591" y="2231688"/>
            <a:ext cx="532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after :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54B7369-020D-41A9-90A9-F01D9DF3B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280197"/>
              </p:ext>
            </p:extLst>
          </p:nvPr>
        </p:nvGraphicFramePr>
        <p:xfrm>
          <a:off x="5521899" y="2914903"/>
          <a:ext cx="5501700" cy="3259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6F8644F-8410-4C96-BFD7-B19B4F1F6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945898"/>
              </p:ext>
            </p:extLst>
          </p:nvPr>
        </p:nvGraphicFramePr>
        <p:xfrm>
          <a:off x="-308399" y="2754682"/>
          <a:ext cx="5942603" cy="337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3DBF020-265E-4C37-BF4C-59C8FC1C7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74054"/>
              </p:ext>
            </p:extLst>
          </p:nvPr>
        </p:nvGraphicFramePr>
        <p:xfrm>
          <a:off x="5719794" y="2761240"/>
          <a:ext cx="5501700" cy="3373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567950-007B-4D29-85C8-1315AA48E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844" y="5228627"/>
            <a:ext cx="884509" cy="1238313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927476"/>
              </p:ext>
            </p:extLst>
          </p:nvPr>
        </p:nvGraphicFramePr>
        <p:xfrm>
          <a:off x="65509" y="2834348"/>
          <a:ext cx="4976918" cy="308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9FC1F25-7FA8-4E59-AEA2-50A18A55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652793"/>
              </p:ext>
            </p:extLst>
          </p:nvPr>
        </p:nvGraphicFramePr>
        <p:xfrm>
          <a:off x="392102" y="2287989"/>
          <a:ext cx="5253669" cy="35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28807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1763"/>
            <a:ext cx="1654627" cy="994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27BA4-60EE-4D5F-8501-8D9168E829FA}"/>
              </a:ext>
            </a:extLst>
          </p:cNvPr>
          <p:cNvSpPr txBox="1"/>
          <p:nvPr/>
        </p:nvSpPr>
        <p:spPr>
          <a:xfrm>
            <a:off x="743823" y="992943"/>
            <a:ext cx="468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 Data visualization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D934-C66E-4135-84DA-B1FF9EB2C2D9}"/>
              </a:ext>
            </a:extLst>
          </p:cNvPr>
          <p:cNvSpPr txBox="1"/>
          <p:nvPr/>
        </p:nvSpPr>
        <p:spPr>
          <a:xfrm>
            <a:off x="8216122" y="1958759"/>
            <a:ext cx="2840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graph shows the jobs of the bank customers, we can clearly see that admin blue-collar and technician are the top 3 jobs with more than 50% of the whole bank costumers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B0CE84-0AAE-441B-8454-2CF86F59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86" y="0"/>
            <a:ext cx="11963400" cy="1381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1ED496-7B08-4383-9149-B504D68FFD76}"/>
              </a:ext>
            </a:extLst>
          </p:cNvPr>
          <p:cNvSpPr txBox="1"/>
          <p:nvPr/>
        </p:nvSpPr>
        <p:spPr>
          <a:xfrm>
            <a:off x="304731" y="288346"/>
            <a:ext cx="53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CA47A-83AD-4AA7-8FA8-0F5E684D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3" y="1500022"/>
            <a:ext cx="7203330" cy="47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1154</Words>
  <Application>Microsoft Office PowerPoint</Application>
  <PresentationFormat>Widescreen</PresentationFormat>
  <Paragraphs>224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Lato Extended</vt:lpstr>
      <vt:lpstr>Segoe WPC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</dc:creator>
  <cp:lastModifiedBy>lxd</cp:lastModifiedBy>
  <cp:revision>19</cp:revision>
  <dcterms:created xsi:type="dcterms:W3CDTF">2021-06-20T10:48:36Z</dcterms:created>
  <dcterms:modified xsi:type="dcterms:W3CDTF">2021-10-09T19:50:41Z</dcterms:modified>
</cp:coreProperties>
</file>