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7.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0"/>
            <a:ext cx="18288000" cy="10287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234751" y="3455441"/>
            <a:ext cx="14713850" cy="3094047"/>
          </a:xfrm>
          <a:prstGeom prst="rect">
            <a:avLst/>
          </a:prstGeom>
        </p:spPr>
        <p:txBody>
          <a:bodyPr anchor="t" rtlCol="false" tIns="0" lIns="0" bIns="0" rIns="0">
            <a:spAutoFit/>
          </a:bodyPr>
          <a:lstStyle/>
          <a:p>
            <a:pPr algn="ctr">
              <a:lnSpc>
                <a:spcPts val="7920"/>
              </a:lnSpc>
            </a:pPr>
            <a:r>
              <a:rPr lang="en-US" sz="6600" spc="-263">
                <a:solidFill>
                  <a:srgbClr val="2F5597"/>
                </a:solidFill>
                <a:latin typeface="Open Sans Bold"/>
              </a:rPr>
              <a:t>TURİZM TEKNOLOJİLERİ YARIŞMASI</a:t>
            </a:r>
          </a:p>
          <a:p>
            <a:pPr algn="ctr">
              <a:lnSpc>
                <a:spcPts val="7920"/>
              </a:lnSpc>
            </a:pPr>
          </a:p>
          <a:p>
            <a:pPr algn="ctr">
              <a:lnSpc>
                <a:spcPts val="7920"/>
              </a:lnSpc>
            </a:pPr>
            <a:r>
              <a:rPr lang="en-US" sz="6600" spc="-263">
                <a:solidFill>
                  <a:srgbClr val="2F5597"/>
                </a:solidFill>
                <a:latin typeface="Open Sans Bold"/>
              </a:rPr>
              <a:t>SORU-CEVAP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0"/>
            <a:ext cx="18288000" cy="10287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grpSp>
        <p:nvGrpSpPr>
          <p:cNvPr name="Group 7" id="7"/>
          <p:cNvGrpSpPr>
            <a:grpSpLocks noChangeAspect="true"/>
          </p:cNvGrpSpPr>
          <p:nvPr/>
        </p:nvGrpSpPr>
        <p:grpSpPr>
          <a:xfrm rot="0">
            <a:off x="14792454" y="8392566"/>
            <a:ext cx="1548188" cy="1548181"/>
            <a:chOff x="0" y="0"/>
            <a:chExt cx="6350000" cy="6349975"/>
          </a:xfrm>
        </p:grpSpPr>
        <p:sp>
          <p:nvSpPr>
            <p:cNvPr name="Freeform 8" id="8"/>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0" r="0" t="0" b="0"/>
              </a:stretch>
            </a:blipFill>
          </p:spPr>
        </p:sp>
      </p:grpSp>
      <p:grpSp>
        <p:nvGrpSpPr>
          <p:cNvPr name="Group 9" id="9"/>
          <p:cNvGrpSpPr>
            <a:grpSpLocks noChangeAspect="true"/>
          </p:cNvGrpSpPr>
          <p:nvPr/>
        </p:nvGrpSpPr>
        <p:grpSpPr>
          <a:xfrm rot="0">
            <a:off x="13034997" y="8392566"/>
            <a:ext cx="1548188" cy="1548181"/>
            <a:chOff x="0" y="0"/>
            <a:chExt cx="6350000" cy="6349975"/>
          </a:xfrm>
        </p:grpSpPr>
        <p:sp>
          <p:nvSpPr>
            <p:cNvPr name="Freeform 10" id="10"/>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0" r="0" t="0" b="0"/>
              </a:stretch>
            </a:blipFill>
          </p:spPr>
        </p:sp>
      </p:grpSp>
      <p:grpSp>
        <p:nvGrpSpPr>
          <p:cNvPr name="Group 11" id="11"/>
          <p:cNvGrpSpPr>
            <a:grpSpLocks noChangeAspect="true"/>
          </p:cNvGrpSpPr>
          <p:nvPr/>
        </p:nvGrpSpPr>
        <p:grpSpPr>
          <a:xfrm rot="0">
            <a:off x="11246186" y="8377030"/>
            <a:ext cx="1563724" cy="1563718"/>
            <a:chOff x="0" y="0"/>
            <a:chExt cx="6350000" cy="6349975"/>
          </a:xfrm>
        </p:grpSpPr>
        <p:sp>
          <p:nvSpPr>
            <p:cNvPr name="Freeform 12" id="12"/>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9"/>
              <a:stretch>
                <a:fillRect l="-2511" r="-2511" t="0" b="0"/>
              </a:stretch>
            </a:blipFill>
          </p:spPr>
        </p:sp>
      </p:grpSp>
      <p:sp>
        <p:nvSpPr>
          <p:cNvPr name="TextBox 13" id="13"/>
          <p:cNvSpPr txBox="true"/>
          <p:nvPr/>
        </p:nvSpPr>
        <p:spPr>
          <a:xfrm rot="0">
            <a:off x="3534425" y="4769715"/>
            <a:ext cx="10371636" cy="3276600"/>
          </a:xfrm>
          <a:prstGeom prst="rect">
            <a:avLst/>
          </a:prstGeom>
        </p:spPr>
        <p:txBody>
          <a:bodyPr anchor="t" rtlCol="false" tIns="0" lIns="0" bIns="0" rIns="0">
            <a:spAutoFit/>
          </a:bodyPr>
          <a:lstStyle/>
          <a:p>
            <a:pPr algn="l">
              <a:lnSpc>
                <a:spcPts val="6480"/>
              </a:lnSpc>
            </a:pPr>
            <a:r>
              <a:rPr lang="en-US" sz="5400" spc="-215">
                <a:solidFill>
                  <a:srgbClr val="02517B"/>
                </a:solidFill>
                <a:latin typeface="Open Sans Bold"/>
              </a:rPr>
              <a:t>Takım Adı: </a:t>
            </a:r>
            <a:r>
              <a:rPr lang="en-US" sz="5400" spc="-215">
                <a:solidFill>
                  <a:srgbClr val="D2584F"/>
                </a:solidFill>
                <a:latin typeface="Open Sans Bold"/>
              </a:rPr>
              <a:t>İnoalterna</a:t>
            </a:r>
          </a:p>
          <a:p>
            <a:pPr algn="l">
              <a:lnSpc>
                <a:spcPts val="6480"/>
              </a:lnSpc>
            </a:pPr>
            <a:r>
              <a:rPr lang="en-US" sz="5400" spc="-215">
                <a:solidFill>
                  <a:srgbClr val="02517B"/>
                </a:solidFill>
                <a:latin typeface="Open Sans Bold"/>
              </a:rPr>
              <a:t>Proje Adı: </a:t>
            </a:r>
            <a:r>
              <a:rPr lang="en-US" sz="5400" spc="-215">
                <a:solidFill>
                  <a:srgbClr val="D2584F"/>
                </a:solidFill>
                <a:latin typeface="Open Sans Bold"/>
              </a:rPr>
              <a:t>ROBİ</a:t>
            </a:r>
          </a:p>
          <a:p>
            <a:pPr algn="l">
              <a:lnSpc>
                <a:spcPts val="6480"/>
              </a:lnSpc>
            </a:pPr>
            <a:r>
              <a:rPr lang="en-US" sz="5400" spc="-215">
                <a:solidFill>
                  <a:srgbClr val="02517B"/>
                </a:solidFill>
                <a:latin typeface="Open Sans Bold"/>
              </a:rPr>
              <a:t>Okul Adı:</a:t>
            </a:r>
            <a:r>
              <a:rPr lang="en-US" sz="5400" spc="-215">
                <a:solidFill>
                  <a:srgbClr val="E56809"/>
                </a:solidFill>
                <a:latin typeface="Open Sans Bold"/>
              </a:rPr>
              <a:t> </a:t>
            </a:r>
            <a:r>
              <a:rPr lang="en-US" sz="5400" spc="-215">
                <a:solidFill>
                  <a:srgbClr val="D2584F"/>
                </a:solidFill>
                <a:latin typeface="Open Sans Bold"/>
              </a:rPr>
              <a:t>İskenderun Teknik Üniversitesi</a:t>
            </a:r>
          </a:p>
        </p:txBody>
      </p:sp>
      <p:sp>
        <p:nvSpPr>
          <p:cNvPr name="TextBox 14" id="14"/>
          <p:cNvSpPr txBox="true"/>
          <p:nvPr/>
        </p:nvSpPr>
        <p:spPr>
          <a:xfrm rot="0">
            <a:off x="2499171" y="1955322"/>
            <a:ext cx="13289657" cy="2481018"/>
          </a:xfrm>
          <a:prstGeom prst="rect">
            <a:avLst/>
          </a:prstGeom>
        </p:spPr>
        <p:txBody>
          <a:bodyPr anchor="t" rtlCol="false" tIns="0" lIns="0" bIns="0" rIns="0">
            <a:spAutoFit/>
          </a:bodyPr>
          <a:lstStyle/>
          <a:p>
            <a:pPr algn="ctr" marL="0" indent="0" lvl="0">
              <a:lnSpc>
                <a:spcPts val="9999"/>
              </a:lnSpc>
              <a:spcBef>
                <a:spcPct val="0"/>
              </a:spcBef>
            </a:pPr>
            <a:r>
              <a:rPr lang="en-US" sz="7142">
                <a:solidFill>
                  <a:srgbClr val="02517B"/>
                </a:solidFill>
                <a:latin typeface="Open Sans Bold"/>
              </a:rPr>
              <a:t>TURİZM TEKNOLOJİLERİ YARIŞMASI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grpSp>
        <p:nvGrpSpPr>
          <p:cNvPr name="Group 8" id="8"/>
          <p:cNvGrpSpPr/>
          <p:nvPr/>
        </p:nvGrpSpPr>
        <p:grpSpPr>
          <a:xfrm rot="0">
            <a:off x="1569377" y="3324576"/>
            <a:ext cx="4436437" cy="4000787"/>
            <a:chOff x="0" y="0"/>
            <a:chExt cx="5915250" cy="5334382"/>
          </a:xfrm>
        </p:grpSpPr>
        <p:sp>
          <p:nvSpPr>
            <p:cNvPr name="AutoShape 9" id="9"/>
            <p:cNvSpPr/>
            <p:nvPr/>
          </p:nvSpPr>
          <p:spPr>
            <a:xfrm rot="5400000">
              <a:off x="3674434" y="1686721"/>
              <a:ext cx="3535149" cy="0"/>
            </a:xfrm>
            <a:prstGeom prst="line">
              <a:avLst/>
            </a:prstGeom>
            <a:ln cap="flat" w="161707">
              <a:solidFill>
                <a:srgbClr val="38B6FF"/>
              </a:solidFill>
              <a:prstDash val="solid"/>
              <a:headEnd type="oval" len="lg" w="lg"/>
              <a:tailEnd type="oval" len="lg" w="lg"/>
            </a:ln>
          </p:spPr>
        </p:sp>
        <p:grpSp>
          <p:nvGrpSpPr>
            <p:cNvPr name="Group 10" id="10"/>
            <p:cNvGrpSpPr/>
            <p:nvPr/>
          </p:nvGrpSpPr>
          <p:grpSpPr>
            <a:xfrm rot="0">
              <a:off x="3757164" y="1812505"/>
              <a:ext cx="2158085" cy="2158085"/>
              <a:chOff x="0" y="0"/>
              <a:chExt cx="812800" cy="812800"/>
            </a:xfrm>
          </p:grpSpPr>
          <p:sp>
            <p:nvSpPr>
              <p:cNvPr name="Freeform 11" id="11"/>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721"/>
                  </a:lnSpc>
                </a:pPr>
              </a:p>
            </p:txBody>
          </p:sp>
        </p:grpSp>
        <p:grpSp>
          <p:nvGrpSpPr>
            <p:cNvPr name="Group 13" id="13"/>
            <p:cNvGrpSpPr/>
            <p:nvPr/>
          </p:nvGrpSpPr>
          <p:grpSpPr>
            <a:xfrm rot="0">
              <a:off x="0" y="1812505"/>
              <a:ext cx="2158085" cy="2158085"/>
              <a:chOff x="0" y="0"/>
              <a:chExt cx="812800" cy="812800"/>
            </a:xfrm>
          </p:grpSpPr>
          <p:sp>
            <p:nvSpPr>
              <p:cNvPr name="Freeform 14" id="1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721"/>
                  </a:lnSpc>
                </a:pPr>
              </a:p>
            </p:txBody>
          </p:sp>
        </p:grpSp>
        <p:grpSp>
          <p:nvGrpSpPr>
            <p:cNvPr name="Group 16" id="16"/>
            <p:cNvGrpSpPr/>
            <p:nvPr/>
          </p:nvGrpSpPr>
          <p:grpSpPr>
            <a:xfrm rot="0">
              <a:off x="617345" y="590573"/>
              <a:ext cx="4743809" cy="4743809"/>
              <a:chOff x="0" y="0"/>
              <a:chExt cx="812800" cy="812800"/>
            </a:xfrm>
          </p:grpSpPr>
          <p:sp>
            <p:nvSpPr>
              <p:cNvPr name="Freeform 17" id="1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4AAD"/>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721"/>
                  </a:lnSpc>
                  <a:spcBef>
                    <a:spcPct val="0"/>
                  </a:spcBef>
                </a:pPr>
              </a:p>
            </p:txBody>
          </p:sp>
        </p:grpSp>
        <p:grpSp>
          <p:nvGrpSpPr>
            <p:cNvPr name="Group 19" id="19"/>
            <p:cNvGrpSpPr/>
            <p:nvPr/>
          </p:nvGrpSpPr>
          <p:grpSpPr>
            <a:xfrm rot="0">
              <a:off x="2221336" y="153410"/>
              <a:ext cx="1535828" cy="2102215"/>
              <a:chOff x="0" y="0"/>
              <a:chExt cx="2771140" cy="3793089"/>
            </a:xfrm>
          </p:grpSpPr>
          <p:sp>
            <p:nvSpPr>
              <p:cNvPr name="Freeform 20" id="20"/>
              <p:cNvSpPr/>
              <p:nvPr/>
            </p:nvSpPr>
            <p:spPr>
              <a:xfrm flipH="false" flipV="false">
                <a:off x="0" y="0"/>
                <a:ext cx="2771140" cy="3793089"/>
              </a:xfrm>
              <a:custGeom>
                <a:avLst/>
                <a:gdLst/>
                <a:ahLst/>
                <a:cxnLst/>
                <a:rect r="r" b="b" t="t" l="l"/>
                <a:pathLst>
                  <a:path h="3793089" w="2771140">
                    <a:moveTo>
                      <a:pt x="0" y="0"/>
                    </a:moveTo>
                    <a:lnTo>
                      <a:pt x="0" y="2890119"/>
                    </a:lnTo>
                    <a:lnTo>
                      <a:pt x="1384300" y="3793089"/>
                    </a:lnTo>
                    <a:lnTo>
                      <a:pt x="2771140" y="2890119"/>
                    </a:lnTo>
                    <a:lnTo>
                      <a:pt x="2771140" y="0"/>
                    </a:lnTo>
                    <a:close/>
                  </a:path>
                </a:pathLst>
              </a:custGeom>
              <a:solidFill>
                <a:srgbClr val="FFFFFF"/>
              </a:solidFill>
            </p:spPr>
          </p:sp>
        </p:grpSp>
        <p:grpSp>
          <p:nvGrpSpPr>
            <p:cNvPr name="Group 21" id="21"/>
            <p:cNvGrpSpPr>
              <a:grpSpLocks noChangeAspect="true"/>
            </p:cNvGrpSpPr>
            <p:nvPr/>
          </p:nvGrpSpPr>
          <p:grpSpPr>
            <a:xfrm rot="0">
              <a:off x="1075993" y="2389806"/>
              <a:ext cx="1145343" cy="1145343"/>
              <a:chOff x="0" y="0"/>
              <a:chExt cx="495300" cy="495300"/>
            </a:xfrm>
          </p:grpSpPr>
          <p:sp>
            <p:nvSpPr>
              <p:cNvPr name="Freeform 22" id="22"/>
              <p:cNvSpPr/>
              <p:nvPr/>
            </p:nvSpPr>
            <p:spPr>
              <a:xfrm flipH="false" flipV="false">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p:spPr>
          </p:sp>
          <p:sp>
            <p:nvSpPr>
              <p:cNvPr name="Freeform 23" id="23"/>
              <p:cNvSpPr/>
              <p:nvPr/>
            </p:nvSpPr>
            <p:spPr>
              <a:xfrm flipH="false" flipV="false">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03989E"/>
              </a:solidFill>
            </p:spPr>
          </p:sp>
        </p:grpSp>
        <p:grpSp>
          <p:nvGrpSpPr>
            <p:cNvPr name="Group 24" id="24"/>
            <p:cNvGrpSpPr>
              <a:grpSpLocks noChangeAspect="true"/>
            </p:cNvGrpSpPr>
            <p:nvPr/>
          </p:nvGrpSpPr>
          <p:grpSpPr>
            <a:xfrm rot="0">
              <a:off x="3757164" y="2389806"/>
              <a:ext cx="1145343" cy="1145343"/>
              <a:chOff x="0" y="0"/>
              <a:chExt cx="495300" cy="495300"/>
            </a:xfrm>
          </p:grpSpPr>
          <p:sp>
            <p:nvSpPr>
              <p:cNvPr name="Freeform 25" id="25"/>
              <p:cNvSpPr/>
              <p:nvPr/>
            </p:nvSpPr>
            <p:spPr>
              <a:xfrm flipH="false" flipV="false">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FFFFF"/>
              </a:solidFill>
            </p:spPr>
          </p:sp>
          <p:sp>
            <p:nvSpPr>
              <p:cNvPr name="Freeform 26" id="26"/>
              <p:cNvSpPr/>
              <p:nvPr/>
            </p:nvSpPr>
            <p:spPr>
              <a:xfrm flipH="false" flipV="false">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03989E"/>
              </a:solidFill>
            </p:spPr>
          </p:sp>
        </p:grpSp>
        <p:pic>
          <p:nvPicPr>
            <p:cNvPr name="Picture 27" id="2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958771" y="4065954"/>
              <a:ext cx="1997707" cy="520500"/>
            </a:xfrm>
            <a:prstGeom prst="rect">
              <a:avLst/>
            </a:prstGeom>
          </p:spPr>
        </p:pic>
      </p:grpSp>
      <p:sp>
        <p:nvSpPr>
          <p:cNvPr name="TextBox 28" id="28"/>
          <p:cNvSpPr txBox="true"/>
          <p:nvPr/>
        </p:nvSpPr>
        <p:spPr>
          <a:xfrm rot="0">
            <a:off x="6817483" y="4209436"/>
            <a:ext cx="10902486" cy="37147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004AAD"/>
                </a:solidFill>
                <a:latin typeface="Open Sans Bold"/>
              </a:rPr>
              <a:t>2022 yılında kurulmuş olan İNOALTERNA ekibi üyeleri; Danışmanız Arif alper AKSOY, takım lideri İskenderun Teknik Üniversitesi Makine Mühendisliği 4. sınıf Mahmut KODAZ, Elektronik birimi İskenderun Teknik Üniversitesi Uçak Bakım Onarım 2.Sınıf Mehmet baran TARKAN, yazlım birimi Trakya Üniversitesi Bilgisayar Mühendisliği 2.Sınıf öğrencisini Elif edanur SESLİ'den oluşmaktadır.</a:t>
            </a:r>
          </a:p>
        </p:txBody>
      </p:sp>
      <p:sp>
        <p:nvSpPr>
          <p:cNvPr name="TextBox 29" id="29"/>
          <p:cNvSpPr txBox="true"/>
          <p:nvPr/>
        </p:nvSpPr>
        <p:spPr>
          <a:xfrm rot="0">
            <a:off x="8439259" y="2078491"/>
            <a:ext cx="7658934" cy="1604644"/>
          </a:xfrm>
          <a:prstGeom prst="rect">
            <a:avLst/>
          </a:prstGeom>
        </p:spPr>
        <p:txBody>
          <a:bodyPr anchor="t" rtlCol="false" tIns="0" lIns="0" bIns="0" rIns="0">
            <a:spAutoFit/>
          </a:bodyPr>
          <a:lstStyle/>
          <a:p>
            <a:pPr algn="ctr">
              <a:lnSpc>
                <a:spcPts val="12880"/>
              </a:lnSpc>
            </a:pPr>
            <a:r>
              <a:rPr lang="en-US" sz="9200">
                <a:solidFill>
                  <a:srgbClr val="D2584F"/>
                </a:solidFill>
                <a:latin typeface="Arimo Bold"/>
              </a:rPr>
              <a:t>İNOALTERNA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8" id="8"/>
          <p:cNvSpPr txBox="true"/>
          <p:nvPr/>
        </p:nvSpPr>
        <p:spPr>
          <a:xfrm rot="0">
            <a:off x="3566580" y="5143500"/>
            <a:ext cx="11154840" cy="2400300"/>
          </a:xfrm>
          <a:prstGeom prst="rect">
            <a:avLst/>
          </a:prstGeom>
        </p:spPr>
        <p:txBody>
          <a:bodyPr anchor="t" rtlCol="false" tIns="0" lIns="0" bIns="0" rIns="0">
            <a:spAutoFit/>
          </a:bodyPr>
          <a:lstStyle/>
          <a:p>
            <a:pPr algn="l">
              <a:lnSpc>
                <a:spcPts val="4799"/>
              </a:lnSpc>
            </a:pPr>
            <a:r>
              <a:rPr lang="en-US" sz="3999" spc="-159">
                <a:solidFill>
                  <a:srgbClr val="004AAD"/>
                </a:solidFill>
                <a:latin typeface="Open Sans"/>
              </a:rPr>
              <a:t>Müze, galeri ve sergilerde çocukların yada engelli vatandaşlarımız ilgisi arttırmak, daha eğlenceli bir deneyim sağlamak amacıyla geliştirdiğimiz otonom robot projesi.</a:t>
            </a:r>
          </a:p>
        </p:txBody>
      </p:sp>
      <p:sp>
        <p:nvSpPr>
          <p:cNvPr name="TextBox 9" id="9"/>
          <p:cNvSpPr txBox="true"/>
          <p:nvPr/>
        </p:nvSpPr>
        <p:spPr>
          <a:xfrm rot="0">
            <a:off x="3409194" y="3310102"/>
            <a:ext cx="6763464" cy="1394452"/>
          </a:xfrm>
          <a:prstGeom prst="rect">
            <a:avLst/>
          </a:prstGeom>
        </p:spPr>
        <p:txBody>
          <a:bodyPr anchor="t" rtlCol="false" tIns="0" lIns="0" bIns="0" rIns="0">
            <a:spAutoFit/>
          </a:bodyPr>
          <a:lstStyle/>
          <a:p>
            <a:pPr algn="ctr">
              <a:lnSpc>
                <a:spcPts val="11340"/>
              </a:lnSpc>
            </a:pPr>
            <a:r>
              <a:rPr lang="en-US" sz="8100">
                <a:solidFill>
                  <a:srgbClr val="D2584F"/>
                </a:solidFill>
                <a:latin typeface="Open Sans Bold"/>
              </a:rPr>
              <a:t>Proje Tanımı:</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0337" y="0"/>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8" id="8"/>
          <p:cNvSpPr txBox="true"/>
          <p:nvPr/>
        </p:nvSpPr>
        <p:spPr>
          <a:xfrm rot="0">
            <a:off x="2235291" y="4615840"/>
            <a:ext cx="10609494" cy="2609850"/>
          </a:xfrm>
          <a:prstGeom prst="rect">
            <a:avLst/>
          </a:prstGeom>
        </p:spPr>
        <p:txBody>
          <a:bodyPr anchor="t" rtlCol="false" tIns="0" lIns="0" bIns="0" rIns="0">
            <a:spAutoFit/>
          </a:bodyPr>
          <a:lstStyle/>
          <a:p>
            <a:pPr algn="l" marL="753045" indent="-376523" lvl="1">
              <a:lnSpc>
                <a:spcPts val="4185"/>
              </a:lnSpc>
              <a:buFont typeface="Arial"/>
              <a:buChar char="•"/>
            </a:pPr>
            <a:r>
              <a:rPr lang="en-US" sz="3487" spc="-136">
                <a:solidFill>
                  <a:srgbClr val="004AAD"/>
                </a:solidFill>
                <a:latin typeface="Open Sans"/>
              </a:rPr>
              <a:t>M</a:t>
            </a:r>
            <a:r>
              <a:rPr lang="en-US" sz="3487" spc="-136">
                <a:solidFill>
                  <a:srgbClr val="004AAD"/>
                </a:solidFill>
                <a:latin typeface="Open Sans"/>
              </a:rPr>
              <a:t>üzelerdeki yazıların çocukların ilgisini çekmemesi </a:t>
            </a:r>
          </a:p>
          <a:p>
            <a:pPr algn="l">
              <a:lnSpc>
                <a:spcPts val="4185"/>
              </a:lnSpc>
            </a:pPr>
          </a:p>
          <a:p>
            <a:pPr algn="l" marL="753045" indent="-376523" lvl="1">
              <a:lnSpc>
                <a:spcPts val="4185"/>
              </a:lnSpc>
              <a:buFont typeface="Arial"/>
              <a:buChar char="•"/>
            </a:pPr>
            <a:r>
              <a:rPr lang="en-US" sz="3487" spc="-136">
                <a:solidFill>
                  <a:srgbClr val="004AAD"/>
                </a:solidFill>
                <a:latin typeface="Open Sans"/>
              </a:rPr>
              <a:t>Dezavantajlı gruplara özel turların yeterli olmaması</a:t>
            </a:r>
          </a:p>
          <a:p>
            <a:pPr algn="l">
              <a:lnSpc>
                <a:spcPts val="4185"/>
              </a:lnSpc>
            </a:pPr>
          </a:p>
          <a:p>
            <a:pPr algn="l" marL="753045" indent="-376523" lvl="1">
              <a:lnSpc>
                <a:spcPts val="4185"/>
              </a:lnSpc>
              <a:buFont typeface="Arial"/>
              <a:buChar char="•"/>
            </a:pPr>
            <a:r>
              <a:rPr lang="en-US" sz="3487" spc="-139">
                <a:solidFill>
                  <a:srgbClr val="004AAD"/>
                </a:solidFill>
                <a:latin typeface="Open Sans"/>
              </a:rPr>
              <a:t>Her müzede rehberin olmaması</a:t>
            </a:r>
          </a:p>
        </p:txBody>
      </p:sp>
      <p:sp>
        <p:nvSpPr>
          <p:cNvPr name="TextBox 9" id="9"/>
          <p:cNvSpPr txBox="true"/>
          <p:nvPr/>
        </p:nvSpPr>
        <p:spPr>
          <a:xfrm rot="0">
            <a:off x="1159192" y="2684073"/>
            <a:ext cx="11154840" cy="1394452"/>
          </a:xfrm>
          <a:prstGeom prst="rect">
            <a:avLst/>
          </a:prstGeom>
        </p:spPr>
        <p:txBody>
          <a:bodyPr anchor="t" rtlCol="false" tIns="0" lIns="0" bIns="0" rIns="0">
            <a:spAutoFit/>
          </a:bodyPr>
          <a:lstStyle/>
          <a:p>
            <a:pPr algn="ctr">
              <a:lnSpc>
                <a:spcPts val="11340"/>
              </a:lnSpc>
            </a:pPr>
            <a:r>
              <a:rPr lang="en-US" sz="8100">
                <a:solidFill>
                  <a:srgbClr val="D2584F"/>
                </a:solidFill>
                <a:latin typeface="Open Sans Bold"/>
              </a:rPr>
              <a:t>Problem/Sorun:</a:t>
            </a:r>
          </a:p>
        </p:txBody>
      </p:sp>
      <p:grpSp>
        <p:nvGrpSpPr>
          <p:cNvPr name="Group 10" id="10"/>
          <p:cNvGrpSpPr>
            <a:grpSpLocks noChangeAspect="true"/>
          </p:cNvGrpSpPr>
          <p:nvPr/>
        </p:nvGrpSpPr>
        <p:grpSpPr>
          <a:xfrm rot="0">
            <a:off x="13631325" y="2288042"/>
            <a:ext cx="3627975" cy="3627961"/>
            <a:chOff x="0" y="0"/>
            <a:chExt cx="6350000" cy="6349975"/>
          </a:xfrm>
        </p:grpSpPr>
        <p:sp>
          <p:nvSpPr>
            <p:cNvPr name="Freeform 11" id="11"/>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25046" r="-25046" t="0" b="0"/>
              </a:stretch>
            </a:blipFill>
          </p:spPr>
        </p:sp>
      </p:grpSp>
      <p:grpSp>
        <p:nvGrpSpPr>
          <p:cNvPr name="Group 12" id="12"/>
          <p:cNvGrpSpPr>
            <a:grpSpLocks noChangeAspect="true"/>
          </p:cNvGrpSpPr>
          <p:nvPr/>
        </p:nvGrpSpPr>
        <p:grpSpPr>
          <a:xfrm rot="0">
            <a:off x="12114340" y="6298394"/>
            <a:ext cx="3495856" cy="3495842"/>
            <a:chOff x="0" y="0"/>
            <a:chExt cx="6350000" cy="6349975"/>
          </a:xfrm>
        </p:grpSpPr>
        <p:sp>
          <p:nvSpPr>
            <p:cNvPr name="Freeform 13" id="13"/>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0" r="0" t="-25047" b="-25047"/>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8" id="8"/>
          <p:cNvSpPr txBox="true"/>
          <p:nvPr/>
        </p:nvSpPr>
        <p:spPr>
          <a:xfrm rot="0">
            <a:off x="1950507" y="4322304"/>
            <a:ext cx="7689179" cy="3931546"/>
          </a:xfrm>
          <a:prstGeom prst="rect">
            <a:avLst/>
          </a:prstGeom>
        </p:spPr>
        <p:txBody>
          <a:bodyPr anchor="t" rtlCol="false" tIns="0" lIns="0" bIns="0" rIns="0">
            <a:spAutoFit/>
          </a:bodyPr>
          <a:lstStyle/>
          <a:p>
            <a:pPr>
              <a:lnSpc>
                <a:spcPts val="4439"/>
              </a:lnSpc>
            </a:pPr>
            <a:r>
              <a:rPr lang="en-US" sz="3699" spc="-144">
                <a:solidFill>
                  <a:srgbClr val="004AAD"/>
                </a:solidFill>
                <a:latin typeface="Open Sans"/>
              </a:rPr>
              <a:t>Kiralanarak hizmete giren ziyaretçiye</a:t>
            </a:r>
          </a:p>
          <a:p>
            <a:pPr>
              <a:lnSpc>
                <a:spcPts val="4439"/>
              </a:lnSpc>
            </a:pPr>
            <a:r>
              <a:rPr lang="en-US" sz="3699" spc="-144">
                <a:solidFill>
                  <a:srgbClr val="004AAD"/>
                </a:solidFill>
                <a:latin typeface="Open Sans"/>
              </a:rPr>
              <a:t>özel rehber robot</a:t>
            </a:r>
          </a:p>
          <a:p>
            <a:pPr>
              <a:lnSpc>
                <a:spcPts val="4439"/>
              </a:lnSpc>
            </a:pPr>
          </a:p>
          <a:p>
            <a:pPr>
              <a:lnSpc>
                <a:spcPts val="4439"/>
              </a:lnSpc>
            </a:pPr>
            <a:r>
              <a:rPr lang="en-US" sz="3699" spc="-144">
                <a:solidFill>
                  <a:srgbClr val="004AAD"/>
                </a:solidFill>
                <a:latin typeface="Open Sans"/>
              </a:rPr>
              <a:t>Dil ve yaş seçme özelliği</a:t>
            </a:r>
          </a:p>
          <a:p>
            <a:pPr>
              <a:lnSpc>
                <a:spcPts val="4439"/>
              </a:lnSpc>
            </a:pPr>
          </a:p>
          <a:p>
            <a:pPr>
              <a:lnSpc>
                <a:spcPts val="4439"/>
              </a:lnSpc>
            </a:pPr>
            <a:r>
              <a:rPr lang="en-US" sz="3699" spc="-144">
                <a:solidFill>
                  <a:srgbClr val="004AAD"/>
                </a:solidFill>
                <a:latin typeface="Open Sans"/>
              </a:rPr>
              <a:t>Mobilden cihazlardan erişim </a:t>
            </a:r>
          </a:p>
          <a:p>
            <a:pPr algn="l">
              <a:lnSpc>
                <a:spcPts val="4439"/>
              </a:lnSpc>
            </a:pPr>
          </a:p>
        </p:txBody>
      </p:sp>
      <p:sp>
        <p:nvSpPr>
          <p:cNvPr name="TextBox 9" id="9"/>
          <p:cNvSpPr txBox="true"/>
          <p:nvPr/>
        </p:nvSpPr>
        <p:spPr>
          <a:xfrm rot="0">
            <a:off x="1254008" y="2684771"/>
            <a:ext cx="4837915" cy="1394460"/>
          </a:xfrm>
          <a:prstGeom prst="rect">
            <a:avLst/>
          </a:prstGeom>
        </p:spPr>
        <p:txBody>
          <a:bodyPr anchor="t" rtlCol="false" tIns="0" lIns="0" bIns="0" rIns="0">
            <a:spAutoFit/>
          </a:bodyPr>
          <a:lstStyle/>
          <a:p>
            <a:pPr algn="ctr">
              <a:lnSpc>
                <a:spcPts val="11340"/>
              </a:lnSpc>
            </a:pPr>
            <a:r>
              <a:rPr lang="en-US" sz="8100">
                <a:solidFill>
                  <a:srgbClr val="D2584F"/>
                </a:solidFill>
                <a:latin typeface="Open Sans Bold"/>
              </a:rPr>
              <a:t>Çözüm:</a:t>
            </a:r>
          </a:p>
        </p:txBody>
      </p:sp>
      <p:pic>
        <p:nvPicPr>
          <p:cNvPr name="Picture 10" id="10"/>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1476852" y="1558920"/>
            <a:ext cx="4666268" cy="4114800"/>
          </a:xfrm>
          <a:prstGeom prst="rect">
            <a:avLst/>
          </a:prstGeom>
        </p:spPr>
      </p:pic>
      <p:grpSp>
        <p:nvGrpSpPr>
          <p:cNvPr name="Group 11" id="11"/>
          <p:cNvGrpSpPr>
            <a:grpSpLocks noChangeAspect="true"/>
          </p:cNvGrpSpPr>
          <p:nvPr/>
        </p:nvGrpSpPr>
        <p:grpSpPr>
          <a:xfrm rot="0">
            <a:off x="14166652" y="5347519"/>
            <a:ext cx="1976468" cy="3910781"/>
            <a:chOff x="0" y="0"/>
            <a:chExt cx="2620010" cy="5184140"/>
          </a:xfrm>
        </p:grpSpPr>
        <p:sp>
          <p:nvSpPr>
            <p:cNvPr name="Freeform 12" id="12"/>
            <p:cNvSpPr/>
            <p:nvPr/>
          </p:nvSpPr>
          <p:spPr>
            <a:xfrm flipH="false" flipV="false">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9"/>
              <a:stretch>
                <a:fillRect l="-92426" r="-92426" t="0" b="0"/>
              </a:stretch>
            </a:blipFill>
          </p:spPr>
        </p:sp>
        <p:sp>
          <p:nvSpPr>
            <p:cNvPr name="Freeform 14" id="14"/>
            <p:cNvSpPr/>
            <p:nvPr/>
          </p:nvSpPr>
          <p:spPr>
            <a:xfrm flipH="false" flipV="false">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5" id="15"/>
            <p:cNvSpPr/>
            <p:nvPr/>
          </p:nvSpPr>
          <p:spPr>
            <a:xfrm flipH="false" flipV="false">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6" id="16"/>
            <p:cNvSpPr/>
            <p:nvPr/>
          </p:nvSpPr>
          <p:spPr>
            <a:xfrm flipH="false" flipV="false">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7" id="17"/>
            <p:cNvSpPr/>
            <p:nvPr/>
          </p:nvSpPr>
          <p:spPr>
            <a:xfrm flipH="false" flipV="false">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8" id="18"/>
            <p:cNvSpPr/>
            <p:nvPr/>
          </p:nvSpPr>
          <p:spPr>
            <a:xfrm flipH="false" flipV="false">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9" id="19"/>
            <p:cNvSpPr/>
            <p:nvPr/>
          </p:nvSpPr>
          <p:spPr>
            <a:xfrm flipH="false" flipV="false">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0" id="20"/>
            <p:cNvSpPr/>
            <p:nvPr/>
          </p:nvSpPr>
          <p:spPr>
            <a:xfrm flipH="false" flipV="false">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grpSp>
        <p:nvGrpSpPr>
          <p:cNvPr name="Group 7" id="7"/>
          <p:cNvGrpSpPr>
            <a:grpSpLocks noChangeAspect="true"/>
          </p:cNvGrpSpPr>
          <p:nvPr/>
        </p:nvGrpSpPr>
        <p:grpSpPr>
          <a:xfrm rot="0">
            <a:off x="13166229" y="2466200"/>
            <a:ext cx="4278075" cy="4418396"/>
            <a:chOff x="0" y="0"/>
            <a:chExt cx="6350000" cy="6558280"/>
          </a:xfrm>
        </p:grpSpPr>
        <p:sp>
          <p:nvSpPr>
            <p:cNvPr name="Freeform 8" id="8"/>
            <p:cNvSpPr/>
            <p:nvPr/>
          </p:nvSpPr>
          <p:spPr>
            <a:xfrm flipH="false" flipV="false">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7"/>
              <a:stretch>
                <a:fillRect l="0" r="0" t="-325" b="-325"/>
              </a:stretch>
            </a:blipFill>
          </p:spPr>
        </p:sp>
        <p:sp>
          <p:nvSpPr>
            <p:cNvPr name="Freeform 9" id="9"/>
            <p:cNvSpPr/>
            <p:nvPr/>
          </p:nvSpPr>
          <p:spPr>
            <a:xfrm flipH="false" flipV="false">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584F"/>
            </a:solidFill>
          </p:spPr>
        </p:sp>
      </p:grpSp>
      <p:sp>
        <p:nvSpPr>
          <p:cNvPr name="TextBox 10" id="10"/>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11" id="11"/>
          <p:cNvSpPr txBox="true"/>
          <p:nvPr/>
        </p:nvSpPr>
        <p:spPr>
          <a:xfrm rot="0">
            <a:off x="1887892" y="4107068"/>
            <a:ext cx="11154840" cy="3286125"/>
          </a:xfrm>
          <a:prstGeom prst="rect">
            <a:avLst/>
          </a:prstGeom>
        </p:spPr>
        <p:txBody>
          <a:bodyPr anchor="t" rtlCol="false" tIns="0" lIns="0" bIns="0" rIns="0">
            <a:spAutoFit/>
          </a:bodyPr>
          <a:lstStyle/>
          <a:p>
            <a:pPr>
              <a:lnSpc>
                <a:spcPts val="3240"/>
              </a:lnSpc>
            </a:pPr>
            <a:r>
              <a:rPr lang="en-US" sz="2700" spc="-105">
                <a:solidFill>
                  <a:srgbClr val="004AAD"/>
                </a:solidFill>
                <a:latin typeface="Open Sans"/>
              </a:rPr>
              <a:t>Konumlama sistemi ile yön bulup rehberlik hizmeti vericektir.</a:t>
            </a:r>
          </a:p>
          <a:p>
            <a:pPr>
              <a:lnSpc>
                <a:spcPts val="3240"/>
              </a:lnSpc>
            </a:pPr>
          </a:p>
          <a:p>
            <a:pPr>
              <a:lnSpc>
                <a:spcPts val="3240"/>
              </a:lnSpc>
            </a:pPr>
            <a:r>
              <a:rPr lang="en-US" sz="2700" spc="-105">
                <a:solidFill>
                  <a:srgbClr val="004AAD"/>
                </a:solidFill>
                <a:latin typeface="Open Sans"/>
              </a:rPr>
              <a:t>Tasarım olarak çocuklara hitap edecek insansı bir formda tasarladığımız prototipimiz özel konseptlere de sahip olacak.</a:t>
            </a:r>
          </a:p>
          <a:p>
            <a:pPr>
              <a:lnSpc>
                <a:spcPts val="3240"/>
              </a:lnSpc>
            </a:pPr>
          </a:p>
          <a:p>
            <a:pPr>
              <a:lnSpc>
                <a:spcPts val="3240"/>
              </a:lnSpc>
            </a:pPr>
            <a:r>
              <a:rPr lang="en-US" sz="2700" spc="-105">
                <a:solidFill>
                  <a:srgbClr val="004AAD"/>
                </a:solidFill>
                <a:latin typeface="Open Sans"/>
              </a:rPr>
              <a:t>Projede kullanılan diyalog uygulaması sayesinde ziyaretçiler ile iletişime geçilebilecek.</a:t>
            </a:r>
          </a:p>
          <a:p>
            <a:pPr algn="l">
              <a:lnSpc>
                <a:spcPts val="3240"/>
              </a:lnSpc>
            </a:pPr>
          </a:p>
        </p:txBody>
      </p:sp>
      <p:sp>
        <p:nvSpPr>
          <p:cNvPr name="TextBox 12" id="12"/>
          <p:cNvSpPr txBox="true"/>
          <p:nvPr/>
        </p:nvSpPr>
        <p:spPr>
          <a:xfrm rot="0">
            <a:off x="3409194" y="2294750"/>
            <a:ext cx="5230123" cy="1566544"/>
          </a:xfrm>
          <a:prstGeom prst="rect">
            <a:avLst/>
          </a:prstGeom>
        </p:spPr>
        <p:txBody>
          <a:bodyPr anchor="t" rtlCol="false" tIns="0" lIns="0" bIns="0" rIns="0">
            <a:spAutoFit/>
          </a:bodyPr>
          <a:lstStyle/>
          <a:p>
            <a:pPr algn="ctr">
              <a:lnSpc>
                <a:spcPts val="12880"/>
              </a:lnSpc>
            </a:pPr>
            <a:r>
              <a:rPr lang="en-US" sz="9200">
                <a:solidFill>
                  <a:srgbClr val="D2584F"/>
                </a:solidFill>
                <a:latin typeface="Open Sans Bold"/>
              </a:rPr>
              <a:t>Yöntem: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3730475" y="3575891"/>
            <a:ext cx="3528825" cy="3528825"/>
          </a:xfrm>
          <a:prstGeom prst="rect">
            <a:avLst/>
          </a:prstGeom>
        </p:spPr>
      </p:pic>
      <p:sp>
        <p:nvSpPr>
          <p:cNvPr name="TextBox 8" id="8"/>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9" id="9"/>
          <p:cNvSpPr txBox="true"/>
          <p:nvPr/>
        </p:nvSpPr>
        <p:spPr>
          <a:xfrm rot="0">
            <a:off x="2093261" y="3889667"/>
            <a:ext cx="12014959" cy="4334356"/>
          </a:xfrm>
          <a:prstGeom prst="rect">
            <a:avLst/>
          </a:prstGeom>
        </p:spPr>
        <p:txBody>
          <a:bodyPr anchor="t" rtlCol="false" tIns="0" lIns="0" bIns="0" rIns="0">
            <a:spAutoFit/>
          </a:bodyPr>
          <a:lstStyle/>
          <a:p>
            <a:pPr>
              <a:lnSpc>
                <a:spcPts val="4292"/>
              </a:lnSpc>
            </a:pPr>
            <a:r>
              <a:rPr lang="en-US" sz="3576" spc="-139">
                <a:solidFill>
                  <a:srgbClr val="004AAD"/>
                </a:solidFill>
                <a:latin typeface="Open Sans"/>
              </a:rPr>
              <a:t>Turizm için özelleştirilmiştir</a:t>
            </a:r>
          </a:p>
          <a:p>
            <a:pPr>
              <a:lnSpc>
                <a:spcPts val="4292"/>
              </a:lnSpc>
            </a:pPr>
          </a:p>
          <a:p>
            <a:pPr>
              <a:lnSpc>
                <a:spcPts val="4292"/>
              </a:lnSpc>
            </a:pPr>
            <a:r>
              <a:rPr lang="en-US" sz="3576" spc="-139">
                <a:solidFill>
                  <a:srgbClr val="004AAD"/>
                </a:solidFill>
                <a:latin typeface="Open Sans"/>
              </a:rPr>
              <a:t>Kullanım alanına göre farklı konsept ve modellere sahip olacak</a:t>
            </a:r>
          </a:p>
          <a:p>
            <a:pPr>
              <a:lnSpc>
                <a:spcPts val="4292"/>
              </a:lnSpc>
            </a:pPr>
          </a:p>
          <a:p>
            <a:pPr>
              <a:lnSpc>
                <a:spcPts val="4292"/>
              </a:lnSpc>
            </a:pPr>
            <a:r>
              <a:rPr lang="en-US" sz="3576" spc="-139">
                <a:solidFill>
                  <a:srgbClr val="004AAD"/>
                </a:solidFill>
                <a:latin typeface="Open Sans"/>
              </a:rPr>
              <a:t>Web site ve mobilden erişim ile alanında tek olacaktır.</a:t>
            </a:r>
          </a:p>
          <a:p>
            <a:pPr>
              <a:lnSpc>
                <a:spcPts val="4292"/>
              </a:lnSpc>
            </a:pPr>
          </a:p>
          <a:p>
            <a:pPr algn="l">
              <a:lnSpc>
                <a:spcPts val="4292"/>
              </a:lnSpc>
            </a:pPr>
            <a:r>
              <a:rPr lang="en-US" sz="3576" spc="-142">
                <a:solidFill>
                  <a:srgbClr val="004AAD"/>
                </a:solidFill>
                <a:latin typeface="Open Sans"/>
              </a:rPr>
              <a:t>Yazılımın yerli olması da projemize değer katacaktır.</a:t>
            </a:r>
          </a:p>
        </p:txBody>
      </p:sp>
      <p:sp>
        <p:nvSpPr>
          <p:cNvPr name="TextBox 10" id="10"/>
          <p:cNvSpPr txBox="true"/>
          <p:nvPr/>
        </p:nvSpPr>
        <p:spPr>
          <a:xfrm rot="0">
            <a:off x="1028700" y="2479799"/>
            <a:ext cx="9019065" cy="1120371"/>
          </a:xfrm>
          <a:prstGeom prst="rect">
            <a:avLst/>
          </a:prstGeom>
        </p:spPr>
        <p:txBody>
          <a:bodyPr anchor="t" rtlCol="false" tIns="0" lIns="0" bIns="0" rIns="0">
            <a:spAutoFit/>
          </a:bodyPr>
          <a:lstStyle/>
          <a:p>
            <a:pPr algn="ctr">
              <a:lnSpc>
                <a:spcPts val="9168"/>
              </a:lnSpc>
            </a:pPr>
            <a:r>
              <a:rPr lang="en-US" sz="6549">
                <a:solidFill>
                  <a:srgbClr val="D2584F"/>
                </a:solidFill>
                <a:latin typeface="Open Sans Bold"/>
              </a:rPr>
              <a:t>Yenilikçi Yönü:</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6590" y="8046315"/>
            <a:ext cx="3167835" cy="224068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6340641" y="473562"/>
            <a:ext cx="1580769" cy="18144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66590" y="473562"/>
            <a:ext cx="3042604" cy="213006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5994389" y="8392566"/>
            <a:ext cx="2313948" cy="1548181"/>
          </a:xfrm>
          <a:prstGeom prst="rect">
            <a:avLst/>
          </a:prstGeom>
        </p:spPr>
      </p:pic>
      <p:sp>
        <p:nvSpPr>
          <p:cNvPr name="TextBox 7" id="7"/>
          <p:cNvSpPr txBox="true"/>
          <p:nvPr/>
        </p:nvSpPr>
        <p:spPr>
          <a:xfrm rot="0">
            <a:off x="2093261" y="843494"/>
            <a:ext cx="14713850" cy="601058"/>
          </a:xfrm>
          <a:prstGeom prst="rect">
            <a:avLst/>
          </a:prstGeom>
        </p:spPr>
        <p:txBody>
          <a:bodyPr anchor="t" rtlCol="false" tIns="0" lIns="0" bIns="0" rIns="0">
            <a:spAutoFit/>
          </a:bodyPr>
          <a:lstStyle/>
          <a:p>
            <a:pPr algn="ctr">
              <a:lnSpc>
                <a:spcPts val="4320"/>
              </a:lnSpc>
            </a:pPr>
            <a:r>
              <a:rPr lang="en-US" sz="3600" spc="-143">
                <a:solidFill>
                  <a:srgbClr val="2F5597"/>
                </a:solidFill>
                <a:latin typeface="Open Sans Bold"/>
              </a:rPr>
              <a:t>TURİZM TEKNOLOJİLERİ YARIŞMASI</a:t>
            </a:r>
          </a:p>
        </p:txBody>
      </p:sp>
      <p:sp>
        <p:nvSpPr>
          <p:cNvPr name="TextBox 8" id="8"/>
          <p:cNvSpPr txBox="true"/>
          <p:nvPr/>
        </p:nvSpPr>
        <p:spPr>
          <a:xfrm rot="0">
            <a:off x="1373660" y="3926071"/>
            <a:ext cx="9653371" cy="4191000"/>
          </a:xfrm>
          <a:prstGeom prst="rect">
            <a:avLst/>
          </a:prstGeom>
        </p:spPr>
        <p:txBody>
          <a:bodyPr anchor="t" rtlCol="false" tIns="0" lIns="0" bIns="0" rIns="0">
            <a:spAutoFit/>
          </a:bodyPr>
          <a:lstStyle/>
          <a:p>
            <a:pPr>
              <a:lnSpc>
                <a:spcPts val="3719"/>
              </a:lnSpc>
            </a:pPr>
            <a:r>
              <a:rPr lang="en-US" sz="3099" spc="-120">
                <a:solidFill>
                  <a:srgbClr val="004AAD"/>
                </a:solidFill>
                <a:latin typeface="Open Sans"/>
              </a:rPr>
              <a:t>Müze ve ören yeri ziyaretçi sayısı, 2021 yılında %69,0 artarak 23 milyon 245 bin 317 oldu.</a:t>
            </a:r>
          </a:p>
          <a:p>
            <a:pPr>
              <a:lnSpc>
                <a:spcPts val="3719"/>
              </a:lnSpc>
            </a:pPr>
          </a:p>
          <a:p>
            <a:pPr>
              <a:lnSpc>
                <a:spcPts val="3719"/>
              </a:lnSpc>
            </a:pPr>
            <a:r>
              <a:rPr lang="en-US" sz="3099" spc="-120">
                <a:solidFill>
                  <a:srgbClr val="004AAD"/>
                </a:solidFill>
                <a:latin typeface="Open Sans"/>
              </a:rPr>
              <a:t>İstanbul Arkeoloji Müzeleri güncel rehber ücretleri 390 ile 800 lira arası değişmektedir.</a:t>
            </a:r>
          </a:p>
          <a:p>
            <a:pPr>
              <a:lnSpc>
                <a:spcPts val="3719"/>
              </a:lnSpc>
            </a:pPr>
          </a:p>
          <a:p>
            <a:pPr>
              <a:lnSpc>
                <a:spcPts val="3719"/>
              </a:lnSpc>
            </a:pPr>
            <a:r>
              <a:rPr lang="en-US" sz="3099" spc="-120">
                <a:solidFill>
                  <a:srgbClr val="004AAD"/>
                </a:solidFill>
                <a:latin typeface="Open Sans"/>
              </a:rPr>
              <a:t>Müze sayısı 2021 yılında 2020 yılına göre %5,1 artarak 519 oldu.</a:t>
            </a:r>
          </a:p>
          <a:p>
            <a:pPr algn="l">
              <a:lnSpc>
                <a:spcPts val="3719"/>
              </a:lnSpc>
            </a:pPr>
          </a:p>
        </p:txBody>
      </p:sp>
      <p:sp>
        <p:nvSpPr>
          <p:cNvPr name="TextBox 9" id="9"/>
          <p:cNvSpPr txBox="true"/>
          <p:nvPr/>
        </p:nvSpPr>
        <p:spPr>
          <a:xfrm rot="0">
            <a:off x="2862275" y="2154691"/>
            <a:ext cx="6934493" cy="1243326"/>
          </a:xfrm>
          <a:prstGeom prst="rect">
            <a:avLst/>
          </a:prstGeom>
        </p:spPr>
        <p:txBody>
          <a:bodyPr anchor="t" rtlCol="false" tIns="0" lIns="0" bIns="0" rIns="0">
            <a:spAutoFit/>
          </a:bodyPr>
          <a:lstStyle/>
          <a:p>
            <a:pPr algn="ctr">
              <a:lnSpc>
                <a:spcPts val="10220"/>
              </a:lnSpc>
            </a:pPr>
            <a:r>
              <a:rPr lang="en-US" sz="7300">
                <a:solidFill>
                  <a:srgbClr val="D2584F"/>
                </a:solidFill>
                <a:latin typeface="Open Sans Bold"/>
              </a:rPr>
              <a:t>Hedef Kitle:</a:t>
            </a:r>
          </a:p>
        </p:txBody>
      </p:sp>
      <p:grpSp>
        <p:nvGrpSpPr>
          <p:cNvPr name="Group 10" id="10"/>
          <p:cNvGrpSpPr/>
          <p:nvPr/>
        </p:nvGrpSpPr>
        <p:grpSpPr>
          <a:xfrm rot="0">
            <a:off x="11282180" y="2288041"/>
            <a:ext cx="5524930" cy="5869995"/>
            <a:chOff x="0" y="0"/>
            <a:chExt cx="7366573" cy="7826660"/>
          </a:xfrm>
        </p:grpSpPr>
        <p:sp>
          <p:nvSpPr>
            <p:cNvPr name="TextBox 11" id="11"/>
            <p:cNvSpPr txBox="true"/>
            <p:nvPr/>
          </p:nvSpPr>
          <p:spPr>
            <a:xfrm rot="0">
              <a:off x="1932503" y="-38100"/>
              <a:ext cx="1546489" cy="356174"/>
            </a:xfrm>
            <a:prstGeom prst="rect">
              <a:avLst/>
            </a:prstGeom>
          </p:spPr>
          <p:txBody>
            <a:bodyPr anchor="t" rtlCol="false" tIns="0" lIns="0" bIns="0" rIns="0">
              <a:spAutoFit/>
            </a:bodyPr>
            <a:lstStyle/>
            <a:p>
              <a:pPr algn="l">
                <a:lnSpc>
                  <a:spcPts val="2238"/>
                </a:lnSpc>
              </a:pPr>
              <a:r>
                <a:rPr lang="en-US" sz="1598">
                  <a:solidFill>
                    <a:srgbClr val="1C3D86"/>
                  </a:solidFill>
                  <a:latin typeface="HK Grotesk Bold"/>
                </a:rPr>
                <a:t>özel müzeler</a:t>
              </a:r>
            </a:p>
          </p:txBody>
        </p:sp>
        <p:sp>
          <p:nvSpPr>
            <p:cNvPr name="TextBox 12" id="12"/>
            <p:cNvSpPr txBox="true"/>
            <p:nvPr/>
          </p:nvSpPr>
          <p:spPr>
            <a:xfrm rot="0">
              <a:off x="3986557" y="-38100"/>
              <a:ext cx="1860439" cy="356174"/>
            </a:xfrm>
            <a:prstGeom prst="rect">
              <a:avLst/>
            </a:prstGeom>
          </p:spPr>
          <p:txBody>
            <a:bodyPr anchor="t" rtlCol="false" tIns="0" lIns="0" bIns="0" rIns="0">
              <a:spAutoFit/>
            </a:bodyPr>
            <a:lstStyle/>
            <a:p>
              <a:pPr algn="l">
                <a:lnSpc>
                  <a:spcPts val="2238"/>
                </a:lnSpc>
              </a:pPr>
              <a:r>
                <a:rPr lang="en-US" sz="1598">
                  <a:solidFill>
                    <a:srgbClr val="1C3D86"/>
                  </a:solidFill>
                  <a:latin typeface="HK Grotesk Bold"/>
                </a:rPr>
                <a:t>devlet müzeleri</a:t>
              </a:r>
            </a:p>
          </p:txBody>
        </p:sp>
        <p:grpSp>
          <p:nvGrpSpPr>
            <p:cNvPr name="Group 13" id="13"/>
            <p:cNvGrpSpPr>
              <a:grpSpLocks noChangeAspect="true"/>
            </p:cNvGrpSpPr>
            <p:nvPr/>
          </p:nvGrpSpPr>
          <p:grpSpPr>
            <a:xfrm rot="0">
              <a:off x="1729477" y="108281"/>
              <a:ext cx="2155567" cy="101513"/>
              <a:chOff x="1824117" y="-619760"/>
              <a:chExt cx="3236119" cy="152400"/>
            </a:xfrm>
          </p:grpSpPr>
          <p:sp>
            <p:nvSpPr>
              <p:cNvPr name="Freeform 14" id="14"/>
              <p:cNvSpPr/>
              <p:nvPr/>
            </p:nvSpPr>
            <p:spPr>
              <a:xfrm flipH="false" flipV="false">
                <a:off x="1824117" y="-619760"/>
                <a:ext cx="152400" cy="152400"/>
              </a:xfrm>
              <a:custGeom>
                <a:avLst/>
                <a:gdLst/>
                <a:ahLst/>
                <a:cxnLst/>
                <a:rect r="r" b="b" t="t" l="l"/>
                <a:pathLst>
                  <a:path h="152400" w="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6714"/>
                      <a:pt x="5686" y="152400"/>
                      <a:pt x="12700" y="152400"/>
                    </a:cubicBezTo>
                    <a:lnTo>
                      <a:pt x="139700" y="152400"/>
                    </a:lnTo>
                    <a:cubicBezTo>
                      <a:pt x="146714" y="152400"/>
                      <a:pt x="152400" y="146714"/>
                      <a:pt x="152400" y="139700"/>
                    </a:cubicBezTo>
                    <a:close/>
                  </a:path>
                </a:pathLst>
              </a:custGeom>
              <a:solidFill>
                <a:srgbClr val="120052"/>
              </a:solidFill>
            </p:spPr>
          </p:sp>
          <p:sp>
            <p:nvSpPr>
              <p:cNvPr name="Freeform 15" id="15"/>
              <p:cNvSpPr/>
              <p:nvPr/>
            </p:nvSpPr>
            <p:spPr>
              <a:xfrm flipH="false" flipV="false">
                <a:off x="4907836" y="-619760"/>
                <a:ext cx="152400" cy="152400"/>
              </a:xfrm>
              <a:custGeom>
                <a:avLst/>
                <a:gdLst/>
                <a:ahLst/>
                <a:cxnLst/>
                <a:rect r="r" b="b" t="t" l="l"/>
                <a:pathLst>
                  <a:path h="152400" w="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6714"/>
                      <a:pt x="5686" y="152400"/>
                      <a:pt x="12700" y="152400"/>
                    </a:cubicBezTo>
                    <a:lnTo>
                      <a:pt x="139700" y="152400"/>
                    </a:lnTo>
                    <a:cubicBezTo>
                      <a:pt x="146714" y="152400"/>
                      <a:pt x="152400" y="146714"/>
                      <a:pt x="152400" y="139700"/>
                    </a:cubicBezTo>
                    <a:close/>
                  </a:path>
                </a:pathLst>
              </a:custGeom>
              <a:solidFill>
                <a:srgbClr val="41B8D5"/>
              </a:solidFill>
            </p:spPr>
          </p:sp>
        </p:grpSp>
        <p:sp>
          <p:nvSpPr>
            <p:cNvPr name="TextBox 16" id="16"/>
            <p:cNvSpPr txBox="true"/>
            <p:nvPr/>
          </p:nvSpPr>
          <p:spPr>
            <a:xfrm rot="0">
              <a:off x="1056899" y="7470486"/>
              <a:ext cx="628112" cy="356174"/>
            </a:xfrm>
            <a:prstGeom prst="rect">
              <a:avLst/>
            </a:prstGeom>
          </p:spPr>
          <p:txBody>
            <a:bodyPr anchor="t" rtlCol="false" tIns="0" lIns="0" bIns="0" rIns="0">
              <a:spAutoFit/>
            </a:bodyPr>
            <a:lstStyle/>
            <a:p>
              <a:pPr algn="ctr">
                <a:lnSpc>
                  <a:spcPts val="2238"/>
                </a:lnSpc>
              </a:pPr>
              <a:r>
                <a:rPr lang="en-US" sz="1598">
                  <a:solidFill>
                    <a:srgbClr val="1C3D86"/>
                  </a:solidFill>
                  <a:latin typeface="HK Grotesk Bold"/>
                </a:rPr>
                <a:t>2018</a:t>
              </a:r>
            </a:p>
          </p:txBody>
        </p:sp>
        <p:sp>
          <p:nvSpPr>
            <p:cNvPr name="TextBox 17" id="17"/>
            <p:cNvSpPr txBox="true"/>
            <p:nvPr/>
          </p:nvSpPr>
          <p:spPr>
            <a:xfrm rot="0">
              <a:off x="2769933" y="7470486"/>
              <a:ext cx="628112" cy="356174"/>
            </a:xfrm>
            <a:prstGeom prst="rect">
              <a:avLst/>
            </a:prstGeom>
          </p:spPr>
          <p:txBody>
            <a:bodyPr anchor="t" rtlCol="false" tIns="0" lIns="0" bIns="0" rIns="0">
              <a:spAutoFit/>
            </a:bodyPr>
            <a:lstStyle/>
            <a:p>
              <a:pPr algn="ctr">
                <a:lnSpc>
                  <a:spcPts val="2238"/>
                </a:lnSpc>
              </a:pPr>
              <a:r>
                <a:rPr lang="en-US" sz="1598">
                  <a:solidFill>
                    <a:srgbClr val="1C3D86"/>
                  </a:solidFill>
                  <a:latin typeface="HK Grotesk Bold"/>
                </a:rPr>
                <a:t>2019</a:t>
              </a:r>
            </a:p>
          </p:txBody>
        </p:sp>
        <p:sp>
          <p:nvSpPr>
            <p:cNvPr name="TextBox 18" id="18"/>
            <p:cNvSpPr txBox="true"/>
            <p:nvPr/>
          </p:nvSpPr>
          <p:spPr>
            <a:xfrm rot="0">
              <a:off x="4482967" y="7470486"/>
              <a:ext cx="628112" cy="356174"/>
            </a:xfrm>
            <a:prstGeom prst="rect">
              <a:avLst/>
            </a:prstGeom>
          </p:spPr>
          <p:txBody>
            <a:bodyPr anchor="t" rtlCol="false" tIns="0" lIns="0" bIns="0" rIns="0">
              <a:spAutoFit/>
            </a:bodyPr>
            <a:lstStyle/>
            <a:p>
              <a:pPr algn="ctr">
                <a:lnSpc>
                  <a:spcPts val="2238"/>
                </a:lnSpc>
              </a:pPr>
              <a:r>
                <a:rPr lang="en-US" sz="1598">
                  <a:solidFill>
                    <a:srgbClr val="1C3D86"/>
                  </a:solidFill>
                  <a:latin typeface="HK Grotesk Bold"/>
                </a:rPr>
                <a:t>2020</a:t>
              </a:r>
            </a:p>
          </p:txBody>
        </p:sp>
        <p:sp>
          <p:nvSpPr>
            <p:cNvPr name="TextBox 19" id="19"/>
            <p:cNvSpPr txBox="true"/>
            <p:nvPr/>
          </p:nvSpPr>
          <p:spPr>
            <a:xfrm rot="0">
              <a:off x="6196000" y="7470486"/>
              <a:ext cx="628112" cy="356174"/>
            </a:xfrm>
            <a:prstGeom prst="rect">
              <a:avLst/>
            </a:prstGeom>
          </p:spPr>
          <p:txBody>
            <a:bodyPr anchor="t" rtlCol="false" tIns="0" lIns="0" bIns="0" rIns="0">
              <a:spAutoFit/>
            </a:bodyPr>
            <a:lstStyle/>
            <a:p>
              <a:pPr algn="ctr">
                <a:lnSpc>
                  <a:spcPts val="2238"/>
                </a:lnSpc>
              </a:pPr>
              <a:r>
                <a:rPr lang="en-US" sz="1598">
                  <a:solidFill>
                    <a:srgbClr val="1C3D86"/>
                  </a:solidFill>
                  <a:latin typeface="HK Grotesk Bold"/>
                </a:rPr>
                <a:t>2021</a:t>
              </a:r>
            </a:p>
          </p:txBody>
        </p:sp>
        <p:grpSp>
          <p:nvGrpSpPr>
            <p:cNvPr name="Group 20" id="20"/>
            <p:cNvGrpSpPr>
              <a:grpSpLocks noChangeAspect="true"/>
            </p:cNvGrpSpPr>
            <p:nvPr/>
          </p:nvGrpSpPr>
          <p:grpSpPr>
            <a:xfrm rot="0">
              <a:off x="514439" y="521101"/>
              <a:ext cx="6852134" cy="6852134"/>
              <a:chOff x="0" y="0"/>
              <a:chExt cx="10287000" cy="10287000"/>
            </a:xfrm>
          </p:grpSpPr>
          <p:sp>
            <p:nvSpPr>
              <p:cNvPr name="Freeform 21" id="21"/>
              <p:cNvSpPr/>
              <p:nvPr/>
            </p:nvSpPr>
            <p:spPr>
              <a:xfrm flipH="false" flipV="false">
                <a:off x="0" y="-63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1C3D86">
                  <a:alpha val="24706"/>
                </a:srgbClr>
              </a:solidFill>
            </p:spPr>
          </p:sp>
          <p:sp>
            <p:nvSpPr>
              <p:cNvPr name="Freeform 22" id="22"/>
              <p:cNvSpPr/>
              <p:nvPr/>
            </p:nvSpPr>
            <p:spPr>
              <a:xfrm flipH="false" flipV="false">
                <a:off x="0" y="25654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1C3D86">
                  <a:alpha val="24706"/>
                </a:srgbClr>
              </a:solidFill>
            </p:spPr>
          </p:sp>
          <p:sp>
            <p:nvSpPr>
              <p:cNvPr name="Freeform 23" id="23"/>
              <p:cNvSpPr/>
              <p:nvPr/>
            </p:nvSpPr>
            <p:spPr>
              <a:xfrm flipH="false" flipV="false">
                <a:off x="0" y="51371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1C3D86">
                  <a:alpha val="24706"/>
                </a:srgbClr>
              </a:solidFill>
            </p:spPr>
          </p:sp>
          <p:sp>
            <p:nvSpPr>
              <p:cNvPr name="Freeform 24" id="24"/>
              <p:cNvSpPr/>
              <p:nvPr/>
            </p:nvSpPr>
            <p:spPr>
              <a:xfrm flipH="false" flipV="false">
                <a:off x="0" y="77089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1C3D86">
                  <a:alpha val="24706"/>
                </a:srgbClr>
              </a:solidFill>
            </p:spPr>
          </p:sp>
          <p:sp>
            <p:nvSpPr>
              <p:cNvPr name="Freeform 25" id="25"/>
              <p:cNvSpPr/>
              <p:nvPr/>
            </p:nvSpPr>
            <p:spPr>
              <a:xfrm flipH="false" flipV="false">
                <a:off x="0" y="102806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1C3D86">
                  <a:alpha val="60000"/>
                </a:srgbClr>
              </a:solidFill>
            </p:spPr>
          </p:sp>
        </p:grpSp>
        <p:sp>
          <p:nvSpPr>
            <p:cNvPr name="TextBox 26" id="26"/>
            <p:cNvSpPr txBox="true"/>
            <p:nvPr/>
          </p:nvSpPr>
          <p:spPr>
            <a:xfrm rot="0">
              <a:off x="0" y="323963"/>
              <a:ext cx="379088" cy="356174"/>
            </a:xfrm>
            <a:prstGeom prst="rect">
              <a:avLst/>
            </a:prstGeom>
          </p:spPr>
          <p:txBody>
            <a:bodyPr anchor="t" rtlCol="false" tIns="0" lIns="0" bIns="0" rIns="0">
              <a:spAutoFit/>
            </a:bodyPr>
            <a:lstStyle/>
            <a:p>
              <a:pPr algn="r">
                <a:lnSpc>
                  <a:spcPts val="2238"/>
                </a:lnSpc>
              </a:pPr>
              <a:r>
                <a:rPr lang="en-US" sz="1598">
                  <a:solidFill>
                    <a:srgbClr val="1C3D86"/>
                  </a:solidFill>
                  <a:latin typeface="HK Grotesk Bold"/>
                </a:rPr>
                <a:t>40 </a:t>
              </a:r>
            </a:p>
          </p:txBody>
        </p:sp>
        <p:sp>
          <p:nvSpPr>
            <p:cNvPr name="TextBox 27" id="27"/>
            <p:cNvSpPr txBox="true"/>
            <p:nvPr/>
          </p:nvSpPr>
          <p:spPr>
            <a:xfrm rot="0">
              <a:off x="0" y="2036997"/>
              <a:ext cx="379088" cy="356174"/>
            </a:xfrm>
            <a:prstGeom prst="rect">
              <a:avLst/>
            </a:prstGeom>
          </p:spPr>
          <p:txBody>
            <a:bodyPr anchor="t" rtlCol="false" tIns="0" lIns="0" bIns="0" rIns="0">
              <a:spAutoFit/>
            </a:bodyPr>
            <a:lstStyle/>
            <a:p>
              <a:pPr algn="r">
                <a:lnSpc>
                  <a:spcPts val="2238"/>
                </a:lnSpc>
              </a:pPr>
              <a:r>
                <a:rPr lang="en-US" sz="1598">
                  <a:solidFill>
                    <a:srgbClr val="1C3D86"/>
                  </a:solidFill>
                  <a:latin typeface="HK Grotesk Bold"/>
                </a:rPr>
                <a:t>30 </a:t>
              </a:r>
            </a:p>
          </p:txBody>
        </p:sp>
        <p:sp>
          <p:nvSpPr>
            <p:cNvPr name="TextBox 28" id="28"/>
            <p:cNvSpPr txBox="true"/>
            <p:nvPr/>
          </p:nvSpPr>
          <p:spPr>
            <a:xfrm rot="0">
              <a:off x="0" y="3750030"/>
              <a:ext cx="379088" cy="356174"/>
            </a:xfrm>
            <a:prstGeom prst="rect">
              <a:avLst/>
            </a:prstGeom>
          </p:spPr>
          <p:txBody>
            <a:bodyPr anchor="t" rtlCol="false" tIns="0" lIns="0" bIns="0" rIns="0">
              <a:spAutoFit/>
            </a:bodyPr>
            <a:lstStyle/>
            <a:p>
              <a:pPr algn="r">
                <a:lnSpc>
                  <a:spcPts val="2238"/>
                </a:lnSpc>
              </a:pPr>
              <a:r>
                <a:rPr lang="en-US" sz="1598">
                  <a:solidFill>
                    <a:srgbClr val="1C3D86"/>
                  </a:solidFill>
                  <a:latin typeface="HK Grotesk Bold"/>
                </a:rPr>
                <a:t>20 </a:t>
              </a:r>
            </a:p>
          </p:txBody>
        </p:sp>
        <p:sp>
          <p:nvSpPr>
            <p:cNvPr name="TextBox 29" id="29"/>
            <p:cNvSpPr txBox="true"/>
            <p:nvPr/>
          </p:nvSpPr>
          <p:spPr>
            <a:xfrm rot="0">
              <a:off x="0" y="5463064"/>
              <a:ext cx="379088" cy="356174"/>
            </a:xfrm>
            <a:prstGeom prst="rect">
              <a:avLst/>
            </a:prstGeom>
          </p:spPr>
          <p:txBody>
            <a:bodyPr anchor="t" rtlCol="false" tIns="0" lIns="0" bIns="0" rIns="0">
              <a:spAutoFit/>
            </a:bodyPr>
            <a:lstStyle/>
            <a:p>
              <a:pPr algn="r">
                <a:lnSpc>
                  <a:spcPts val="2238"/>
                </a:lnSpc>
              </a:pPr>
              <a:r>
                <a:rPr lang="en-US" sz="1598">
                  <a:solidFill>
                    <a:srgbClr val="1C3D86"/>
                  </a:solidFill>
                  <a:latin typeface="HK Grotesk Bold"/>
                </a:rPr>
                <a:t>10 </a:t>
              </a:r>
            </a:p>
          </p:txBody>
        </p:sp>
        <p:sp>
          <p:nvSpPr>
            <p:cNvPr name="TextBox 30" id="30"/>
            <p:cNvSpPr txBox="true"/>
            <p:nvPr/>
          </p:nvSpPr>
          <p:spPr>
            <a:xfrm rot="0">
              <a:off x="157028" y="7176098"/>
              <a:ext cx="222060" cy="356174"/>
            </a:xfrm>
            <a:prstGeom prst="rect">
              <a:avLst/>
            </a:prstGeom>
          </p:spPr>
          <p:txBody>
            <a:bodyPr anchor="t" rtlCol="false" tIns="0" lIns="0" bIns="0" rIns="0">
              <a:spAutoFit/>
            </a:bodyPr>
            <a:lstStyle/>
            <a:p>
              <a:pPr algn="r">
                <a:lnSpc>
                  <a:spcPts val="2238"/>
                </a:lnSpc>
              </a:pPr>
              <a:r>
                <a:rPr lang="en-US" sz="1598">
                  <a:solidFill>
                    <a:srgbClr val="1C3D86"/>
                  </a:solidFill>
                  <a:latin typeface="HK Grotesk Bold"/>
                </a:rPr>
                <a:t>0 </a:t>
              </a:r>
            </a:p>
          </p:txBody>
        </p:sp>
        <p:grpSp>
          <p:nvGrpSpPr>
            <p:cNvPr name="Group 31" id="31"/>
            <p:cNvGrpSpPr>
              <a:grpSpLocks noChangeAspect="true"/>
            </p:cNvGrpSpPr>
            <p:nvPr/>
          </p:nvGrpSpPr>
          <p:grpSpPr>
            <a:xfrm rot="0">
              <a:off x="1252524" y="916579"/>
              <a:ext cx="5375965" cy="5718571"/>
              <a:chOff x="1108075" y="593725"/>
              <a:chExt cx="8070850" cy="8585200"/>
            </a:xfrm>
          </p:grpSpPr>
          <p:sp>
            <p:nvSpPr>
              <p:cNvPr name="Freeform 32" id="32"/>
              <p:cNvSpPr/>
              <p:nvPr/>
            </p:nvSpPr>
            <p:spPr>
              <a:xfrm flipH="false" flipV="false">
                <a:off x="1108075" y="6115626"/>
                <a:ext cx="2806027" cy="1005105"/>
              </a:xfrm>
              <a:custGeom>
                <a:avLst/>
                <a:gdLst/>
                <a:ahLst/>
                <a:cxnLst/>
                <a:rect r="r" b="b" t="t" l="l"/>
                <a:pathLst>
                  <a:path h="1005105" w="2806027">
                    <a:moveTo>
                      <a:pt x="355600" y="828099"/>
                    </a:moveTo>
                    <a:cubicBezTo>
                      <a:pt x="355162" y="730214"/>
                      <a:pt x="275687" y="651093"/>
                      <a:pt x="177800" y="651093"/>
                    </a:cubicBezTo>
                    <a:cubicBezTo>
                      <a:pt x="79913" y="651093"/>
                      <a:pt x="438" y="730214"/>
                      <a:pt x="0" y="828099"/>
                    </a:cubicBezTo>
                    <a:cubicBezTo>
                      <a:pt x="438" y="925984"/>
                      <a:pt x="79913" y="1005105"/>
                      <a:pt x="177800" y="1005105"/>
                    </a:cubicBezTo>
                    <a:cubicBezTo>
                      <a:pt x="275687" y="1005105"/>
                      <a:pt x="355162" y="925984"/>
                      <a:pt x="355600" y="828099"/>
                    </a:cubicBezTo>
                    <a:close/>
                    <a:moveTo>
                      <a:pt x="163203" y="779442"/>
                    </a:moveTo>
                    <a:cubicBezTo>
                      <a:pt x="136451" y="787598"/>
                      <a:pt x="121323" y="815843"/>
                      <a:pt x="129360" y="842631"/>
                    </a:cubicBezTo>
                    <a:cubicBezTo>
                      <a:pt x="137396" y="869419"/>
                      <a:pt x="165574" y="884673"/>
                      <a:pt x="192397" y="876756"/>
                    </a:cubicBezTo>
                    <a:lnTo>
                      <a:pt x="2764147" y="105231"/>
                    </a:lnTo>
                    <a:cubicBezTo>
                      <a:pt x="2790899" y="97075"/>
                      <a:pt x="2806027" y="68830"/>
                      <a:pt x="2797990" y="42042"/>
                    </a:cubicBezTo>
                    <a:cubicBezTo>
                      <a:pt x="2789954" y="15254"/>
                      <a:pt x="2761777" y="0"/>
                      <a:pt x="2734953" y="7917"/>
                    </a:cubicBezTo>
                    <a:close/>
                  </a:path>
                </a:pathLst>
              </a:custGeom>
              <a:solidFill>
                <a:srgbClr val="120052"/>
              </a:solidFill>
            </p:spPr>
          </p:sp>
          <p:sp>
            <p:nvSpPr>
              <p:cNvPr name="Freeform 33" id="33"/>
              <p:cNvSpPr/>
              <p:nvPr/>
            </p:nvSpPr>
            <p:spPr>
              <a:xfrm flipH="false" flipV="false">
                <a:off x="3679825" y="5995193"/>
                <a:ext cx="2805900" cy="3062227"/>
              </a:xfrm>
              <a:custGeom>
                <a:avLst/>
                <a:gdLst/>
                <a:ahLst/>
                <a:cxnLst/>
                <a:rect r="r" b="b" t="t" l="l"/>
                <a:pathLst>
                  <a:path h="3062227" w="2805900">
                    <a:moveTo>
                      <a:pt x="355600" y="177007"/>
                    </a:moveTo>
                    <a:cubicBezTo>
                      <a:pt x="355162" y="79121"/>
                      <a:pt x="275687" y="0"/>
                      <a:pt x="177800" y="0"/>
                    </a:cubicBezTo>
                    <a:cubicBezTo>
                      <a:pt x="79913" y="0"/>
                      <a:pt x="438" y="79121"/>
                      <a:pt x="0" y="177007"/>
                    </a:cubicBezTo>
                    <a:cubicBezTo>
                      <a:pt x="438" y="274893"/>
                      <a:pt x="79913" y="354014"/>
                      <a:pt x="177800" y="354014"/>
                    </a:cubicBezTo>
                    <a:cubicBezTo>
                      <a:pt x="275687" y="354014"/>
                      <a:pt x="355162" y="274893"/>
                      <a:pt x="355600" y="177007"/>
                    </a:cubicBezTo>
                    <a:close/>
                    <a:moveTo>
                      <a:pt x="215389" y="142835"/>
                    </a:moveTo>
                    <a:cubicBezTo>
                      <a:pt x="196483" y="122225"/>
                      <a:pt x="164475" y="120773"/>
                      <a:pt x="143780" y="139586"/>
                    </a:cubicBezTo>
                    <a:cubicBezTo>
                      <a:pt x="123086" y="158399"/>
                      <a:pt x="121491" y="190401"/>
                      <a:pt x="140211" y="211179"/>
                    </a:cubicBezTo>
                    <a:lnTo>
                      <a:pt x="2711961" y="3040104"/>
                    </a:lnTo>
                    <a:cubicBezTo>
                      <a:pt x="2730858" y="3060754"/>
                      <a:pt x="2762898" y="3062228"/>
                      <a:pt x="2783610" y="3043399"/>
                    </a:cubicBezTo>
                    <a:cubicBezTo>
                      <a:pt x="2804322" y="3024570"/>
                      <a:pt x="2805900" y="2992534"/>
                      <a:pt x="2787139" y="2971760"/>
                    </a:cubicBezTo>
                    <a:close/>
                  </a:path>
                </a:pathLst>
              </a:custGeom>
              <a:solidFill>
                <a:srgbClr val="120052"/>
              </a:solidFill>
            </p:spPr>
          </p:sp>
          <p:sp>
            <p:nvSpPr>
              <p:cNvPr name="Freeform 34" id="34"/>
              <p:cNvSpPr/>
              <p:nvPr/>
            </p:nvSpPr>
            <p:spPr>
              <a:xfrm flipH="false" flipV="false">
                <a:off x="6251575" y="8309769"/>
                <a:ext cx="2927350" cy="868362"/>
              </a:xfrm>
              <a:custGeom>
                <a:avLst/>
                <a:gdLst/>
                <a:ahLst/>
                <a:cxnLst/>
                <a:rect r="r" b="b" t="t" l="l"/>
                <a:pathLst>
                  <a:path h="868362" w="2927350">
                    <a:moveTo>
                      <a:pt x="355600" y="691356"/>
                    </a:moveTo>
                    <a:cubicBezTo>
                      <a:pt x="355162" y="593471"/>
                      <a:pt x="275687" y="514350"/>
                      <a:pt x="177800" y="514350"/>
                    </a:cubicBezTo>
                    <a:cubicBezTo>
                      <a:pt x="79913" y="514350"/>
                      <a:pt x="438" y="593471"/>
                      <a:pt x="0" y="691356"/>
                    </a:cubicBezTo>
                    <a:cubicBezTo>
                      <a:pt x="438" y="789241"/>
                      <a:pt x="79913" y="868362"/>
                      <a:pt x="177800" y="868362"/>
                    </a:cubicBezTo>
                    <a:cubicBezTo>
                      <a:pt x="275687" y="868362"/>
                      <a:pt x="355162" y="789241"/>
                      <a:pt x="355600" y="691356"/>
                    </a:cubicBezTo>
                    <a:close/>
                    <a:moveTo>
                      <a:pt x="167837" y="641543"/>
                    </a:moveTo>
                    <a:cubicBezTo>
                      <a:pt x="140409" y="647123"/>
                      <a:pt x="122663" y="673839"/>
                      <a:pt x="128152" y="701286"/>
                    </a:cubicBezTo>
                    <a:cubicBezTo>
                      <a:pt x="133641" y="728732"/>
                      <a:pt x="160298" y="746567"/>
                      <a:pt x="187763" y="741169"/>
                    </a:cubicBezTo>
                    <a:lnTo>
                      <a:pt x="2759513" y="226819"/>
                    </a:lnTo>
                    <a:cubicBezTo>
                      <a:pt x="2786913" y="221212"/>
                      <a:pt x="2804626" y="194512"/>
                      <a:pt x="2799141" y="167087"/>
                    </a:cubicBezTo>
                    <a:cubicBezTo>
                      <a:pt x="2793656" y="139663"/>
                      <a:pt x="2767036" y="121830"/>
                      <a:pt x="2739587" y="127193"/>
                    </a:cubicBezTo>
                    <a:close/>
                    <a:moveTo>
                      <a:pt x="2927350" y="177006"/>
                    </a:moveTo>
                    <a:cubicBezTo>
                      <a:pt x="2926912" y="79121"/>
                      <a:pt x="2847437" y="0"/>
                      <a:pt x="2749550" y="0"/>
                    </a:cubicBezTo>
                    <a:cubicBezTo>
                      <a:pt x="2651663" y="0"/>
                      <a:pt x="2572188" y="79121"/>
                      <a:pt x="2571750" y="177006"/>
                    </a:cubicBezTo>
                    <a:cubicBezTo>
                      <a:pt x="2572188" y="274891"/>
                      <a:pt x="2651663" y="354012"/>
                      <a:pt x="2749550" y="354012"/>
                    </a:cubicBezTo>
                    <a:cubicBezTo>
                      <a:pt x="2847437" y="354012"/>
                      <a:pt x="2926912" y="274891"/>
                      <a:pt x="2927350" y="177006"/>
                    </a:cubicBezTo>
                    <a:close/>
                  </a:path>
                </a:pathLst>
              </a:custGeom>
              <a:solidFill>
                <a:srgbClr val="120052"/>
              </a:solidFill>
            </p:spPr>
          </p:sp>
          <p:sp>
            <p:nvSpPr>
              <p:cNvPr name="Freeform 35" id="35"/>
              <p:cNvSpPr/>
              <p:nvPr/>
            </p:nvSpPr>
            <p:spPr>
              <a:xfrm flipH="false" flipV="false">
                <a:off x="1108075" y="713972"/>
                <a:ext cx="2807020" cy="2034784"/>
              </a:xfrm>
              <a:custGeom>
                <a:avLst/>
                <a:gdLst/>
                <a:ahLst/>
                <a:cxnLst/>
                <a:rect r="r" b="b" t="t" l="l"/>
                <a:pathLst>
                  <a:path h="2034784" w="2807020">
                    <a:moveTo>
                      <a:pt x="355600" y="1857778"/>
                    </a:moveTo>
                    <a:cubicBezTo>
                      <a:pt x="355162" y="1759892"/>
                      <a:pt x="275687" y="1680771"/>
                      <a:pt x="177800" y="1680771"/>
                    </a:cubicBezTo>
                    <a:cubicBezTo>
                      <a:pt x="79913" y="1680771"/>
                      <a:pt x="438" y="1759892"/>
                      <a:pt x="0" y="1857778"/>
                    </a:cubicBezTo>
                    <a:cubicBezTo>
                      <a:pt x="438" y="1955664"/>
                      <a:pt x="79913" y="2034785"/>
                      <a:pt x="177800" y="2034785"/>
                    </a:cubicBezTo>
                    <a:cubicBezTo>
                      <a:pt x="275687" y="2034785"/>
                      <a:pt x="355162" y="1955664"/>
                      <a:pt x="355600" y="1857778"/>
                    </a:cubicBezTo>
                    <a:close/>
                    <a:moveTo>
                      <a:pt x="148668" y="1816161"/>
                    </a:moveTo>
                    <a:cubicBezTo>
                      <a:pt x="125828" y="1832302"/>
                      <a:pt x="120330" y="1863868"/>
                      <a:pt x="136369" y="1886780"/>
                    </a:cubicBezTo>
                    <a:cubicBezTo>
                      <a:pt x="152407" y="1909692"/>
                      <a:pt x="183948" y="1915331"/>
                      <a:pt x="206932" y="1899395"/>
                    </a:cubicBezTo>
                    <a:lnTo>
                      <a:pt x="2778682" y="99170"/>
                    </a:lnTo>
                    <a:cubicBezTo>
                      <a:pt x="2801522" y="83029"/>
                      <a:pt x="2807020" y="51463"/>
                      <a:pt x="2790981" y="28551"/>
                    </a:cubicBezTo>
                    <a:cubicBezTo>
                      <a:pt x="2774943" y="5639"/>
                      <a:pt x="2743402" y="0"/>
                      <a:pt x="2720418" y="15936"/>
                    </a:cubicBezTo>
                    <a:close/>
                  </a:path>
                </a:pathLst>
              </a:custGeom>
              <a:solidFill>
                <a:srgbClr val="41B8D5"/>
              </a:solidFill>
            </p:spPr>
          </p:sp>
          <p:sp>
            <p:nvSpPr>
              <p:cNvPr name="Freeform 36" id="36"/>
              <p:cNvSpPr/>
              <p:nvPr/>
            </p:nvSpPr>
            <p:spPr>
              <a:xfrm flipH="false" flipV="false">
                <a:off x="3679825" y="594518"/>
                <a:ext cx="2806679" cy="7434940"/>
              </a:xfrm>
              <a:custGeom>
                <a:avLst/>
                <a:gdLst/>
                <a:ahLst/>
                <a:cxnLst/>
                <a:rect r="r" b="b" t="t" l="l"/>
                <a:pathLst>
                  <a:path h="7434940" w="2806679">
                    <a:moveTo>
                      <a:pt x="355600" y="177007"/>
                    </a:moveTo>
                    <a:cubicBezTo>
                      <a:pt x="355162" y="79121"/>
                      <a:pt x="275687" y="0"/>
                      <a:pt x="177800" y="0"/>
                    </a:cubicBezTo>
                    <a:cubicBezTo>
                      <a:pt x="79913" y="0"/>
                      <a:pt x="438" y="79121"/>
                      <a:pt x="0" y="177007"/>
                    </a:cubicBezTo>
                    <a:cubicBezTo>
                      <a:pt x="438" y="274893"/>
                      <a:pt x="79913" y="354014"/>
                      <a:pt x="177800" y="354014"/>
                    </a:cubicBezTo>
                    <a:cubicBezTo>
                      <a:pt x="275687" y="354014"/>
                      <a:pt x="355162" y="274893"/>
                      <a:pt x="355600" y="177007"/>
                    </a:cubicBezTo>
                    <a:close/>
                    <a:moveTo>
                      <a:pt x="225640" y="159921"/>
                    </a:moveTo>
                    <a:cubicBezTo>
                      <a:pt x="216116" y="133625"/>
                      <a:pt x="187129" y="119973"/>
                      <a:pt x="160790" y="129380"/>
                    </a:cubicBezTo>
                    <a:cubicBezTo>
                      <a:pt x="134452" y="138787"/>
                      <a:pt x="120671" y="167713"/>
                      <a:pt x="129960" y="194093"/>
                    </a:cubicBezTo>
                    <a:lnTo>
                      <a:pt x="2701710" y="7394993"/>
                    </a:lnTo>
                    <a:cubicBezTo>
                      <a:pt x="2711234" y="7421289"/>
                      <a:pt x="2740221" y="7434941"/>
                      <a:pt x="2766559" y="7425534"/>
                    </a:cubicBezTo>
                    <a:cubicBezTo>
                      <a:pt x="2792898" y="7416128"/>
                      <a:pt x="2806679" y="7387201"/>
                      <a:pt x="2797390" y="7360821"/>
                    </a:cubicBezTo>
                    <a:close/>
                  </a:path>
                </a:pathLst>
              </a:custGeom>
              <a:solidFill>
                <a:srgbClr val="41B8D5"/>
              </a:solidFill>
            </p:spPr>
          </p:sp>
          <p:sp>
            <p:nvSpPr>
              <p:cNvPr name="Freeform 37" id="37"/>
              <p:cNvSpPr/>
              <p:nvPr/>
            </p:nvSpPr>
            <p:spPr>
              <a:xfrm flipH="false" flipV="false">
                <a:off x="6251575" y="5738018"/>
                <a:ext cx="2927350" cy="2411413"/>
              </a:xfrm>
              <a:custGeom>
                <a:avLst/>
                <a:gdLst/>
                <a:ahLst/>
                <a:cxnLst/>
                <a:rect r="r" b="b" t="t" l="l"/>
                <a:pathLst>
                  <a:path h="2411413" w="2927350">
                    <a:moveTo>
                      <a:pt x="355600" y="2234407"/>
                    </a:moveTo>
                    <a:cubicBezTo>
                      <a:pt x="355162" y="2136522"/>
                      <a:pt x="275687" y="2057401"/>
                      <a:pt x="177800" y="2057401"/>
                    </a:cubicBezTo>
                    <a:cubicBezTo>
                      <a:pt x="79913" y="2057401"/>
                      <a:pt x="438" y="2136522"/>
                      <a:pt x="0" y="2234407"/>
                    </a:cubicBezTo>
                    <a:cubicBezTo>
                      <a:pt x="438" y="2332292"/>
                      <a:pt x="79913" y="2411413"/>
                      <a:pt x="177800" y="2411413"/>
                    </a:cubicBezTo>
                    <a:cubicBezTo>
                      <a:pt x="275687" y="2411413"/>
                      <a:pt x="355162" y="2332292"/>
                      <a:pt x="355600" y="2234407"/>
                    </a:cubicBezTo>
                    <a:close/>
                    <a:moveTo>
                      <a:pt x="146066" y="2194739"/>
                    </a:moveTo>
                    <a:cubicBezTo>
                      <a:pt x="124305" y="2212308"/>
                      <a:pt x="120838" y="2244161"/>
                      <a:pt x="138309" y="2266000"/>
                    </a:cubicBezTo>
                    <a:cubicBezTo>
                      <a:pt x="155780" y="2287839"/>
                      <a:pt x="187618" y="2291448"/>
                      <a:pt x="209534" y="2274075"/>
                    </a:cubicBezTo>
                    <a:lnTo>
                      <a:pt x="2781284" y="216675"/>
                    </a:lnTo>
                    <a:cubicBezTo>
                      <a:pt x="2803045" y="199106"/>
                      <a:pt x="2806512" y="167253"/>
                      <a:pt x="2789041" y="145414"/>
                    </a:cubicBezTo>
                    <a:cubicBezTo>
                      <a:pt x="2771570" y="123575"/>
                      <a:pt x="2739733" y="119966"/>
                      <a:pt x="2717816" y="137339"/>
                    </a:cubicBezTo>
                    <a:close/>
                    <a:moveTo>
                      <a:pt x="2927350" y="177007"/>
                    </a:moveTo>
                    <a:cubicBezTo>
                      <a:pt x="2926912" y="79121"/>
                      <a:pt x="2847437" y="0"/>
                      <a:pt x="2749550" y="0"/>
                    </a:cubicBezTo>
                    <a:cubicBezTo>
                      <a:pt x="2651663" y="0"/>
                      <a:pt x="2572188" y="79121"/>
                      <a:pt x="2571750" y="177007"/>
                    </a:cubicBezTo>
                    <a:cubicBezTo>
                      <a:pt x="2572188" y="274893"/>
                      <a:pt x="2651663" y="354014"/>
                      <a:pt x="2749550" y="354014"/>
                    </a:cubicBezTo>
                    <a:cubicBezTo>
                      <a:pt x="2847437" y="354014"/>
                      <a:pt x="2926912" y="274893"/>
                      <a:pt x="2927350" y="177007"/>
                    </a:cubicBezTo>
                    <a:close/>
                  </a:path>
                </a:pathLst>
              </a:custGeom>
              <a:solidFill>
                <a:srgbClr val="41B8D5"/>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DAFhPGhoe2E</dc:identifier>
  <dcterms:modified xsi:type="dcterms:W3CDTF">2011-08-01T06:04:30Z</dcterms:modified>
  <cp:revision>1</cp:revision>
  <dc:title>İNOALTERNA JÜRİ</dc:title>
</cp:coreProperties>
</file>