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20" r:id="rId4"/>
    <p:sldId id="321" r:id="rId5"/>
    <p:sldId id="322" r:id="rId6"/>
    <p:sldId id="323" r:id="rId7"/>
    <p:sldId id="324" r:id="rId8"/>
    <p:sldId id="325" r:id="rId9"/>
    <p:sldId id="326" r:id="rId10"/>
    <p:sldId id="327" r:id="rId11"/>
    <p:sldId id="328" r:id="rId12"/>
    <p:sldId id="330" r:id="rId13"/>
    <p:sldId id="329"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howGuides="1">
      <p:cViewPr varScale="1">
        <p:scale>
          <a:sx n="111" d="100"/>
          <a:sy n="111" d="100"/>
        </p:scale>
        <p:origin x="456" y="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9/19/2020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9/19/2020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9/19/2020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9/19/2020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9/19/2020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8.png"/><Relationship Id="rId3" Type="http://schemas.openxmlformats.org/officeDocument/2006/relationships/image" Target="../media/image10.jpg"/><Relationship Id="rId7" Type="http://schemas.openxmlformats.org/officeDocument/2006/relationships/image" Target="../media/image14.jpeg"/><Relationship Id="rId12"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png"/><Relationship Id="rId5" Type="http://schemas.openxmlformats.org/officeDocument/2006/relationships/image" Target="../media/image12.jpe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Shift Digital Solutions</a:t>
            </a:r>
          </a:p>
        </p:txBody>
      </p:sp>
      <p:sp>
        <p:nvSpPr>
          <p:cNvPr id="4" name="Subtitle 3"/>
          <p:cNvSpPr>
            <a:spLocks noGrp="1"/>
          </p:cNvSpPr>
          <p:nvPr>
            <p:ph type="subTitle" idx="1"/>
          </p:nvPr>
        </p:nvSpPr>
        <p:spPr/>
        <p:txBody>
          <a:bodyPr/>
          <a:lstStyle/>
          <a:p>
            <a:r>
              <a:rPr lang="it-IT" dirty="0"/>
              <a:t>Innovative digital solutions</a:t>
            </a:r>
          </a:p>
        </p:txBody>
      </p:sp>
      <p:pic>
        <p:nvPicPr>
          <p:cNvPr id="7" name="Picture 6">
            <a:extLst>
              <a:ext uri="{FF2B5EF4-FFF2-40B4-BE49-F238E27FC236}">
                <a16:creationId xmlns:a16="http://schemas.microsoft.com/office/drawing/2014/main" id="{F1ED5E17-B338-4555-843B-FEED0E93E3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cxnSp>
        <p:nvCxnSpPr>
          <p:cNvPr id="11" name="Straight Connector 10">
            <a:extLst>
              <a:ext uri="{FF2B5EF4-FFF2-40B4-BE49-F238E27FC236}">
                <a16:creationId xmlns:a16="http://schemas.microsoft.com/office/drawing/2014/main" id="{284D33E3-6FD2-4E89-AAE2-E143F658DBF0}"/>
              </a:ext>
            </a:extLst>
          </p:cNvPr>
          <p:cNvCxnSpPr/>
          <p:nvPr/>
        </p:nvCxnSpPr>
        <p:spPr>
          <a:xfrm>
            <a:off x="4956175" y="12060238"/>
            <a:ext cx="0" cy="952500"/>
          </a:xfrm>
          <a:prstGeom prst="line">
            <a:avLst/>
          </a:prstGeom>
          <a:ln w="19050">
            <a:solidFill>
              <a:srgbClr val="0F99C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515F5D-D9BF-4516-9DD1-C6634B3BAE7E}"/>
              </a:ext>
            </a:extLst>
          </p:cNvPr>
          <p:cNvCxnSpPr/>
          <p:nvPr/>
        </p:nvCxnSpPr>
        <p:spPr>
          <a:xfrm>
            <a:off x="8213725" y="12060238"/>
            <a:ext cx="0" cy="952500"/>
          </a:xfrm>
          <a:prstGeom prst="line">
            <a:avLst/>
          </a:prstGeom>
          <a:ln w="19050">
            <a:solidFill>
              <a:srgbClr val="0F99C7"/>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EA19CDF-40BB-4F0B-943C-9E6A2B34FFE1}"/>
              </a:ext>
            </a:extLst>
          </p:cNvPr>
          <p:cNvGrpSpPr/>
          <p:nvPr/>
        </p:nvGrpSpPr>
        <p:grpSpPr>
          <a:xfrm>
            <a:off x="528674" y="5840923"/>
            <a:ext cx="11204538" cy="905122"/>
            <a:chOff x="447290" y="1652296"/>
            <a:chExt cx="11204538" cy="905122"/>
          </a:xfrm>
        </p:grpSpPr>
        <p:pic>
          <p:nvPicPr>
            <p:cNvPr id="1030" name="Picture 22">
              <a:extLst>
                <a:ext uri="{FF2B5EF4-FFF2-40B4-BE49-F238E27FC236}">
                  <a16:creationId xmlns:a16="http://schemas.microsoft.com/office/drawing/2014/main" id="{0F8BBB7C-FB93-4262-813A-54C03A4E8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23">
              <a:extLst>
                <a:ext uri="{FF2B5EF4-FFF2-40B4-BE49-F238E27FC236}">
                  <a16:creationId xmlns:a16="http://schemas.microsoft.com/office/drawing/2014/main" id="{6F606A91-5295-46B8-8150-D9C37CBE80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CE5DBC12-831D-4658-B7F7-7F1DDF39B6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A7FF8B3-E7C9-4B5F-AFB3-4515B49D6B4F}"/>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3C39DB3-2F90-463B-BE06-7A756CDB3D44}"/>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A1329E6-3722-4EDF-A127-9C8E94E60397}"/>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912812" y="1066800"/>
            <a:ext cx="10363200" cy="5410200"/>
          </a:xfrm>
        </p:spPr>
        <p:txBody>
          <a:bodyPr>
            <a:normAutofit lnSpcReduction="10000"/>
          </a:bodyPr>
          <a:lstStyle/>
          <a:p>
            <a:pPr lvl="1"/>
            <a:r>
              <a:rPr lang="en-US" b="1" u="sng" dirty="0"/>
              <a:t>“Shift Incentive “Client’s Incentive Program:</a:t>
            </a:r>
            <a:endParaRPr lang="en-US" sz="1600" dirty="0"/>
          </a:p>
          <a:p>
            <a:r>
              <a:rPr lang="en-US" dirty="0"/>
              <a:t>Rewards should be as easy as saying “Good Job” or “Thank You”. With Shift Incentive you get one unified platform to give a wide variety of gifts and delivery strategies.</a:t>
            </a:r>
          </a:p>
          <a:p>
            <a:r>
              <a:rPr lang="en-US" dirty="0"/>
              <a:t>We build an efficient system-mobile application to your clients that keep your product loyalty on top.</a:t>
            </a:r>
          </a:p>
          <a:p>
            <a:pPr lvl="1"/>
            <a:r>
              <a:rPr lang="en-US" b="1" u="sng" dirty="0"/>
              <a:t>Events registration and ticketing system:</a:t>
            </a:r>
            <a:endParaRPr lang="en-US" sz="1600" dirty="0"/>
          </a:p>
          <a:p>
            <a:r>
              <a:rPr lang="en-US" dirty="0"/>
              <a:t>Events Registration systems is always matter! Then it`s the time for mobile technology. How fast your attendees will pass your gate? Our system is a ticketing and event technology platform that helps businesses organize their tickets to events online process and helping people discover events that fuel their passions. From workshops to concerts to conferences to world-renowned film and music festivals with powerful platform, which can be accessed online or via mobile apps, scales from basic registration and ticketing to a fully featured attendees’ statistic.</a:t>
            </a:r>
          </a:p>
          <a:p>
            <a:pPr marL="231775" lvl="1" indent="0">
              <a:buNone/>
            </a:pPr>
            <a:endParaRPr lang="en-US" dirty="0"/>
          </a:p>
        </p:txBody>
      </p:sp>
      <p:pic>
        <p:nvPicPr>
          <p:cNvPr id="3" name="Picture 2">
            <a:extLst>
              <a:ext uri="{FF2B5EF4-FFF2-40B4-BE49-F238E27FC236}">
                <a16:creationId xmlns:a16="http://schemas.microsoft.com/office/drawing/2014/main" id="{5B92E9F3-3540-4D45-8A79-8D7212943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0805B7C2-CCB3-44FD-A359-302F88F3CA4B}"/>
              </a:ext>
            </a:extLst>
          </p:cNvPr>
          <p:cNvGrpSpPr/>
          <p:nvPr/>
        </p:nvGrpSpPr>
        <p:grpSpPr>
          <a:xfrm>
            <a:off x="379412" y="5952878"/>
            <a:ext cx="11204538" cy="905122"/>
            <a:chOff x="447290" y="1652296"/>
            <a:chExt cx="11204538" cy="905122"/>
          </a:xfrm>
        </p:grpSpPr>
        <p:pic>
          <p:nvPicPr>
            <p:cNvPr id="5" name="Picture 22">
              <a:extLst>
                <a:ext uri="{FF2B5EF4-FFF2-40B4-BE49-F238E27FC236}">
                  <a16:creationId xmlns:a16="http://schemas.microsoft.com/office/drawing/2014/main" id="{3B614993-4291-4350-93AF-8C64734649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FC0A2B2D-06B0-4EE4-A63D-080FA50022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D593D82E-7C8E-45B6-9DD4-0E1395B802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1449FB2-D4B3-4ED5-BFD7-7A0373407885}"/>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29E09503-D2C7-4B7D-8E5B-B0AF8105394D}"/>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AFAA8F-8ACB-4A33-858F-1AC067EF681F}"/>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305067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03212" y="990600"/>
            <a:ext cx="11506200" cy="5181600"/>
          </a:xfrm>
        </p:spPr>
        <p:txBody>
          <a:bodyPr>
            <a:normAutofit/>
          </a:bodyPr>
          <a:lstStyle/>
          <a:p>
            <a:pPr lvl="0"/>
            <a:r>
              <a:rPr lang="en-US" dirty="0"/>
              <a:t>Organizations will develop trust and dependence on such a strong security management system. </a:t>
            </a:r>
            <a:endParaRPr lang="en-US" sz="2000" dirty="0"/>
          </a:p>
          <a:p>
            <a:pPr lvl="0"/>
            <a:r>
              <a:rPr lang="en-US" dirty="0"/>
              <a:t>It will help reduce and almost eliminate issues in communication and delivering orders. </a:t>
            </a:r>
            <a:endParaRPr lang="en-US" sz="2000" dirty="0"/>
          </a:p>
          <a:p>
            <a:pPr lvl="0"/>
            <a:r>
              <a:rPr lang="en-US" dirty="0"/>
              <a:t>It will create a smoother and more efficient management process. </a:t>
            </a:r>
            <a:endParaRPr lang="en-US" sz="2000" dirty="0"/>
          </a:p>
          <a:p>
            <a:pPr lvl="0"/>
            <a:r>
              <a:rPr lang="en-US" dirty="0"/>
              <a:t>It has a system that connects every guard with their supervisor. </a:t>
            </a:r>
            <a:endParaRPr lang="en-US" sz="2000" dirty="0"/>
          </a:p>
          <a:p>
            <a:pPr lvl="0"/>
            <a:r>
              <a:rPr lang="en-US" dirty="0"/>
              <a:t>It has easy-efficient way to assign shifts schedule to guards.</a:t>
            </a:r>
            <a:endParaRPr lang="en-US" sz="2000" dirty="0"/>
          </a:p>
          <a:p>
            <a:pPr lvl="0"/>
            <a:r>
              <a:rPr lang="en-US" dirty="0"/>
              <a:t>It sends out pre-shift notification to alert the guards an hour earlier. </a:t>
            </a:r>
            <a:endParaRPr lang="en-US" sz="2000" dirty="0"/>
          </a:p>
          <a:p>
            <a:pPr lvl="0"/>
            <a:r>
              <a:rPr lang="en-US" dirty="0"/>
              <a:t>It sends guards regular notifications to guarantee everyone is active in their spots. </a:t>
            </a:r>
            <a:endParaRPr lang="en-US" sz="2000" dirty="0"/>
          </a:p>
          <a:p>
            <a:pPr lvl="0"/>
            <a:r>
              <a:rPr lang="en-US" dirty="0"/>
              <a:t>It gives supervisors an active view of each and every guard along with their locations, time of service and guard’s information. </a:t>
            </a:r>
            <a:endParaRPr lang="en-US" sz="2000" dirty="0"/>
          </a:p>
        </p:txBody>
      </p:sp>
      <p:pic>
        <p:nvPicPr>
          <p:cNvPr id="3" name="Picture 2">
            <a:extLst>
              <a:ext uri="{FF2B5EF4-FFF2-40B4-BE49-F238E27FC236}">
                <a16:creationId xmlns:a16="http://schemas.microsoft.com/office/drawing/2014/main" id="{81DCA5F0-A466-46EE-A3E5-22A37CCD0B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1A0A7956-AEDF-4E62-9B20-7F72D80D863A}"/>
              </a:ext>
            </a:extLst>
          </p:cNvPr>
          <p:cNvGrpSpPr/>
          <p:nvPr/>
        </p:nvGrpSpPr>
        <p:grpSpPr>
          <a:xfrm>
            <a:off x="528674" y="5840923"/>
            <a:ext cx="11204538" cy="905122"/>
            <a:chOff x="447290" y="1652296"/>
            <a:chExt cx="11204538" cy="905122"/>
          </a:xfrm>
        </p:grpSpPr>
        <p:pic>
          <p:nvPicPr>
            <p:cNvPr id="5" name="Picture 22">
              <a:extLst>
                <a:ext uri="{FF2B5EF4-FFF2-40B4-BE49-F238E27FC236}">
                  <a16:creationId xmlns:a16="http://schemas.microsoft.com/office/drawing/2014/main" id="{F03A32DE-F5C6-4902-BA6E-85E67A839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C0A8ED38-60D5-44AA-85E4-6078A6F2BC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5F644C0D-8EF2-4661-9978-E2054F4FBE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129918-4E77-48C0-AEA4-C83492E8A23C}"/>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2D239821-F8BF-4D4D-848E-E90F411D5B2B}"/>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3FBF0E6-748E-4574-813F-3A1B34FECB77}"/>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96643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03212" y="1143000"/>
            <a:ext cx="11506200" cy="5029200"/>
          </a:xfrm>
        </p:spPr>
        <p:txBody>
          <a:bodyPr>
            <a:normAutofit/>
          </a:bodyPr>
          <a:lstStyle/>
          <a:p>
            <a:pPr marL="231775" lvl="1" indent="0">
              <a:buNone/>
            </a:pPr>
            <a:r>
              <a:rPr lang="en-US" b="1" u="sng" dirty="0"/>
              <a:t>Security Gear:</a:t>
            </a:r>
            <a:endParaRPr lang="en-US" sz="1600" dirty="0"/>
          </a:p>
          <a:p>
            <a:r>
              <a:rPr lang="en-US" dirty="0"/>
              <a:t>Security Gear is an application that allows security companies check, manage and track security guards. It’s designed specifically to help security companies reduce damages and problems that result from poor management and communication channels.</a:t>
            </a:r>
          </a:p>
          <a:p>
            <a:pPr lvl="0"/>
            <a:r>
              <a:rPr lang="en-US" dirty="0"/>
              <a:t>Create a management system for security guards. </a:t>
            </a:r>
            <a:endParaRPr lang="en-US" sz="2000" dirty="0"/>
          </a:p>
          <a:p>
            <a:pPr lvl="0"/>
            <a:r>
              <a:rPr lang="en-US" dirty="0"/>
              <a:t>Track and locate security guards’ movements and positions. </a:t>
            </a:r>
            <a:endParaRPr lang="en-US" sz="2000" dirty="0"/>
          </a:p>
          <a:p>
            <a:pPr lvl="0"/>
            <a:r>
              <a:rPr lang="en-US" dirty="0"/>
              <a:t>Create an easier and more effective communication channel between supervisors and their team. </a:t>
            </a:r>
            <a:endParaRPr lang="en-US" sz="2000" dirty="0"/>
          </a:p>
          <a:p>
            <a:pPr lvl="0"/>
            <a:r>
              <a:rPr lang="en-US" dirty="0"/>
              <a:t>It will help eliminate issues that rise due to poor security staff management. </a:t>
            </a:r>
            <a:endParaRPr lang="en-US" sz="2000" dirty="0"/>
          </a:p>
          <a:p>
            <a:pPr lvl="0"/>
            <a:r>
              <a:rPr lang="en-US" dirty="0"/>
              <a:t>It will give the company leverage over other competitors. </a:t>
            </a:r>
            <a:endParaRPr lang="en-US" sz="2000" dirty="0"/>
          </a:p>
        </p:txBody>
      </p:sp>
      <p:pic>
        <p:nvPicPr>
          <p:cNvPr id="3" name="Picture 2">
            <a:extLst>
              <a:ext uri="{FF2B5EF4-FFF2-40B4-BE49-F238E27FC236}">
                <a16:creationId xmlns:a16="http://schemas.microsoft.com/office/drawing/2014/main" id="{81DCA5F0-A466-46EE-A3E5-22A37CCD0B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F0867C49-CC6D-4A39-81BF-E77B0FA81EF6}"/>
              </a:ext>
            </a:extLst>
          </p:cNvPr>
          <p:cNvGrpSpPr/>
          <p:nvPr/>
        </p:nvGrpSpPr>
        <p:grpSpPr>
          <a:xfrm>
            <a:off x="528674" y="5840923"/>
            <a:ext cx="11204538" cy="905122"/>
            <a:chOff x="447290" y="1652296"/>
            <a:chExt cx="11204538" cy="905122"/>
          </a:xfrm>
        </p:grpSpPr>
        <p:pic>
          <p:nvPicPr>
            <p:cNvPr id="5" name="Picture 22">
              <a:extLst>
                <a:ext uri="{FF2B5EF4-FFF2-40B4-BE49-F238E27FC236}">
                  <a16:creationId xmlns:a16="http://schemas.microsoft.com/office/drawing/2014/main" id="{804DE08E-FBC0-4919-A53D-B691E8DEE6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24B45265-2892-4D30-80E0-1E1A425895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97F32A9A-3CED-4417-B010-4DE75AEA9C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E86B014-DBBE-4276-ACDF-F7E144FB0B5B}"/>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406AD481-3CA1-463D-9629-F798F54378E3}"/>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48B972D-DE54-4B50-AF16-6658031B8FAA}"/>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307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E5777AA-A01E-4D7D-BF5F-6170671F41AF}"/>
              </a:ext>
            </a:extLst>
          </p:cNvPr>
          <p:cNvGrpSpPr/>
          <p:nvPr/>
        </p:nvGrpSpPr>
        <p:grpSpPr>
          <a:xfrm>
            <a:off x="3918857" y="1707709"/>
            <a:ext cx="1940635" cy="1940635"/>
            <a:chOff x="5561015" y="1219200"/>
            <a:chExt cx="2438397" cy="2438397"/>
          </a:xfrm>
        </p:grpSpPr>
        <p:sp>
          <p:nvSpPr>
            <p:cNvPr id="6" name="Oval 5">
              <a:extLst>
                <a:ext uri="{FF2B5EF4-FFF2-40B4-BE49-F238E27FC236}">
                  <a16:creationId xmlns:a16="http://schemas.microsoft.com/office/drawing/2014/main" id="{3B7FCF1A-484A-4199-BEB3-AD2380DF6B25}"/>
                </a:ext>
              </a:extLst>
            </p:cNvPr>
            <p:cNvSpPr/>
            <p:nvPr/>
          </p:nvSpPr>
          <p:spPr>
            <a:xfrm>
              <a:off x="5561015" y="1219200"/>
              <a:ext cx="2438397" cy="24383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564B9B1-5BD0-4B79-91ED-D22E7469FE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7212" y="2335236"/>
              <a:ext cx="2313556" cy="450917"/>
            </a:xfrm>
            <a:prstGeom prst="rect">
              <a:avLst/>
            </a:prstGeom>
          </p:spPr>
        </p:pic>
      </p:grpSp>
      <p:grpSp>
        <p:nvGrpSpPr>
          <p:cNvPr id="39" name="Group 38">
            <a:extLst>
              <a:ext uri="{FF2B5EF4-FFF2-40B4-BE49-F238E27FC236}">
                <a16:creationId xmlns:a16="http://schemas.microsoft.com/office/drawing/2014/main" id="{0E585BB8-260F-4B87-8459-4C9C3E7E5546}"/>
              </a:ext>
            </a:extLst>
          </p:cNvPr>
          <p:cNvGrpSpPr/>
          <p:nvPr/>
        </p:nvGrpSpPr>
        <p:grpSpPr>
          <a:xfrm>
            <a:off x="6668374" y="4226646"/>
            <a:ext cx="1940635" cy="1940635"/>
            <a:chOff x="9410190" y="4383047"/>
            <a:chExt cx="2438397" cy="2438397"/>
          </a:xfrm>
        </p:grpSpPr>
        <p:sp>
          <p:nvSpPr>
            <p:cNvPr id="10" name="Oval 9">
              <a:extLst>
                <a:ext uri="{FF2B5EF4-FFF2-40B4-BE49-F238E27FC236}">
                  <a16:creationId xmlns:a16="http://schemas.microsoft.com/office/drawing/2014/main" id="{D0B93DD7-32AD-43A0-8EDF-F0F6B204C5E4}"/>
                </a:ext>
              </a:extLst>
            </p:cNvPr>
            <p:cNvSpPr/>
            <p:nvPr/>
          </p:nvSpPr>
          <p:spPr>
            <a:xfrm>
              <a:off x="9410190" y="4383047"/>
              <a:ext cx="2438397" cy="24383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FD188F6-D6E9-4796-9325-F0F98A435D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011" y="4800600"/>
              <a:ext cx="1582401" cy="1582401"/>
            </a:xfrm>
            <a:prstGeom prst="rect">
              <a:avLst/>
            </a:prstGeom>
          </p:spPr>
        </p:pic>
      </p:grpSp>
      <p:sp>
        <p:nvSpPr>
          <p:cNvPr id="38" name="Oval 37">
            <a:extLst>
              <a:ext uri="{FF2B5EF4-FFF2-40B4-BE49-F238E27FC236}">
                <a16:creationId xmlns:a16="http://schemas.microsoft.com/office/drawing/2014/main" id="{1FD56C65-0606-4EEE-9F0F-B4F2BE48FFEA}"/>
              </a:ext>
            </a:extLst>
          </p:cNvPr>
          <p:cNvSpPr/>
          <p:nvPr/>
        </p:nvSpPr>
        <p:spPr>
          <a:xfrm>
            <a:off x="9411577" y="4247988"/>
            <a:ext cx="1940635" cy="194063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141412" y="1143000"/>
            <a:ext cx="2590799" cy="609600"/>
          </a:xfrm>
        </p:spPr>
        <p:txBody>
          <a:bodyPr/>
          <a:lstStyle/>
          <a:p>
            <a:r>
              <a:rPr lang="en-US" b="1" u="sng" dirty="0"/>
              <a:t>Our Clients</a:t>
            </a:r>
            <a:endParaRPr lang="en-US" dirty="0"/>
          </a:p>
        </p:txBody>
      </p:sp>
      <p:pic>
        <p:nvPicPr>
          <p:cNvPr id="5" name="Content Placeholder 4">
            <a:extLst>
              <a:ext uri="{FF2B5EF4-FFF2-40B4-BE49-F238E27FC236}">
                <a16:creationId xmlns:a16="http://schemas.microsoft.com/office/drawing/2014/main" id="{16499DB9-93E7-4136-99EE-0C616A8CA79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75812" y="4724400"/>
            <a:ext cx="1403782" cy="1022969"/>
          </a:xfrm>
        </p:spPr>
      </p:pic>
      <p:grpSp>
        <p:nvGrpSpPr>
          <p:cNvPr id="33" name="Group 32">
            <a:extLst>
              <a:ext uri="{FF2B5EF4-FFF2-40B4-BE49-F238E27FC236}">
                <a16:creationId xmlns:a16="http://schemas.microsoft.com/office/drawing/2014/main" id="{C1A719C6-EF25-4F19-8A51-AEE57768843D}"/>
              </a:ext>
            </a:extLst>
          </p:cNvPr>
          <p:cNvGrpSpPr/>
          <p:nvPr/>
        </p:nvGrpSpPr>
        <p:grpSpPr>
          <a:xfrm>
            <a:off x="6668374" y="1707709"/>
            <a:ext cx="1940635" cy="1940635"/>
            <a:chOff x="5637215" y="2209803"/>
            <a:chExt cx="2438397" cy="2438397"/>
          </a:xfrm>
        </p:grpSpPr>
        <p:sp>
          <p:nvSpPr>
            <p:cNvPr id="4" name="Oval 3">
              <a:extLst>
                <a:ext uri="{FF2B5EF4-FFF2-40B4-BE49-F238E27FC236}">
                  <a16:creationId xmlns:a16="http://schemas.microsoft.com/office/drawing/2014/main" id="{6F1F0C94-7CF5-43E7-9AE7-87502A88B361}"/>
                </a:ext>
              </a:extLst>
            </p:cNvPr>
            <p:cNvSpPr/>
            <p:nvPr/>
          </p:nvSpPr>
          <p:spPr>
            <a:xfrm>
              <a:off x="5637215" y="2209803"/>
              <a:ext cx="2438397" cy="24383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2D4547-8B0D-4826-A19A-9C7713BFCA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2305" y="2661689"/>
              <a:ext cx="1534663" cy="1534663"/>
            </a:xfrm>
            <a:prstGeom prst="rect">
              <a:avLst/>
            </a:prstGeom>
          </p:spPr>
        </p:pic>
      </p:grpSp>
      <p:grpSp>
        <p:nvGrpSpPr>
          <p:cNvPr id="32" name="Group 31">
            <a:extLst>
              <a:ext uri="{FF2B5EF4-FFF2-40B4-BE49-F238E27FC236}">
                <a16:creationId xmlns:a16="http://schemas.microsoft.com/office/drawing/2014/main" id="{44C09236-6DED-4204-AF2C-4A47DF2AB9B2}"/>
              </a:ext>
            </a:extLst>
          </p:cNvPr>
          <p:cNvGrpSpPr/>
          <p:nvPr/>
        </p:nvGrpSpPr>
        <p:grpSpPr>
          <a:xfrm>
            <a:off x="1181974" y="1707709"/>
            <a:ext cx="1940635" cy="1940635"/>
            <a:chOff x="-1588" y="1905000"/>
            <a:chExt cx="2438397" cy="2438397"/>
          </a:xfrm>
        </p:grpSpPr>
        <p:sp>
          <p:nvSpPr>
            <p:cNvPr id="9" name="Oval 8">
              <a:extLst>
                <a:ext uri="{FF2B5EF4-FFF2-40B4-BE49-F238E27FC236}">
                  <a16:creationId xmlns:a16="http://schemas.microsoft.com/office/drawing/2014/main" id="{D3869B54-C6A2-4170-90FF-5BA7D4361A4C}"/>
                </a:ext>
              </a:extLst>
            </p:cNvPr>
            <p:cNvSpPr/>
            <p:nvPr/>
          </p:nvSpPr>
          <p:spPr>
            <a:xfrm>
              <a:off x="-1588" y="1905000"/>
              <a:ext cx="2438397" cy="24383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ADEC38B-04BB-4B34-BD76-7683EDE5EF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0377" y="2338273"/>
              <a:ext cx="1509235" cy="1509235"/>
            </a:xfrm>
            <a:prstGeom prst="rect">
              <a:avLst/>
            </a:prstGeom>
          </p:spPr>
        </p:pic>
      </p:grpSp>
      <p:grpSp>
        <p:nvGrpSpPr>
          <p:cNvPr id="36" name="Group 35">
            <a:extLst>
              <a:ext uri="{FF2B5EF4-FFF2-40B4-BE49-F238E27FC236}">
                <a16:creationId xmlns:a16="http://schemas.microsoft.com/office/drawing/2014/main" id="{CA89D05E-E449-4D48-A48C-E63CEA76879B}"/>
              </a:ext>
            </a:extLst>
          </p:cNvPr>
          <p:cNvGrpSpPr/>
          <p:nvPr/>
        </p:nvGrpSpPr>
        <p:grpSpPr>
          <a:xfrm>
            <a:off x="3925177" y="4236244"/>
            <a:ext cx="1940635" cy="1940635"/>
            <a:chOff x="-1585" y="4419603"/>
            <a:chExt cx="2438397" cy="2438397"/>
          </a:xfrm>
        </p:grpSpPr>
        <p:sp>
          <p:nvSpPr>
            <p:cNvPr id="8" name="Oval 7">
              <a:extLst>
                <a:ext uri="{FF2B5EF4-FFF2-40B4-BE49-F238E27FC236}">
                  <a16:creationId xmlns:a16="http://schemas.microsoft.com/office/drawing/2014/main" id="{07172353-9967-4767-BBD8-B78AC3DF37F6}"/>
                </a:ext>
              </a:extLst>
            </p:cNvPr>
            <p:cNvSpPr/>
            <p:nvPr/>
          </p:nvSpPr>
          <p:spPr>
            <a:xfrm>
              <a:off x="-1585" y="4419603"/>
              <a:ext cx="2438397" cy="24383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6D10BC-6B36-4444-9C14-D30A99B9009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9377"/>
            <a:stretch/>
          </p:blipFill>
          <p:spPr>
            <a:xfrm>
              <a:off x="531812" y="4823389"/>
              <a:ext cx="1399319" cy="1681975"/>
            </a:xfrm>
            <a:prstGeom prst="rect">
              <a:avLst/>
            </a:prstGeom>
          </p:spPr>
        </p:pic>
      </p:grpSp>
      <p:grpSp>
        <p:nvGrpSpPr>
          <p:cNvPr id="40" name="Group 39">
            <a:extLst>
              <a:ext uri="{FF2B5EF4-FFF2-40B4-BE49-F238E27FC236}">
                <a16:creationId xmlns:a16="http://schemas.microsoft.com/office/drawing/2014/main" id="{687A2D65-4C00-40DE-BE18-9ECAD61F5C0A}"/>
              </a:ext>
            </a:extLst>
          </p:cNvPr>
          <p:cNvGrpSpPr/>
          <p:nvPr/>
        </p:nvGrpSpPr>
        <p:grpSpPr>
          <a:xfrm>
            <a:off x="1181974" y="4216200"/>
            <a:ext cx="1940635" cy="1940635"/>
            <a:chOff x="3812190" y="3987131"/>
            <a:chExt cx="2438397" cy="2438397"/>
          </a:xfrm>
        </p:grpSpPr>
        <p:sp>
          <p:nvSpPr>
            <p:cNvPr id="17" name="Oval 16">
              <a:extLst>
                <a:ext uri="{FF2B5EF4-FFF2-40B4-BE49-F238E27FC236}">
                  <a16:creationId xmlns:a16="http://schemas.microsoft.com/office/drawing/2014/main" id="{530A03B3-1A58-480D-A09B-6EE776A49E01}"/>
                </a:ext>
              </a:extLst>
            </p:cNvPr>
            <p:cNvSpPr/>
            <p:nvPr/>
          </p:nvSpPr>
          <p:spPr>
            <a:xfrm>
              <a:off x="3812190" y="3987131"/>
              <a:ext cx="2438397" cy="24383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D3ADF7D-EA14-43C4-AD96-3A6C74E425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5706" y="4724400"/>
              <a:ext cx="1970357" cy="973016"/>
            </a:xfrm>
            <a:prstGeom prst="rect">
              <a:avLst/>
            </a:prstGeom>
          </p:spPr>
        </p:pic>
      </p:grpSp>
      <p:pic>
        <p:nvPicPr>
          <p:cNvPr id="26" name="Picture 25">
            <a:extLst>
              <a:ext uri="{FF2B5EF4-FFF2-40B4-BE49-F238E27FC236}">
                <a16:creationId xmlns:a16="http://schemas.microsoft.com/office/drawing/2014/main" id="{E358CCE9-BDD0-43BD-B993-02E837F547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34" name="Group 33">
            <a:extLst>
              <a:ext uri="{FF2B5EF4-FFF2-40B4-BE49-F238E27FC236}">
                <a16:creationId xmlns:a16="http://schemas.microsoft.com/office/drawing/2014/main" id="{BAD4D759-C265-45F9-83B5-1F472450253F}"/>
              </a:ext>
            </a:extLst>
          </p:cNvPr>
          <p:cNvGrpSpPr/>
          <p:nvPr/>
        </p:nvGrpSpPr>
        <p:grpSpPr>
          <a:xfrm>
            <a:off x="9411574" y="1676400"/>
            <a:ext cx="1940635" cy="1940635"/>
            <a:chOff x="6588030" y="4367360"/>
            <a:chExt cx="2438397" cy="2438397"/>
          </a:xfrm>
        </p:grpSpPr>
        <p:sp>
          <p:nvSpPr>
            <p:cNvPr id="12" name="Oval 11">
              <a:extLst>
                <a:ext uri="{FF2B5EF4-FFF2-40B4-BE49-F238E27FC236}">
                  <a16:creationId xmlns:a16="http://schemas.microsoft.com/office/drawing/2014/main" id="{63190F90-393B-42D8-9E39-018D7CF927CE}"/>
                </a:ext>
              </a:extLst>
            </p:cNvPr>
            <p:cNvSpPr/>
            <p:nvPr/>
          </p:nvSpPr>
          <p:spPr>
            <a:xfrm>
              <a:off x="6588030" y="4367360"/>
              <a:ext cx="2438397" cy="24383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270807-F3CB-4F65-A57A-FAD05EC06396}"/>
                </a:ext>
              </a:extLst>
            </p:cNvPr>
            <p:cNvPicPr>
              <a:picLocks noChangeAspect="1"/>
            </p:cNvPicPr>
            <p:nvPr/>
          </p:nvPicPr>
          <p:blipFill>
            <a:blip r:embed="rId10">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941475" y="4698690"/>
              <a:ext cx="1749639" cy="1749639"/>
            </a:xfrm>
            <a:prstGeom prst="rect">
              <a:avLst/>
            </a:prstGeom>
            <a:ln>
              <a:noFill/>
            </a:ln>
          </p:spPr>
        </p:pic>
      </p:grpSp>
      <p:grpSp>
        <p:nvGrpSpPr>
          <p:cNvPr id="41" name="Group 40">
            <a:extLst>
              <a:ext uri="{FF2B5EF4-FFF2-40B4-BE49-F238E27FC236}">
                <a16:creationId xmlns:a16="http://schemas.microsoft.com/office/drawing/2014/main" id="{57CD3B43-1CC7-4328-BEA7-97C4EED706BC}"/>
              </a:ext>
            </a:extLst>
          </p:cNvPr>
          <p:cNvGrpSpPr/>
          <p:nvPr/>
        </p:nvGrpSpPr>
        <p:grpSpPr>
          <a:xfrm>
            <a:off x="528674" y="5840923"/>
            <a:ext cx="11204538" cy="905122"/>
            <a:chOff x="447290" y="1652296"/>
            <a:chExt cx="11204538" cy="905122"/>
          </a:xfrm>
        </p:grpSpPr>
        <p:pic>
          <p:nvPicPr>
            <p:cNvPr id="42" name="Picture 22">
              <a:extLst>
                <a:ext uri="{FF2B5EF4-FFF2-40B4-BE49-F238E27FC236}">
                  <a16:creationId xmlns:a16="http://schemas.microsoft.com/office/drawing/2014/main" id="{9AD89026-C5A8-4754-9B71-CD2FE0F3241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
              <a:extLst>
                <a:ext uri="{FF2B5EF4-FFF2-40B4-BE49-F238E27FC236}">
                  <a16:creationId xmlns:a16="http://schemas.microsoft.com/office/drawing/2014/main" id="{782BADB1-1992-4621-948B-7D5DF4B09CD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4">
              <a:extLst>
                <a:ext uri="{FF2B5EF4-FFF2-40B4-BE49-F238E27FC236}">
                  <a16:creationId xmlns:a16="http://schemas.microsoft.com/office/drawing/2014/main" id="{13374D36-2107-41C5-AC42-202FEF8BF21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9E21E7E3-6BB5-429C-B197-7636E3020E47}"/>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D1C68F74-01E3-4CB3-8BB7-20B855F5DA43}"/>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8698FE5D-681D-407B-B12C-E4D48940E7BA}"/>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300053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t>Profile</a:t>
            </a:r>
            <a:endParaRPr lang="en-US" dirty="0"/>
          </a:p>
        </p:txBody>
      </p:sp>
      <p:sp>
        <p:nvSpPr>
          <p:cNvPr id="14" name="Content Placeholder 13"/>
          <p:cNvSpPr>
            <a:spLocks noGrp="1"/>
          </p:cNvSpPr>
          <p:nvPr>
            <p:ph idx="1"/>
          </p:nvPr>
        </p:nvSpPr>
        <p:spPr/>
        <p:txBody>
          <a:bodyPr>
            <a:normAutofit fontScale="92500" lnSpcReduction="20000"/>
          </a:bodyPr>
          <a:lstStyle/>
          <a:p>
            <a:r>
              <a:rPr lang="en-US" dirty="0"/>
              <a:t>Shift Digital Solutions, Cairo based company managed by highly experienced information technology professionals in the areas of Software Development, IT Infrastructure Management, Security Infrastructure design, Quality Assurance and implementation. Shift Digital Solutions has considerable experience delivering solutions in single and multi-operating system environments.</a:t>
            </a:r>
          </a:p>
          <a:p>
            <a:r>
              <a:rPr lang="en-US" dirty="0"/>
              <a:t> Taking big steps since November 2018, Shift has promised to take over the software industry. And it’s already half way there. Shift specializes in creating customized, strong and innovative systems/ mobile applications for different industries bearing different requirements. </a:t>
            </a:r>
          </a:p>
          <a:p>
            <a:r>
              <a:rPr lang="en-US" dirty="0"/>
              <a:t>Shift believes in the power technology has in connecting people together. That’s why Shift has made it a priority to create customized systems/applications that will help business reach their target with shortest way. You will also be able to get a solution that completely full fit your work.</a:t>
            </a:r>
          </a:p>
          <a:p>
            <a:endParaRPr lang="en-US" dirty="0"/>
          </a:p>
        </p:txBody>
      </p:sp>
      <p:pic>
        <p:nvPicPr>
          <p:cNvPr id="4" name="Picture 3">
            <a:extLst>
              <a:ext uri="{FF2B5EF4-FFF2-40B4-BE49-F238E27FC236}">
                <a16:creationId xmlns:a16="http://schemas.microsoft.com/office/drawing/2014/main" id="{5481E28E-1D0E-4B23-BD30-875ECD978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5" name="Group 4">
            <a:extLst>
              <a:ext uri="{FF2B5EF4-FFF2-40B4-BE49-F238E27FC236}">
                <a16:creationId xmlns:a16="http://schemas.microsoft.com/office/drawing/2014/main" id="{A4C64B67-7E9C-4821-BB40-F6EC83A94A9E}"/>
              </a:ext>
            </a:extLst>
          </p:cNvPr>
          <p:cNvGrpSpPr/>
          <p:nvPr/>
        </p:nvGrpSpPr>
        <p:grpSpPr>
          <a:xfrm>
            <a:off x="528674" y="5840923"/>
            <a:ext cx="11204538" cy="905122"/>
            <a:chOff x="447290" y="1652296"/>
            <a:chExt cx="11204538" cy="905122"/>
          </a:xfrm>
        </p:grpSpPr>
        <p:pic>
          <p:nvPicPr>
            <p:cNvPr id="6" name="Picture 22">
              <a:extLst>
                <a:ext uri="{FF2B5EF4-FFF2-40B4-BE49-F238E27FC236}">
                  <a16:creationId xmlns:a16="http://schemas.microsoft.com/office/drawing/2014/main" id="{35CCD2AD-0442-4671-8750-C21D2BFA4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3">
              <a:extLst>
                <a:ext uri="{FF2B5EF4-FFF2-40B4-BE49-F238E27FC236}">
                  <a16:creationId xmlns:a16="http://schemas.microsoft.com/office/drawing/2014/main" id="{153588B7-DE8A-4708-BC2F-8FCBA64ABC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4">
              <a:extLst>
                <a:ext uri="{FF2B5EF4-FFF2-40B4-BE49-F238E27FC236}">
                  <a16:creationId xmlns:a16="http://schemas.microsoft.com/office/drawing/2014/main" id="{6053BEBA-7645-436B-8B32-4F97C948EA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61F73DD-1A80-4430-B053-A0BA0DA8FCE2}"/>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8736CBE-5876-40DA-923D-8E36BA1267C6}"/>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0DDEA6D-DEB5-4C48-A7A0-F58654ED23C5}"/>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fontScale="92500" lnSpcReduction="20000"/>
          </a:bodyPr>
          <a:lstStyle/>
          <a:p>
            <a:pPr marL="0" indent="0">
              <a:buNone/>
            </a:pPr>
            <a:r>
              <a:rPr lang="en-US" b="1" u="sng" dirty="0"/>
              <a:t>Our Mission</a:t>
            </a:r>
            <a:endParaRPr lang="en-US" b="1" dirty="0"/>
          </a:p>
          <a:p>
            <a:r>
              <a:rPr lang="en-US" dirty="0"/>
              <a:t>To provide highest quality services and solutions </a:t>
            </a:r>
            <a:r>
              <a:rPr lang="en-US" b="1" dirty="0"/>
              <a:t>to our clients and a productive and innovative environment for our employees to excel in the world of Information Technology.</a:t>
            </a:r>
          </a:p>
          <a:p>
            <a:pPr marL="0" indent="0">
              <a:buNone/>
            </a:pPr>
            <a:r>
              <a:rPr lang="en-US" b="1" u="sng" dirty="0"/>
              <a:t>Shift Digital Solutions Values</a:t>
            </a:r>
            <a:endParaRPr lang="en-US" dirty="0"/>
          </a:p>
          <a:p>
            <a:r>
              <a:rPr lang="en-US" dirty="0"/>
              <a:t>Custom Solutions based on Individual Requirement.</a:t>
            </a:r>
          </a:p>
          <a:p>
            <a:r>
              <a:rPr lang="en-US" dirty="0"/>
              <a:t>Shift Digital Solutions creates a solution which is optimized to your requirements; Custom by default. Contrast this with one size fits all bundles sometimes promoted by companies that rely mainly on Mobile applications. Because we are vendor-independent, we can select the best-fit solution to minimize your Total Cost of Ownership, and maximize your Quality of Service.</a:t>
            </a:r>
          </a:p>
        </p:txBody>
      </p:sp>
      <p:pic>
        <p:nvPicPr>
          <p:cNvPr id="4" name="Picture 3">
            <a:extLst>
              <a:ext uri="{FF2B5EF4-FFF2-40B4-BE49-F238E27FC236}">
                <a16:creationId xmlns:a16="http://schemas.microsoft.com/office/drawing/2014/main" id="{25EA1158-C0FE-44BA-B60C-07BD184B1A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5" name="Group 4">
            <a:extLst>
              <a:ext uri="{FF2B5EF4-FFF2-40B4-BE49-F238E27FC236}">
                <a16:creationId xmlns:a16="http://schemas.microsoft.com/office/drawing/2014/main" id="{A8132995-F42B-4209-8817-03C8EADDC437}"/>
              </a:ext>
            </a:extLst>
          </p:cNvPr>
          <p:cNvGrpSpPr/>
          <p:nvPr/>
        </p:nvGrpSpPr>
        <p:grpSpPr>
          <a:xfrm>
            <a:off x="528674" y="5840923"/>
            <a:ext cx="11204538" cy="905122"/>
            <a:chOff x="447290" y="1652296"/>
            <a:chExt cx="11204538" cy="905122"/>
          </a:xfrm>
        </p:grpSpPr>
        <p:pic>
          <p:nvPicPr>
            <p:cNvPr id="6" name="Picture 22">
              <a:extLst>
                <a:ext uri="{FF2B5EF4-FFF2-40B4-BE49-F238E27FC236}">
                  <a16:creationId xmlns:a16="http://schemas.microsoft.com/office/drawing/2014/main" id="{ACEFB9D1-F06D-4E84-8BC1-2DB1E04521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3">
              <a:extLst>
                <a:ext uri="{FF2B5EF4-FFF2-40B4-BE49-F238E27FC236}">
                  <a16:creationId xmlns:a16="http://schemas.microsoft.com/office/drawing/2014/main" id="{60A97935-FA8B-423E-9078-98BF916E77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4">
              <a:extLst>
                <a:ext uri="{FF2B5EF4-FFF2-40B4-BE49-F238E27FC236}">
                  <a16:creationId xmlns:a16="http://schemas.microsoft.com/office/drawing/2014/main" id="{EE569D2D-23CF-42B8-820A-FC48F6907B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A1096A1-60A3-47C9-AAA7-5968085F1F67}"/>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830CAAA-A617-432A-9710-F3ABF2878E3A}"/>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87BDB39-ACAD-4909-A553-9C237137D3A2}"/>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4799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fontScale="92500" lnSpcReduction="20000"/>
          </a:bodyPr>
          <a:lstStyle/>
          <a:p>
            <a:r>
              <a:rPr lang="en-US" b="1" u="sng" dirty="0"/>
              <a:t>Emphasis on Security</a:t>
            </a:r>
            <a:endParaRPr lang="en-US" dirty="0"/>
          </a:p>
          <a:p>
            <a:r>
              <a:rPr lang="en-US" dirty="0"/>
              <a:t>As systems become more complex and serve greater numbers of more mobile users among an organization’s vendors, customers, employees and others, effective security becomes an escalating challenge. We bring an unparalleled expertise in secure IT networking to the service of your enterprise, combining proven methodologies and innovative technologies to match your needs exactly.</a:t>
            </a:r>
          </a:p>
          <a:p>
            <a:r>
              <a:rPr lang="en-US" b="1" u="sng" dirty="0"/>
              <a:t>Quality, Delivery, Responsiveness, Price</a:t>
            </a:r>
            <a:endParaRPr lang="en-US" dirty="0"/>
          </a:p>
          <a:p>
            <a:r>
              <a:rPr lang="en-US" dirty="0"/>
              <a:t>We document our goals clearly on each of these crucial parameters and follow processes and standards to measure achievement continually and stay on target. There is no other way to go about it, is what each of us believes. Our high score on the customer appreciation index is a measure of how consistently we are able to deliver on these crucial parameters.</a:t>
            </a:r>
          </a:p>
        </p:txBody>
      </p:sp>
      <p:pic>
        <p:nvPicPr>
          <p:cNvPr id="3" name="Picture 2">
            <a:extLst>
              <a:ext uri="{FF2B5EF4-FFF2-40B4-BE49-F238E27FC236}">
                <a16:creationId xmlns:a16="http://schemas.microsoft.com/office/drawing/2014/main" id="{AE876D9F-1F7D-4A19-A13D-91660D30AA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57133D3C-7993-452B-A178-AC503E544DF3}"/>
              </a:ext>
            </a:extLst>
          </p:cNvPr>
          <p:cNvGrpSpPr/>
          <p:nvPr/>
        </p:nvGrpSpPr>
        <p:grpSpPr>
          <a:xfrm>
            <a:off x="528674" y="5840923"/>
            <a:ext cx="11204538" cy="905122"/>
            <a:chOff x="447290" y="1652296"/>
            <a:chExt cx="11204538" cy="905122"/>
          </a:xfrm>
        </p:grpSpPr>
        <p:pic>
          <p:nvPicPr>
            <p:cNvPr id="5" name="Picture 22">
              <a:extLst>
                <a:ext uri="{FF2B5EF4-FFF2-40B4-BE49-F238E27FC236}">
                  <a16:creationId xmlns:a16="http://schemas.microsoft.com/office/drawing/2014/main" id="{5FCBA22E-B067-488D-94A7-63B5AC718E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D5FCA246-F4C9-496D-A2C9-05416491CC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23A2647E-FCAE-4234-9501-CC0D267A57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AF3B43-9BF9-479A-979E-C34A7854945F}"/>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9CF8FE37-90E4-4023-ACD9-CA67EB6A5A5E}"/>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EA09547-BEC1-4611-ACC8-94C8F817883C}"/>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93015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fontScale="92500"/>
          </a:bodyPr>
          <a:lstStyle/>
          <a:p>
            <a:r>
              <a:rPr lang="en-US" b="1" u="sng" dirty="0"/>
              <a:t>Shift Digital Solutions – Process &amp; Methodologies</a:t>
            </a:r>
            <a:endParaRPr lang="en-US" dirty="0"/>
          </a:p>
          <a:p>
            <a:r>
              <a:rPr lang="en-US" dirty="0"/>
              <a:t>Shift Digital Solutions follows standard industry process models, our methodology is determined based on the client's requirement and our vision is to always be a part of the client's success based on our vast experience in implementation of quality solutions for various clients.</a:t>
            </a:r>
          </a:p>
          <a:p>
            <a:r>
              <a:rPr lang="en-US" dirty="0"/>
              <a:t>Our development process involves planning and documenting specifically for each project aspect such as: Development Infrastructure &amp; environment setup; Development methodologies; Project team set-up and resource ramp up; Resource management and attrition planning; Delivery management; Software configuration management; Quality management; Performance management; Metrics collection, Analysis &amp; reporting. </a:t>
            </a:r>
          </a:p>
        </p:txBody>
      </p:sp>
      <p:pic>
        <p:nvPicPr>
          <p:cNvPr id="3" name="Picture 2">
            <a:extLst>
              <a:ext uri="{FF2B5EF4-FFF2-40B4-BE49-F238E27FC236}">
                <a16:creationId xmlns:a16="http://schemas.microsoft.com/office/drawing/2014/main" id="{CAF11F27-BD39-481D-B834-46F89C8260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9F7706F2-EF3C-4784-A458-D0DB59B20883}"/>
              </a:ext>
            </a:extLst>
          </p:cNvPr>
          <p:cNvGrpSpPr/>
          <p:nvPr/>
        </p:nvGrpSpPr>
        <p:grpSpPr>
          <a:xfrm>
            <a:off x="528674" y="5840923"/>
            <a:ext cx="11204538" cy="905122"/>
            <a:chOff x="447290" y="1652296"/>
            <a:chExt cx="11204538" cy="905122"/>
          </a:xfrm>
        </p:grpSpPr>
        <p:pic>
          <p:nvPicPr>
            <p:cNvPr id="5" name="Picture 22">
              <a:extLst>
                <a:ext uri="{FF2B5EF4-FFF2-40B4-BE49-F238E27FC236}">
                  <a16:creationId xmlns:a16="http://schemas.microsoft.com/office/drawing/2014/main" id="{6777BA10-ABDA-4F0F-81F9-6D416BF609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E9C1C8C9-A69C-406A-9C79-EAB2E5E5B3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C35894E8-C8DC-4234-8CE6-919351870F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455ECC-3288-4F4E-9A00-91B2DDAA1261}"/>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CC8976DF-98CE-466B-B410-BA0252403413}"/>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5B7BB4F-D996-48D4-9926-B565778D8EE9}"/>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358494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a:bodyPr>
          <a:lstStyle/>
          <a:p>
            <a:pPr marL="0" indent="0">
              <a:buNone/>
            </a:pPr>
            <a:r>
              <a:rPr lang="en-US" b="1" u="sng" dirty="0"/>
              <a:t>Samples of Our Solutions:</a:t>
            </a:r>
            <a:endParaRPr lang="en-US" sz="2800" dirty="0"/>
          </a:p>
          <a:p>
            <a:pPr lvl="1"/>
            <a:r>
              <a:rPr lang="en-US" b="1" u="sng" dirty="0"/>
              <a:t>Geo marketing app:</a:t>
            </a:r>
            <a:endParaRPr lang="en-US" sz="1600" dirty="0"/>
          </a:p>
          <a:p>
            <a:pPr marL="239712" lvl="1" indent="0">
              <a:buNone/>
            </a:pPr>
            <a:r>
              <a:rPr lang="en-US" dirty="0"/>
              <a:t>Geo marketing is a solution that enable you to collect data of your clients or projects to have a very clear geographic map for your market/activity’s region. With geo marketing app your sales team/promoters can collect specific data upon your needs! It’s time to have a real time analysis for your clients, accurate geographic studding for your market that will reflect your success.</a:t>
            </a:r>
          </a:p>
        </p:txBody>
      </p:sp>
      <p:pic>
        <p:nvPicPr>
          <p:cNvPr id="3" name="Picture 2">
            <a:extLst>
              <a:ext uri="{FF2B5EF4-FFF2-40B4-BE49-F238E27FC236}">
                <a16:creationId xmlns:a16="http://schemas.microsoft.com/office/drawing/2014/main" id="{29E2E2A7-74C4-4246-8F63-327EC772FA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59ACA2A7-4E73-44BA-9220-A9BD5E1D66C1}"/>
              </a:ext>
            </a:extLst>
          </p:cNvPr>
          <p:cNvGrpSpPr/>
          <p:nvPr/>
        </p:nvGrpSpPr>
        <p:grpSpPr>
          <a:xfrm>
            <a:off x="528674" y="5840923"/>
            <a:ext cx="11204538" cy="905122"/>
            <a:chOff x="447290" y="1652296"/>
            <a:chExt cx="11204538" cy="905122"/>
          </a:xfrm>
        </p:grpSpPr>
        <p:pic>
          <p:nvPicPr>
            <p:cNvPr id="5" name="Picture 22">
              <a:extLst>
                <a:ext uri="{FF2B5EF4-FFF2-40B4-BE49-F238E27FC236}">
                  <a16:creationId xmlns:a16="http://schemas.microsoft.com/office/drawing/2014/main" id="{3188A4E1-5EBE-4EA6-A704-E23E5FDC60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F6ADD793-84B4-4E08-A5CD-60182D2D16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1B6B089F-85BF-4DC9-B8E8-2F303198708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063501-110C-4028-A8F3-ACFBA7C0B37E}"/>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2F485A4E-99F5-4838-9137-11142C04AC55}"/>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154029-7DCE-41D6-9508-F500F96CB87E}"/>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35617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0813" y="1066800"/>
            <a:ext cx="11734800" cy="5562600"/>
          </a:xfrm>
        </p:spPr>
        <p:txBody>
          <a:bodyPr>
            <a:normAutofit fontScale="85000" lnSpcReduction="10000"/>
          </a:bodyPr>
          <a:lstStyle/>
          <a:p>
            <a:pPr marL="231775" lvl="1" indent="0">
              <a:buNone/>
            </a:pPr>
            <a:r>
              <a:rPr lang="en-US" b="1" u="sng" dirty="0"/>
              <a:t>My Team (sales force management):</a:t>
            </a:r>
            <a:endParaRPr lang="en-US" sz="1600" dirty="0"/>
          </a:p>
          <a:p>
            <a:r>
              <a:rPr lang="en-US" dirty="0"/>
              <a:t>A Company with a POS system is never a failing one! “My Team” App is all about managing and tracking your team’s movement, performance and KPIs, which makes it would be easier for you to track your company’s overall performance and market status.</a:t>
            </a:r>
          </a:p>
          <a:p>
            <a:r>
              <a:rPr lang="en-US" dirty="0"/>
              <a:t>“Spread out sales team is always hard to control” this no more valid with MY TEAM! Now you will control them tightly. You will see their moves, activities, battery percentage, address and more. They will have to record their work start and end time whenever they are and you will monitor their movement instantly or from history! You will have accurate report of their work time and their attendant.MY TEAM will give you the maximum output of your team.</a:t>
            </a:r>
          </a:p>
          <a:p>
            <a:r>
              <a:rPr lang="en-US" b="1" u="sng" dirty="0"/>
              <a:t> “My Team” App will give you: </a:t>
            </a:r>
            <a:endParaRPr lang="en-US" dirty="0"/>
          </a:p>
          <a:p>
            <a:pPr lvl="0"/>
            <a:r>
              <a:rPr lang="en-US" dirty="0"/>
              <a:t>A boost to the team’s performance effectiveness. </a:t>
            </a:r>
            <a:endParaRPr lang="en-US" sz="3200" dirty="0"/>
          </a:p>
          <a:p>
            <a:pPr lvl="0"/>
            <a:r>
              <a:rPr lang="en-US" dirty="0"/>
              <a:t>A solid and unfaulty statistics of the team’s activities and sales. </a:t>
            </a:r>
            <a:endParaRPr lang="en-US" sz="3200" dirty="0"/>
          </a:p>
          <a:p>
            <a:pPr lvl="0"/>
            <a:r>
              <a:rPr lang="en-US" dirty="0"/>
              <a:t>A reliable organized work schedule. </a:t>
            </a:r>
            <a:endParaRPr lang="en-US" sz="3200" dirty="0"/>
          </a:p>
          <a:p>
            <a:pPr lvl="0"/>
            <a:r>
              <a:rPr lang="en-US" dirty="0"/>
              <a:t>An effective, easy to use and fully customized way to record and collect data by always moving employees.</a:t>
            </a:r>
            <a:endParaRPr lang="en-US" sz="3200" dirty="0"/>
          </a:p>
          <a:p>
            <a:pPr lvl="0"/>
            <a:r>
              <a:rPr lang="en-US" dirty="0"/>
              <a:t>Completed clean statistics to all work achievement.</a:t>
            </a:r>
            <a:endParaRPr lang="en-US" sz="3200" dirty="0"/>
          </a:p>
        </p:txBody>
      </p:sp>
      <p:pic>
        <p:nvPicPr>
          <p:cNvPr id="3" name="Picture 2">
            <a:extLst>
              <a:ext uri="{FF2B5EF4-FFF2-40B4-BE49-F238E27FC236}">
                <a16:creationId xmlns:a16="http://schemas.microsoft.com/office/drawing/2014/main" id="{4454B96E-9919-4886-9925-90C597910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spTree>
    <p:extLst>
      <p:ext uri="{BB962C8B-B14F-4D97-AF65-F5344CB8AC3E}">
        <p14:creationId xmlns:p14="http://schemas.microsoft.com/office/powerpoint/2010/main" val="252314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41411" y="990600"/>
            <a:ext cx="9677401" cy="5181600"/>
          </a:xfrm>
        </p:spPr>
        <p:txBody>
          <a:bodyPr>
            <a:normAutofit lnSpcReduction="10000"/>
          </a:bodyPr>
          <a:lstStyle/>
          <a:p>
            <a:r>
              <a:rPr lang="en-US" b="1" u="sng" dirty="0"/>
              <a:t>My Team Features: </a:t>
            </a:r>
            <a:endParaRPr lang="en-US" dirty="0"/>
          </a:p>
          <a:p>
            <a:pPr lvl="0"/>
            <a:r>
              <a:rPr lang="en-US" dirty="0"/>
              <a:t>A team’s movement tracker. </a:t>
            </a:r>
            <a:endParaRPr lang="en-US" sz="3200" dirty="0"/>
          </a:p>
          <a:p>
            <a:pPr lvl="0"/>
            <a:r>
              <a:rPr lang="en-US" dirty="0"/>
              <a:t>A record of the team’s clients’ visits.  </a:t>
            </a:r>
            <a:endParaRPr lang="en-US" sz="3200" dirty="0"/>
          </a:p>
          <a:p>
            <a:pPr lvl="0"/>
            <a:r>
              <a:rPr lang="en-US" dirty="0"/>
              <a:t>A tracker of the time spent at work. </a:t>
            </a:r>
            <a:endParaRPr lang="en-US" sz="3200" dirty="0"/>
          </a:p>
          <a:p>
            <a:pPr lvl="0"/>
            <a:r>
              <a:rPr lang="en-US" dirty="0"/>
              <a:t>A history reports of the team’s activity. </a:t>
            </a:r>
            <a:endParaRPr lang="en-US" sz="3200" dirty="0"/>
          </a:p>
          <a:p>
            <a:pPr lvl="0"/>
            <a:r>
              <a:rPr lang="en-US" dirty="0"/>
              <a:t>Record and documentation of the team’s visits. </a:t>
            </a:r>
            <a:endParaRPr lang="en-US" sz="3200" dirty="0"/>
          </a:p>
          <a:p>
            <a:pPr lvl="0"/>
            <a:r>
              <a:rPr lang="en-US" dirty="0"/>
              <a:t>Record of the team’s location on the map. </a:t>
            </a:r>
            <a:endParaRPr lang="en-US" sz="3200" dirty="0"/>
          </a:p>
          <a:p>
            <a:pPr lvl="0"/>
            <a:r>
              <a:rPr lang="en-US" dirty="0"/>
              <a:t>Record of competitors’ prices, new products and the inventory status. </a:t>
            </a:r>
            <a:endParaRPr lang="en-US" sz="3200" dirty="0"/>
          </a:p>
          <a:p>
            <a:pPr lvl="0"/>
            <a:r>
              <a:rPr lang="en-US" dirty="0"/>
              <a:t>Record customers complaints and orders.</a:t>
            </a:r>
            <a:endParaRPr lang="en-US" sz="3200" dirty="0"/>
          </a:p>
          <a:p>
            <a:pPr lvl="0"/>
            <a:r>
              <a:rPr lang="en-US" dirty="0"/>
              <a:t>Notification system for sales manager. </a:t>
            </a:r>
            <a:endParaRPr lang="en-US" sz="3200" dirty="0"/>
          </a:p>
        </p:txBody>
      </p:sp>
      <p:pic>
        <p:nvPicPr>
          <p:cNvPr id="3" name="Picture 2">
            <a:extLst>
              <a:ext uri="{FF2B5EF4-FFF2-40B4-BE49-F238E27FC236}">
                <a16:creationId xmlns:a16="http://schemas.microsoft.com/office/drawing/2014/main" id="{11D78B63-7A66-4D49-AFF5-0FC9E35FD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C534BBF1-9A3E-4124-9D9A-6F718AD029DB}"/>
              </a:ext>
            </a:extLst>
          </p:cNvPr>
          <p:cNvGrpSpPr/>
          <p:nvPr/>
        </p:nvGrpSpPr>
        <p:grpSpPr>
          <a:xfrm>
            <a:off x="528674" y="5840923"/>
            <a:ext cx="11204538" cy="905122"/>
            <a:chOff x="447290" y="1652296"/>
            <a:chExt cx="11204538" cy="905122"/>
          </a:xfrm>
        </p:grpSpPr>
        <p:pic>
          <p:nvPicPr>
            <p:cNvPr id="5" name="Picture 22">
              <a:extLst>
                <a:ext uri="{FF2B5EF4-FFF2-40B4-BE49-F238E27FC236}">
                  <a16:creationId xmlns:a16="http://schemas.microsoft.com/office/drawing/2014/main" id="{D4D7E93F-8B62-4085-913E-ADFC531002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89E34F38-D8EC-43CB-A236-3180BCF7AA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7F351210-1573-4A2E-951F-007E277620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48DCF08-A2F2-4425-8198-3126BB51EA67}"/>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F29F2B1A-4382-4322-B6FC-49133A803B9E}"/>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67E2330-7444-4260-B334-CCDEB748D29F}"/>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7774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912812" y="914400"/>
            <a:ext cx="10363200" cy="5334000"/>
          </a:xfrm>
        </p:spPr>
        <p:txBody>
          <a:bodyPr>
            <a:normAutofit lnSpcReduction="10000"/>
          </a:bodyPr>
          <a:lstStyle/>
          <a:p>
            <a:pPr marL="231775" lvl="1" indent="0">
              <a:buNone/>
            </a:pPr>
            <a:r>
              <a:rPr lang="en-US" b="1" u="sng" dirty="0"/>
              <a:t>Products Authentications:</a:t>
            </a:r>
            <a:endParaRPr lang="en-US" sz="1600" dirty="0"/>
          </a:p>
          <a:p>
            <a:r>
              <a:rPr lang="en-US" dirty="0"/>
              <a:t>Counterfeiting is one of the biggest challenges for the authenticity of genuine products. An estimated average of 8–9 % trade consists of counterfeit goods that create a loss of revenue. The issue of genuine product remains the primary challenge in the market. With emerging trends in mobile and wireless technology, Quick Response (QR) codes provide a robust technique to fight the practice of counterfeiting the products. To combat this situation our solution, use the a unique encrypted QR codes for each product with customize mobile application that feet’s your needs.</a:t>
            </a:r>
          </a:p>
          <a:p>
            <a:pPr lvl="1"/>
            <a:r>
              <a:rPr lang="en-US" b="1" u="sng" dirty="0"/>
              <a:t>Huge QR Codes Generations:</a:t>
            </a:r>
            <a:endParaRPr lang="en-US" sz="1600" dirty="0"/>
          </a:p>
          <a:p>
            <a:r>
              <a:rPr lang="en-US" dirty="0"/>
              <a:t>QR Codes technology is now become widely used in markets. With our solution you can generate a huge batch with very competitive price. All you have to do is provide use with MS Excel sheets with the data you need to put in your QR codes (optional with your logo in the center of the QR code) and we will send you the images of this QR codes to be print or used online.  </a:t>
            </a:r>
          </a:p>
        </p:txBody>
      </p:sp>
      <p:pic>
        <p:nvPicPr>
          <p:cNvPr id="3" name="Picture 2">
            <a:extLst>
              <a:ext uri="{FF2B5EF4-FFF2-40B4-BE49-F238E27FC236}">
                <a16:creationId xmlns:a16="http://schemas.microsoft.com/office/drawing/2014/main" id="{2093EA3A-46AF-48E6-A5DA-F22369723D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3" y="111955"/>
            <a:ext cx="1600200" cy="802445"/>
          </a:xfrm>
          <a:prstGeom prst="rect">
            <a:avLst/>
          </a:prstGeom>
        </p:spPr>
      </p:pic>
      <p:grpSp>
        <p:nvGrpSpPr>
          <p:cNvPr id="4" name="Group 3">
            <a:extLst>
              <a:ext uri="{FF2B5EF4-FFF2-40B4-BE49-F238E27FC236}">
                <a16:creationId xmlns:a16="http://schemas.microsoft.com/office/drawing/2014/main" id="{C58669E0-FC27-4364-9DC8-6862AC9B9564}"/>
              </a:ext>
            </a:extLst>
          </p:cNvPr>
          <p:cNvGrpSpPr/>
          <p:nvPr/>
        </p:nvGrpSpPr>
        <p:grpSpPr>
          <a:xfrm>
            <a:off x="528674" y="5840923"/>
            <a:ext cx="11204538" cy="905122"/>
            <a:chOff x="447290" y="1652296"/>
            <a:chExt cx="11204538" cy="905122"/>
          </a:xfrm>
        </p:grpSpPr>
        <p:pic>
          <p:nvPicPr>
            <p:cNvPr id="5" name="Picture 22">
              <a:extLst>
                <a:ext uri="{FF2B5EF4-FFF2-40B4-BE49-F238E27FC236}">
                  <a16:creationId xmlns:a16="http://schemas.microsoft.com/office/drawing/2014/main" id="{9DF1F4F3-942B-46FE-ABDB-9ACDA20E90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3" y="1680872"/>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
              <a:extLst>
                <a:ext uri="{FF2B5EF4-FFF2-40B4-BE49-F238E27FC236}">
                  <a16:creationId xmlns:a16="http://schemas.microsoft.com/office/drawing/2014/main" id="{EF84C86E-7A7F-4D8D-908C-8E80C892FD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776" y="1786071"/>
              <a:ext cx="234204" cy="347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492A1C9B-931E-471A-BA09-98B7FD4D25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0713554" y="1652296"/>
              <a:ext cx="381000"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4B9B44-2980-4702-99D0-030D7268EEFE}"/>
                </a:ext>
              </a:extLst>
            </p:cNvPr>
            <p:cNvSpPr txBox="1"/>
            <p:nvPr/>
          </p:nvSpPr>
          <p:spPr>
            <a:xfrm>
              <a:off x="10156280" y="2076196"/>
              <a:ext cx="1495548" cy="44659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www.shifteg.com</a:t>
              </a:r>
            </a:p>
            <a:p>
              <a:pPr algn="ctr">
                <a:lnSpc>
                  <a:spcPct val="107000"/>
                </a:lnSpc>
              </a:pPr>
              <a:r>
                <a:rPr lang="en-US" sz="1100" dirty="0">
                  <a:effectLst/>
                </a:rPr>
                <a:t>support@shifteg.com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3CE1BB-34FE-4DC5-97E7-0799A83ABF2D}"/>
                </a:ext>
              </a:extLst>
            </p:cNvPr>
            <p:cNvSpPr txBox="1"/>
            <p:nvPr/>
          </p:nvSpPr>
          <p:spPr>
            <a:xfrm>
              <a:off x="4528152" y="2257336"/>
              <a:ext cx="3046561" cy="265457"/>
            </a:xfrm>
            <a:prstGeom prst="rect">
              <a:avLst/>
            </a:prstGeom>
            <a:noFill/>
          </p:spPr>
          <p:txBody>
            <a:bodyPr wrap="square">
              <a:spAutoFit/>
            </a:bodyPr>
            <a:lstStyle/>
            <a:p>
              <a:pPr marL="0" marR="0" algn="ctr">
                <a:lnSpc>
                  <a:spcPct val="107000"/>
                </a:lnSpc>
                <a:spcBef>
                  <a:spcPts val="0"/>
                </a:spcBef>
                <a:spcAft>
                  <a:spcPts val="0"/>
                </a:spcAft>
              </a:pPr>
              <a:r>
                <a:rPr lang="en-US" sz="1100" dirty="0">
                  <a:effectLst/>
                </a:rPr>
                <a:t>1 SAYED ZAKARYA-SHERATON-CAIRO-EGYPT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4B20697-8698-4A65-8373-29979508088A}"/>
                </a:ext>
              </a:extLst>
            </p:cNvPr>
            <p:cNvSpPr txBox="1"/>
            <p:nvPr/>
          </p:nvSpPr>
          <p:spPr>
            <a:xfrm>
              <a:off x="447290" y="1957254"/>
              <a:ext cx="1760922" cy="600164"/>
            </a:xfrm>
            <a:prstGeom prst="rect">
              <a:avLst/>
            </a:prstGeom>
            <a:noFill/>
          </p:spPr>
          <p:txBody>
            <a:bodyPr wrap="square">
              <a:spAutoFit/>
            </a:bodyPr>
            <a:lstStyle/>
            <a:p>
              <a:pPr marL="0" marR="0" algn="ctr">
                <a:spcBef>
                  <a:spcPts val="0"/>
                </a:spcBef>
                <a:spcAft>
                  <a:spcPts val="0"/>
                </a:spcAft>
              </a:pPr>
              <a:r>
                <a:rPr lang="en-US" sz="1100" dirty="0">
                  <a:effectLst/>
                </a:rPr>
                <a:t>Phone:  +2 22693361</a:t>
              </a:r>
            </a:p>
            <a:p>
              <a:pPr marL="0" marR="0" algn="ctr">
                <a:spcBef>
                  <a:spcPts val="0"/>
                </a:spcBef>
                <a:spcAft>
                  <a:spcPts val="0"/>
                </a:spcAft>
              </a:pPr>
              <a:r>
                <a:rPr lang="en-US" sz="1100" dirty="0">
                  <a:effectLst/>
                </a:rPr>
                <a:t>Fax:        +2 22693361</a:t>
              </a:r>
            </a:p>
            <a:p>
              <a:pPr marL="0" marR="0" algn="ctr">
                <a:spcBef>
                  <a:spcPts val="0"/>
                </a:spcBef>
                <a:spcAft>
                  <a:spcPts val="0"/>
                </a:spcAft>
              </a:pPr>
              <a:r>
                <a:rPr lang="en-US" sz="1100" dirty="0">
                  <a:effectLst/>
                </a:rPr>
                <a:t>Mobile: +2 01000396661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35498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{2FC05A7D-E1A3-4B73-B7A2-6055FCFC6BA0}tf02895261</Template>
  <TotalTime>132</TotalTime>
  <Words>1763</Words>
  <Application>Microsoft Office PowerPoint</Application>
  <PresentationFormat>Custom</PresentationFormat>
  <Paragraphs>137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Digital Blue Tunnel 16x9</vt:lpstr>
      <vt:lpstr>Shift Digital Solutions</vt:lpstr>
      <vt:lpstr>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Digital Solutions</dc:title>
  <dc:creator>HP</dc:creator>
  <cp:lastModifiedBy>khaled hassan</cp:lastModifiedBy>
  <cp:revision>9</cp:revision>
  <dcterms:created xsi:type="dcterms:W3CDTF">2020-05-12T21:52:01Z</dcterms:created>
  <dcterms:modified xsi:type="dcterms:W3CDTF">2020-09-19T12:52:21Z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