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8" d="100"/>
          <a:sy n="68" d="100"/>
        </p:scale>
        <p:origin x="71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590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de 2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2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lide 2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4.xml" /></Relationships>
</file>

<file path=ppt/slides/_rels/slide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4.xml" /><Relationship Id="rId1" Type="http://schemas.openxmlformats.org/officeDocument/2006/relationships/slideLayout" Target="../slideLayouts/slideLayout15.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6.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7.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8.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9.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0.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1.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3.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1126093"/>
            <a:ext cx="12902327" cy="3193971"/>
          </a:xfrm>
          <a:prstGeom prst="rect">
            <a:avLst/>
          </a:prstGeom>
          <a:noFill/>
          <a:ln/>
        </p:spPr>
        <p:txBody>
          <a:bodyPr wrap="square" lIns="0" tIns="0" rIns="0" bIns="0" rtlCol="0" anchor="t"/>
          <a:lstStyle/>
          <a:p>
            <a:pPr marL="0" indent="0">
              <a:lnSpc>
                <a:spcPts val="8350"/>
              </a:lnSpc>
              <a:buNone/>
            </a:pPr>
            <a:r>
              <a:rPr lang="en-US" sz="6700" dirty="0">
                <a:solidFill>
                  <a:srgbClr val="5C4E3D"/>
                </a:solidFill>
                <a:latin typeface="Libre Baskerville" pitchFamily="34" charset="0"/>
                <a:ea typeface="Libre Baskerville" pitchFamily="34" charset="-122"/>
                <a:cs typeface="Libre Baskerville" pitchFamily="34" charset="-120"/>
              </a:rPr>
              <a:t>Extracting The Main Content Of Web Pages Using The First Impression Area</a:t>
            </a:r>
            <a:endParaRPr lang="en-US" sz="6700" dirty="0"/>
          </a:p>
        </p:txBody>
      </p:sp>
      <p:sp>
        <p:nvSpPr>
          <p:cNvPr id="3" name="Text 1"/>
          <p:cNvSpPr/>
          <p:nvPr/>
        </p:nvSpPr>
        <p:spPr>
          <a:xfrm>
            <a:off x="864037" y="4690348"/>
            <a:ext cx="12902327" cy="395049"/>
          </a:xfrm>
          <a:prstGeom prst="rect">
            <a:avLst/>
          </a:prstGeom>
          <a:noFill/>
          <a:ln/>
        </p:spPr>
        <p:txBody>
          <a:bodyPr wrap="none" lIns="0" tIns="0" rIns="0" bIns="0" rtlCol="0" anchor="t"/>
          <a:lstStyle/>
          <a:p>
            <a:pPr marL="0" indent="0">
              <a:lnSpc>
                <a:spcPts val="3100"/>
              </a:lnSpc>
              <a:buNone/>
            </a:pPr>
            <a:endParaRPr lang="en-US" sz="1900" dirty="0"/>
          </a:p>
        </p:txBody>
      </p:sp>
      <p:sp>
        <p:nvSpPr>
          <p:cNvPr id="4" name="Text 2"/>
          <p:cNvSpPr/>
          <p:nvPr/>
        </p:nvSpPr>
        <p:spPr>
          <a:xfrm>
            <a:off x="864037" y="5363051"/>
            <a:ext cx="12902327" cy="395049"/>
          </a:xfrm>
          <a:prstGeom prst="rect">
            <a:avLst/>
          </a:prstGeom>
          <a:noFill/>
          <a:ln/>
        </p:spPr>
        <p:txBody>
          <a:bodyPr wrap="none" lIns="0" tIns="0" rIns="0" bIns="0" rtlCol="0" anchor="t"/>
          <a:lstStyle/>
          <a:p>
            <a:pPr marL="0" indent="0">
              <a:lnSpc>
                <a:spcPts val="3100"/>
              </a:lnSpc>
              <a:buNone/>
            </a:pPr>
            <a:r>
              <a:rPr lang="en-US" sz="1900" b="1" dirty="0">
                <a:solidFill>
                  <a:srgbClr val="454240"/>
                </a:solidFill>
                <a:latin typeface="DM Sans" pitchFamily="34" charset="0"/>
                <a:ea typeface="DM Sans" pitchFamily="34" charset="-122"/>
                <a:cs typeface="DM Sans" pitchFamily="34" charset="-120"/>
              </a:rPr>
              <a:t>Presented by Sabarish S (PRN21CS083)                                                            Submitted Date:14/10/24</a:t>
            </a:r>
            <a:endParaRPr lang="en-US" sz="1900" dirty="0"/>
          </a:p>
        </p:txBody>
      </p:sp>
      <p:sp>
        <p:nvSpPr>
          <p:cNvPr id="5" name="Text 3"/>
          <p:cNvSpPr/>
          <p:nvPr/>
        </p:nvSpPr>
        <p:spPr>
          <a:xfrm>
            <a:off x="864037" y="6035754"/>
            <a:ext cx="12902327" cy="395049"/>
          </a:xfrm>
          <a:prstGeom prst="rect">
            <a:avLst/>
          </a:prstGeom>
          <a:noFill/>
          <a:ln/>
        </p:spPr>
        <p:txBody>
          <a:bodyPr wrap="none" lIns="0" tIns="0" rIns="0" bIns="0" rtlCol="0" anchor="t"/>
          <a:lstStyle/>
          <a:p>
            <a:pPr marL="0" indent="0">
              <a:lnSpc>
                <a:spcPts val="3100"/>
              </a:lnSpc>
              <a:buNone/>
            </a:pPr>
            <a:r>
              <a:rPr lang="en-US" sz="1900" b="1" dirty="0">
                <a:solidFill>
                  <a:srgbClr val="454240"/>
                </a:solidFill>
                <a:latin typeface="DM Sans" pitchFamily="34" charset="0"/>
                <a:ea typeface="DM Sans" pitchFamily="34" charset="-122"/>
                <a:cs typeface="DM Sans" pitchFamily="34" charset="-120"/>
              </a:rPr>
              <a:t>Guided by: </a:t>
            </a:r>
            <a:r>
              <a:rPr lang="en-US" sz="1900" dirty="0">
                <a:solidFill>
                  <a:srgbClr val="454240"/>
                </a:solidFill>
                <a:latin typeface="DM Sans" pitchFamily="34" charset="0"/>
                <a:ea typeface="DM Sans" pitchFamily="34" charset="-122"/>
                <a:cs typeface="DM Sans" pitchFamily="34" charset="-120"/>
              </a:rPr>
              <a:t>Sri. Muhammed Azharudeen Sahib S, Assistant Professor, College of Engineering Perumon</a:t>
            </a:r>
            <a:endParaRPr lang="en-US" sz="1900" dirty="0"/>
          </a:p>
        </p:txBody>
      </p:sp>
      <p:sp>
        <p:nvSpPr>
          <p:cNvPr id="6" name="Text 4"/>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ea typeface="DM Sans" pitchFamily="34" charset="-122"/>
                <a:cs typeface="DM Sans" pitchFamily="34" charset="-120"/>
              </a:rPr>
              <a:t>1</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625673" y="491609"/>
            <a:ext cx="13379053" cy="8992791"/>
          </a:xfrm>
          <a:prstGeom prst="rect">
            <a:avLst/>
          </a:prstGeom>
        </p:spPr>
      </p:pic>
      <p:sp>
        <p:nvSpPr>
          <p:cNvPr id="3" name="Text 4">
            <a:extLst>
              <a:ext uri="{FF2B5EF4-FFF2-40B4-BE49-F238E27FC236}">
                <a16:creationId xmlns:a16="http://schemas.microsoft.com/office/drawing/2014/main" id="{0D82C853-2E08-4F10-BDE4-9C0073DADA0D}"/>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ea typeface="DM Sans" pitchFamily="34" charset="-122"/>
                <a:cs typeface="DM Sans" pitchFamily="34" charset="-120"/>
              </a:rPr>
              <a:t>10</a:t>
            </a:r>
            <a:endParaRPr lang="en-US" sz="1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817126" y="642461"/>
            <a:ext cx="7428071" cy="729615"/>
          </a:xfrm>
          <a:prstGeom prst="rect">
            <a:avLst/>
          </a:prstGeom>
          <a:noFill/>
          <a:ln/>
        </p:spPr>
        <p:txBody>
          <a:bodyPr wrap="none" lIns="0" tIns="0" rIns="0" bIns="0" rtlCol="0" anchor="t"/>
          <a:lstStyle/>
          <a:p>
            <a:pPr marL="0" indent="0">
              <a:lnSpc>
                <a:spcPts val="5700"/>
              </a:lnSpc>
              <a:buNone/>
            </a:pPr>
            <a:r>
              <a:rPr lang="en-US" sz="4550" dirty="0">
                <a:solidFill>
                  <a:srgbClr val="5C4E3D"/>
                </a:solidFill>
                <a:latin typeface="Libre Baskerville" pitchFamily="34" charset="0"/>
                <a:ea typeface="Libre Baskerville" pitchFamily="34" charset="-122"/>
                <a:cs typeface="Libre Baskerville" pitchFamily="34" charset="-120"/>
              </a:rPr>
              <a:t>Proposed Method(contd)</a:t>
            </a:r>
            <a:endParaRPr lang="en-US" sz="4550" dirty="0"/>
          </a:p>
        </p:txBody>
      </p:sp>
      <p:sp>
        <p:nvSpPr>
          <p:cNvPr id="3" name="Text 1"/>
          <p:cNvSpPr/>
          <p:nvPr/>
        </p:nvSpPr>
        <p:spPr>
          <a:xfrm>
            <a:off x="817126" y="1722239"/>
            <a:ext cx="4669631" cy="583644"/>
          </a:xfrm>
          <a:prstGeom prst="rect">
            <a:avLst/>
          </a:prstGeom>
          <a:noFill/>
          <a:ln/>
        </p:spPr>
        <p:txBody>
          <a:bodyPr wrap="none" lIns="0" tIns="0" rIns="0" bIns="0" rtlCol="0" anchor="t"/>
          <a:lstStyle/>
          <a:p>
            <a:pPr marL="0" indent="0">
              <a:lnSpc>
                <a:spcPts val="4550"/>
              </a:lnSpc>
              <a:buNone/>
            </a:pPr>
            <a:r>
              <a:rPr lang="en-US" sz="3650" dirty="0">
                <a:solidFill>
                  <a:srgbClr val="5C4E3D"/>
                </a:solidFill>
                <a:latin typeface="Libre Baskerville" pitchFamily="34" charset="0"/>
                <a:ea typeface="Libre Baskerville" pitchFamily="34" charset="-122"/>
                <a:cs typeface="Libre Baskerville" pitchFamily="34" charset="-120"/>
              </a:rPr>
              <a:t>1)  Grid Division:</a:t>
            </a:r>
            <a:endParaRPr lang="en-US" sz="3650" dirty="0"/>
          </a:p>
        </p:txBody>
      </p:sp>
      <p:sp>
        <p:nvSpPr>
          <p:cNvPr id="4" name="Text 2"/>
          <p:cNvSpPr/>
          <p:nvPr/>
        </p:nvSpPr>
        <p:spPr>
          <a:xfrm>
            <a:off x="817126" y="2656046"/>
            <a:ext cx="12996148" cy="933688"/>
          </a:xfrm>
          <a:prstGeom prst="rect">
            <a:avLst/>
          </a:prstGeom>
          <a:noFill/>
          <a:ln/>
        </p:spPr>
        <p:txBody>
          <a:bodyPr wrap="square" lIns="0" tIns="0" rIns="0" bIns="0" rtlCol="0" anchor="t"/>
          <a:lstStyle/>
          <a:p>
            <a:pPr marL="0" indent="0">
              <a:lnSpc>
                <a:spcPts val="3650"/>
              </a:lnSpc>
              <a:buNone/>
            </a:pPr>
            <a:r>
              <a:rPr lang="en-US" sz="2250" dirty="0">
                <a:solidFill>
                  <a:srgbClr val="454240"/>
                </a:solidFill>
                <a:latin typeface="DM Sans" pitchFamily="34" charset="0"/>
                <a:ea typeface="DM Sans" pitchFamily="34" charset="-122"/>
                <a:cs typeface="DM Sans" pitchFamily="34" charset="-120"/>
              </a:rPr>
              <a:t>The webpage is divided into a checkerboard grid based on the browser window size. Example: A 4x6 grid on a 1920x1080 screen gives 320x270 pixel cells.</a:t>
            </a:r>
            <a:endParaRPr lang="en-US" sz="2250" dirty="0"/>
          </a:p>
        </p:txBody>
      </p:sp>
      <p:sp>
        <p:nvSpPr>
          <p:cNvPr id="5" name="Text 3"/>
          <p:cNvSpPr/>
          <p:nvPr/>
        </p:nvSpPr>
        <p:spPr>
          <a:xfrm>
            <a:off x="817126" y="3939897"/>
            <a:ext cx="3818573" cy="364688"/>
          </a:xfrm>
          <a:prstGeom prst="rect">
            <a:avLst/>
          </a:prstGeom>
          <a:noFill/>
          <a:ln/>
        </p:spPr>
        <p:txBody>
          <a:bodyPr wrap="none" lIns="0" tIns="0" rIns="0" bIns="0" rtlCol="0" anchor="t"/>
          <a:lstStyle/>
          <a:p>
            <a:pPr marL="0" indent="0">
              <a:lnSpc>
                <a:spcPts val="2850"/>
              </a:lnSpc>
              <a:buNone/>
            </a:pPr>
            <a:r>
              <a:rPr lang="en-US" sz="2250" dirty="0">
                <a:solidFill>
                  <a:srgbClr val="5C4E3D"/>
                </a:solidFill>
                <a:latin typeface="Libre Baskerville" pitchFamily="34" charset="0"/>
                <a:ea typeface="Libre Baskerville" pitchFamily="34" charset="-122"/>
                <a:cs typeface="Libre Baskerville" pitchFamily="34" charset="-120"/>
              </a:rPr>
              <a:t>Calculating Rows (Nrow): </a:t>
            </a:r>
            <a:endParaRPr lang="en-US" sz="2250" dirty="0"/>
          </a:p>
        </p:txBody>
      </p:sp>
      <p:sp>
        <p:nvSpPr>
          <p:cNvPr id="6" name="Text 4"/>
          <p:cNvSpPr/>
          <p:nvPr/>
        </p:nvSpPr>
        <p:spPr>
          <a:xfrm>
            <a:off x="817126" y="4654748"/>
            <a:ext cx="12996148" cy="933688"/>
          </a:xfrm>
          <a:prstGeom prst="rect">
            <a:avLst/>
          </a:prstGeom>
          <a:noFill/>
          <a:ln/>
        </p:spPr>
        <p:txBody>
          <a:bodyPr wrap="square" lIns="0" tIns="0" rIns="0" bIns="0" rtlCol="0" anchor="t"/>
          <a:lstStyle/>
          <a:p>
            <a:pPr marL="0" indent="0">
              <a:lnSpc>
                <a:spcPts val="3650"/>
              </a:lnSpc>
              <a:buNone/>
            </a:pPr>
            <a:r>
              <a:rPr lang="en-US" sz="2250" dirty="0">
                <a:solidFill>
                  <a:srgbClr val="454240"/>
                </a:solidFill>
                <a:latin typeface="DM Sans" pitchFamily="34" charset="0"/>
                <a:ea typeface="DM Sans" pitchFamily="34" charset="-122"/>
                <a:cs typeface="DM Sans" pitchFamily="34" charset="-120"/>
              </a:rPr>
              <a:t>Nrow = ceil(min(α * h0, h1) / hc), where α models user scrolling behavior to optimize the First Impressions Area.</a:t>
            </a:r>
            <a:endParaRPr lang="en-US" sz="2250" dirty="0"/>
          </a:p>
        </p:txBody>
      </p:sp>
      <p:sp>
        <p:nvSpPr>
          <p:cNvPr id="7" name="Text 5"/>
          <p:cNvSpPr/>
          <p:nvPr/>
        </p:nvSpPr>
        <p:spPr>
          <a:xfrm>
            <a:off x="817126" y="5938599"/>
            <a:ext cx="3722846" cy="364688"/>
          </a:xfrm>
          <a:prstGeom prst="rect">
            <a:avLst/>
          </a:prstGeom>
          <a:noFill/>
          <a:ln/>
        </p:spPr>
        <p:txBody>
          <a:bodyPr wrap="none" lIns="0" tIns="0" rIns="0" bIns="0" rtlCol="0" anchor="t"/>
          <a:lstStyle/>
          <a:p>
            <a:pPr marL="0" indent="0">
              <a:lnSpc>
                <a:spcPts val="2850"/>
              </a:lnSpc>
              <a:buNone/>
            </a:pPr>
            <a:r>
              <a:rPr lang="en-US" sz="2250" dirty="0">
                <a:solidFill>
                  <a:srgbClr val="5C4E3D"/>
                </a:solidFill>
                <a:latin typeface="Libre Baskerville" pitchFamily="34" charset="0"/>
                <a:ea typeface="Libre Baskerville" pitchFamily="34" charset="-122"/>
                <a:cs typeface="Libre Baskerville" pitchFamily="34" charset="-120"/>
              </a:rPr>
              <a:t>Filtering Irrelevant Cells:</a:t>
            </a:r>
            <a:endParaRPr lang="en-US" sz="2250" dirty="0"/>
          </a:p>
        </p:txBody>
      </p:sp>
      <p:sp>
        <p:nvSpPr>
          <p:cNvPr id="8" name="Text 6"/>
          <p:cNvSpPr/>
          <p:nvPr/>
        </p:nvSpPr>
        <p:spPr>
          <a:xfrm>
            <a:off x="817126" y="6653451"/>
            <a:ext cx="12996148" cy="933688"/>
          </a:xfrm>
          <a:prstGeom prst="rect">
            <a:avLst/>
          </a:prstGeom>
          <a:noFill/>
          <a:ln/>
        </p:spPr>
        <p:txBody>
          <a:bodyPr wrap="square" lIns="0" tIns="0" rIns="0" bIns="0" rtlCol="0" anchor="t"/>
          <a:lstStyle/>
          <a:p>
            <a:pPr marL="0" indent="0">
              <a:lnSpc>
                <a:spcPts val="3650"/>
              </a:lnSpc>
              <a:buNone/>
            </a:pPr>
            <a:r>
              <a:rPr lang="en-US" sz="2250" dirty="0">
                <a:solidFill>
                  <a:srgbClr val="454240"/>
                </a:solidFill>
                <a:latin typeface="DM Sans" pitchFamily="34" charset="0"/>
                <a:ea typeface="DM Sans" pitchFamily="34" charset="-122"/>
                <a:cs typeface="DM Sans" pitchFamily="34" charset="-120"/>
              </a:rPr>
              <a:t>Exclude edge cells, navigation menus, and ads based on link density, calculated as Dl(e) = A1(e) / A(e). Cells with Dl(e) &gt; 0.5 are marked as high-density areas (like ads and menus).</a:t>
            </a:r>
            <a:endParaRPr lang="en-US" sz="2250" dirty="0"/>
          </a:p>
        </p:txBody>
      </p:sp>
      <p:sp>
        <p:nvSpPr>
          <p:cNvPr id="9" name="Text 4">
            <a:extLst>
              <a:ext uri="{FF2B5EF4-FFF2-40B4-BE49-F238E27FC236}">
                <a16:creationId xmlns:a16="http://schemas.microsoft.com/office/drawing/2014/main" id="{A1D3D405-D423-4C43-A780-1EF3DCF9D853}"/>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ea typeface="DM Sans" pitchFamily="34" charset="-122"/>
                <a:cs typeface="DM Sans" pitchFamily="34" charset="-120"/>
              </a:rPr>
              <a:t>11</a:t>
            </a:r>
            <a:endParaRPr lang="en-US" sz="1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864037" y="812959"/>
            <a:ext cx="4937760" cy="617101"/>
          </a:xfrm>
          <a:prstGeom prst="rect">
            <a:avLst/>
          </a:prstGeom>
          <a:noFill/>
          <a:ln/>
        </p:spPr>
        <p:txBody>
          <a:bodyPr wrap="none" lIns="0" tIns="0" rIns="0" bIns="0" rtlCol="0" anchor="t"/>
          <a:lstStyle/>
          <a:p>
            <a:pPr marL="0" indent="0">
              <a:lnSpc>
                <a:spcPts val="4850"/>
              </a:lnSpc>
              <a:buNone/>
            </a:pPr>
            <a:r>
              <a:rPr lang="en-US" sz="3850" dirty="0">
                <a:solidFill>
                  <a:srgbClr val="5C4E3D"/>
                </a:solidFill>
                <a:latin typeface="Libre Baskerville" pitchFamily="34" charset="0"/>
                <a:ea typeface="Libre Baskerville" pitchFamily="34" charset="-122"/>
                <a:cs typeface="Libre Baskerville" pitchFamily="34" charset="-120"/>
              </a:rPr>
              <a:t>2)  Centering:</a:t>
            </a:r>
            <a:endParaRPr lang="en-US" sz="3850" dirty="0"/>
          </a:p>
        </p:txBody>
      </p:sp>
      <p:sp>
        <p:nvSpPr>
          <p:cNvPr id="3" name="Text 1"/>
          <p:cNvSpPr/>
          <p:nvPr/>
        </p:nvSpPr>
        <p:spPr>
          <a:xfrm>
            <a:off x="864037" y="1923812"/>
            <a:ext cx="12902327" cy="493752"/>
          </a:xfrm>
          <a:prstGeom prst="rect">
            <a:avLst/>
          </a:prstGeom>
          <a:noFill/>
          <a:ln/>
        </p:spPr>
        <p:txBody>
          <a:bodyPr wrap="none" lIns="0" tIns="0" rIns="0" bIns="0" rtlCol="0" anchor="t"/>
          <a:lstStyle/>
          <a:p>
            <a:pPr marL="0" indent="0">
              <a:lnSpc>
                <a:spcPts val="3850"/>
              </a:lnSpc>
              <a:buNone/>
            </a:pPr>
            <a:r>
              <a:rPr lang="en-US" sz="2400" dirty="0">
                <a:solidFill>
                  <a:srgbClr val="454240"/>
                </a:solidFill>
                <a:latin typeface="DM Sans" pitchFamily="34" charset="0"/>
                <a:ea typeface="DM Sans" pitchFamily="34" charset="-122"/>
                <a:cs typeface="DM Sans" pitchFamily="34" charset="-120"/>
              </a:rPr>
              <a:t>Identify central points likely within the main content area.</a:t>
            </a:r>
            <a:endParaRPr lang="en-US" sz="2400" dirty="0"/>
          </a:p>
        </p:txBody>
      </p:sp>
      <p:sp>
        <p:nvSpPr>
          <p:cNvPr id="4" name="Text 2"/>
          <p:cNvSpPr/>
          <p:nvPr/>
        </p:nvSpPr>
        <p:spPr>
          <a:xfrm>
            <a:off x="864037" y="2787848"/>
            <a:ext cx="3086100" cy="385763"/>
          </a:xfrm>
          <a:prstGeom prst="rect">
            <a:avLst/>
          </a:prstGeom>
          <a:noFill/>
          <a:ln/>
        </p:spPr>
        <p:txBody>
          <a:bodyPr wrap="none" lIns="0" tIns="0" rIns="0" bIns="0" rtlCol="0" anchor="t"/>
          <a:lstStyle/>
          <a:p>
            <a:pPr marL="0" indent="0">
              <a:lnSpc>
                <a:spcPts val="3000"/>
              </a:lnSpc>
              <a:buNone/>
            </a:pPr>
            <a:r>
              <a:rPr lang="en-US" sz="2400" dirty="0">
                <a:solidFill>
                  <a:srgbClr val="5C4E3D"/>
                </a:solidFill>
                <a:latin typeface="Libre Baskerville" pitchFamily="34" charset="0"/>
                <a:ea typeface="Libre Baskerville" pitchFamily="34" charset="-122"/>
                <a:cs typeface="Libre Baskerville" pitchFamily="34" charset="-120"/>
              </a:rPr>
              <a:t>Extraction Band:</a:t>
            </a:r>
            <a:endParaRPr lang="en-US" sz="2400" dirty="0"/>
          </a:p>
        </p:txBody>
      </p:sp>
      <p:sp>
        <p:nvSpPr>
          <p:cNvPr id="5" name="Text 3"/>
          <p:cNvSpPr/>
          <p:nvPr/>
        </p:nvSpPr>
        <p:spPr>
          <a:xfrm>
            <a:off x="864037" y="3543895"/>
            <a:ext cx="12902327" cy="493752"/>
          </a:xfrm>
          <a:prstGeom prst="rect">
            <a:avLst/>
          </a:prstGeom>
          <a:noFill/>
          <a:ln/>
        </p:spPr>
        <p:txBody>
          <a:bodyPr wrap="none" lIns="0" tIns="0" rIns="0" bIns="0" rtlCol="0" anchor="t"/>
          <a:lstStyle/>
          <a:p>
            <a:pPr marL="0" indent="0">
              <a:lnSpc>
                <a:spcPts val="3850"/>
              </a:lnSpc>
              <a:buNone/>
            </a:pPr>
            <a:r>
              <a:rPr lang="en-US" sz="2400" dirty="0">
                <a:solidFill>
                  <a:srgbClr val="454240"/>
                </a:solidFill>
                <a:latin typeface="DM Sans" pitchFamily="34" charset="0"/>
                <a:ea typeface="DM Sans" pitchFamily="34" charset="-122"/>
                <a:cs typeface="DM Sans" pitchFamily="34" charset="-120"/>
              </a:rPr>
              <a:t>Centers are found between the browser window center and web document center.</a:t>
            </a:r>
            <a:endParaRPr lang="en-US" sz="2400" dirty="0"/>
          </a:p>
        </p:txBody>
      </p:sp>
      <p:sp>
        <p:nvSpPr>
          <p:cNvPr id="6" name="Text 4"/>
          <p:cNvSpPr/>
          <p:nvPr/>
        </p:nvSpPr>
        <p:spPr>
          <a:xfrm>
            <a:off x="864037" y="4407932"/>
            <a:ext cx="3172539" cy="385763"/>
          </a:xfrm>
          <a:prstGeom prst="rect">
            <a:avLst/>
          </a:prstGeom>
          <a:noFill/>
          <a:ln/>
        </p:spPr>
        <p:txBody>
          <a:bodyPr wrap="none" lIns="0" tIns="0" rIns="0" bIns="0" rtlCol="0" anchor="t"/>
          <a:lstStyle/>
          <a:p>
            <a:pPr marL="0" indent="0">
              <a:lnSpc>
                <a:spcPts val="3000"/>
              </a:lnSpc>
              <a:buNone/>
            </a:pPr>
            <a:r>
              <a:rPr lang="en-US" sz="2400" dirty="0">
                <a:solidFill>
                  <a:srgbClr val="5C4E3D"/>
                </a:solidFill>
                <a:latin typeface="Libre Baskerville" pitchFamily="34" charset="0"/>
                <a:ea typeface="Libre Baskerville" pitchFamily="34" charset="-122"/>
                <a:cs typeface="Libre Baskerville" pitchFamily="34" charset="-120"/>
              </a:rPr>
              <a:t>Calculating Centers:</a:t>
            </a:r>
            <a:endParaRPr lang="en-US" sz="2400" dirty="0"/>
          </a:p>
        </p:txBody>
      </p:sp>
      <p:sp>
        <p:nvSpPr>
          <p:cNvPr id="7" name="Text 5"/>
          <p:cNvSpPr/>
          <p:nvPr/>
        </p:nvSpPr>
        <p:spPr>
          <a:xfrm>
            <a:off x="864037" y="5163979"/>
            <a:ext cx="12902327" cy="987504"/>
          </a:xfrm>
          <a:prstGeom prst="rect">
            <a:avLst/>
          </a:prstGeom>
          <a:noFill/>
          <a:ln/>
        </p:spPr>
        <p:txBody>
          <a:bodyPr wrap="square" lIns="0" tIns="0" rIns="0" bIns="0" rtlCol="0" anchor="t"/>
          <a:lstStyle/>
          <a:p>
            <a:pPr marL="0" indent="0">
              <a:lnSpc>
                <a:spcPts val="3850"/>
              </a:lnSpc>
              <a:buNone/>
            </a:pPr>
            <a:r>
              <a:rPr lang="en-US" sz="2400" dirty="0">
                <a:solidFill>
                  <a:srgbClr val="454240"/>
                </a:solidFill>
                <a:latin typeface="DM Sans" pitchFamily="34" charset="0"/>
                <a:ea typeface="DM Sans" pitchFamily="34" charset="-122"/>
                <a:cs typeface="DM Sans" pitchFamily="34" charset="-120"/>
              </a:rPr>
              <a:t>C1 = centroid of all FIA grid centers. C2 = centroid of FIA grid + browser center (Cw). C3 = centroid of FIA grid + browser center (Cw) + document center (Cd). Role of Centers:</a:t>
            </a:r>
            <a:endParaRPr lang="en-US" sz="2400" dirty="0"/>
          </a:p>
        </p:txBody>
      </p:sp>
      <p:sp>
        <p:nvSpPr>
          <p:cNvPr id="8" name="Text 6"/>
          <p:cNvSpPr/>
          <p:nvPr/>
        </p:nvSpPr>
        <p:spPr>
          <a:xfrm>
            <a:off x="864037" y="6429137"/>
            <a:ext cx="12902327" cy="987504"/>
          </a:xfrm>
          <a:prstGeom prst="rect">
            <a:avLst/>
          </a:prstGeom>
          <a:noFill/>
          <a:ln/>
        </p:spPr>
        <p:txBody>
          <a:bodyPr wrap="square" lIns="0" tIns="0" rIns="0" bIns="0" rtlCol="0" anchor="t"/>
          <a:lstStyle/>
          <a:p>
            <a:pPr marL="0" indent="0">
              <a:lnSpc>
                <a:spcPts val="3850"/>
              </a:lnSpc>
              <a:buNone/>
            </a:pPr>
            <a:r>
              <a:rPr lang="en-US" sz="2400" dirty="0">
                <a:solidFill>
                  <a:srgbClr val="454240"/>
                </a:solidFill>
                <a:latin typeface="DM Sans" pitchFamily="34" charset="0"/>
                <a:ea typeface="DM Sans" pitchFamily="34" charset="-122"/>
                <a:cs typeface="DM Sans" pitchFamily="34" charset="-120"/>
              </a:rPr>
              <a:t>Cw reflects user’s initial view, and Cd adjusts for long pages. The closest low-density DOM nodes (E1, E2, E3) to each center are selected as main content points.</a:t>
            </a:r>
            <a:endParaRPr lang="en-US" sz="2400" dirty="0"/>
          </a:p>
        </p:txBody>
      </p:sp>
      <p:sp>
        <p:nvSpPr>
          <p:cNvPr id="9" name="Text 4">
            <a:extLst>
              <a:ext uri="{FF2B5EF4-FFF2-40B4-BE49-F238E27FC236}">
                <a16:creationId xmlns:a16="http://schemas.microsoft.com/office/drawing/2014/main" id="{C9EB4646-43CB-472C-B315-49F776F63132}"/>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ea typeface="DM Sans" pitchFamily="34" charset="-122"/>
                <a:cs typeface="DM Sans" pitchFamily="34" charset="-120"/>
              </a:rPr>
              <a:t>12</a:t>
            </a:r>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864037" y="1129189"/>
            <a:ext cx="4937760" cy="617101"/>
          </a:xfrm>
          <a:prstGeom prst="rect">
            <a:avLst/>
          </a:prstGeom>
          <a:noFill/>
          <a:ln/>
        </p:spPr>
        <p:txBody>
          <a:bodyPr wrap="none" lIns="0" tIns="0" rIns="0" bIns="0" rtlCol="0" anchor="t"/>
          <a:lstStyle/>
          <a:p>
            <a:pPr marL="0" indent="0">
              <a:lnSpc>
                <a:spcPts val="4850"/>
              </a:lnSpc>
              <a:buNone/>
            </a:pPr>
            <a:r>
              <a:rPr lang="en-US" sz="3850" dirty="0">
                <a:solidFill>
                  <a:srgbClr val="5C4E3D"/>
                </a:solidFill>
                <a:latin typeface="Libre Baskerville" pitchFamily="34" charset="0"/>
                <a:ea typeface="Libre Baskerville" pitchFamily="34" charset="-122"/>
                <a:cs typeface="Libre Baskerville" pitchFamily="34" charset="-120"/>
              </a:rPr>
              <a:t>3)  Expanding:</a:t>
            </a:r>
            <a:endParaRPr lang="en-US" sz="3850" dirty="0"/>
          </a:p>
        </p:txBody>
      </p:sp>
      <p:sp>
        <p:nvSpPr>
          <p:cNvPr id="3" name="Text 1"/>
          <p:cNvSpPr/>
          <p:nvPr/>
        </p:nvSpPr>
        <p:spPr>
          <a:xfrm>
            <a:off x="864037" y="2240042"/>
            <a:ext cx="12902327" cy="987504"/>
          </a:xfrm>
          <a:prstGeom prst="rect">
            <a:avLst/>
          </a:prstGeom>
          <a:noFill/>
          <a:ln/>
        </p:spPr>
        <p:txBody>
          <a:bodyPr wrap="square" lIns="0" tIns="0" rIns="0" bIns="0" rtlCol="0" anchor="t"/>
          <a:lstStyle/>
          <a:p>
            <a:pPr marL="0" indent="0">
              <a:lnSpc>
                <a:spcPts val="3850"/>
              </a:lnSpc>
              <a:buNone/>
            </a:pPr>
            <a:r>
              <a:rPr lang="en-US" sz="2400" dirty="0">
                <a:solidFill>
                  <a:srgbClr val="454240"/>
                </a:solidFill>
                <a:latin typeface="DM Sans" pitchFamily="34" charset="0"/>
                <a:ea typeface="DM Sans" pitchFamily="34" charset="-122"/>
                <a:cs typeface="DM Sans" pitchFamily="34" charset="-120"/>
              </a:rPr>
              <a:t> Find a wrapper node around the main content by expanding from leaf nodes (E) toward the .</a:t>
            </a:r>
            <a:endParaRPr lang="en-US" sz="2400" dirty="0"/>
          </a:p>
        </p:txBody>
      </p:sp>
      <p:sp>
        <p:nvSpPr>
          <p:cNvPr id="4" name="Text 2"/>
          <p:cNvSpPr/>
          <p:nvPr/>
        </p:nvSpPr>
        <p:spPr>
          <a:xfrm>
            <a:off x="864037" y="3505200"/>
            <a:ext cx="12902327" cy="987504"/>
          </a:xfrm>
          <a:prstGeom prst="rect">
            <a:avLst/>
          </a:prstGeom>
          <a:noFill/>
          <a:ln/>
        </p:spPr>
        <p:txBody>
          <a:bodyPr wrap="square" lIns="0" tIns="0" rIns="0" bIns="0" rtlCol="0" anchor="t"/>
          <a:lstStyle/>
          <a:p>
            <a:pPr marL="0" indent="0">
              <a:lnSpc>
                <a:spcPts val="3850"/>
              </a:lnSpc>
              <a:buNone/>
            </a:pPr>
            <a:r>
              <a:rPr lang="en-US" sz="2400" dirty="0">
                <a:solidFill>
                  <a:srgbClr val="454240"/>
                </a:solidFill>
                <a:latin typeface="DM Sans" pitchFamily="34" charset="0"/>
                <a:ea typeface="DM Sans" pitchFamily="34" charset="-122"/>
                <a:cs typeface="DM Sans" pitchFamily="34" charset="-120"/>
              </a:rPr>
              <a:t>Too little expansion misses content (low recall). Excessive expansion includes irrelevant content (low precision). </a:t>
            </a:r>
            <a:endParaRPr lang="en-US" sz="2400" dirty="0"/>
          </a:p>
        </p:txBody>
      </p:sp>
      <p:sp>
        <p:nvSpPr>
          <p:cNvPr id="5" name="Text 3"/>
          <p:cNvSpPr/>
          <p:nvPr/>
        </p:nvSpPr>
        <p:spPr>
          <a:xfrm>
            <a:off x="864037" y="4862989"/>
            <a:ext cx="5532477" cy="385763"/>
          </a:xfrm>
          <a:prstGeom prst="rect">
            <a:avLst/>
          </a:prstGeom>
          <a:noFill/>
          <a:ln/>
        </p:spPr>
        <p:txBody>
          <a:bodyPr wrap="none" lIns="0" tIns="0" rIns="0" bIns="0" rtlCol="0" anchor="t"/>
          <a:lstStyle/>
          <a:p>
            <a:pPr marL="0" indent="0">
              <a:lnSpc>
                <a:spcPts val="3000"/>
              </a:lnSpc>
              <a:buNone/>
            </a:pPr>
            <a:r>
              <a:rPr lang="en-US" sz="2400" dirty="0">
                <a:solidFill>
                  <a:srgbClr val="5C4E3D"/>
                </a:solidFill>
                <a:latin typeface="Libre Baskerville" pitchFamily="34" charset="0"/>
                <a:ea typeface="Libre Baskerville" pitchFamily="34" charset="-122"/>
                <a:cs typeface="Libre Baskerville" pitchFamily="34" charset="-120"/>
              </a:rPr>
              <a:t>Rules for Main Content Extraction:</a:t>
            </a:r>
            <a:endParaRPr lang="en-US" sz="2400" dirty="0"/>
          </a:p>
        </p:txBody>
      </p:sp>
      <p:sp>
        <p:nvSpPr>
          <p:cNvPr id="6" name="Text 4"/>
          <p:cNvSpPr/>
          <p:nvPr/>
        </p:nvSpPr>
        <p:spPr>
          <a:xfrm>
            <a:off x="864037" y="5619036"/>
            <a:ext cx="12902327" cy="1481257"/>
          </a:xfrm>
          <a:prstGeom prst="rect">
            <a:avLst/>
          </a:prstGeom>
          <a:noFill/>
          <a:ln/>
        </p:spPr>
        <p:txBody>
          <a:bodyPr wrap="square" lIns="0" tIns="0" rIns="0" bIns="0" rtlCol="0" anchor="t"/>
          <a:lstStyle/>
          <a:p>
            <a:pPr marL="0" indent="0">
              <a:lnSpc>
                <a:spcPts val="3850"/>
              </a:lnSpc>
              <a:buNone/>
            </a:pPr>
            <a:r>
              <a:rPr lang="en-US" sz="2400" dirty="0">
                <a:solidFill>
                  <a:srgbClr val="454240"/>
                </a:solidFill>
                <a:latin typeface="DM Sans" pitchFamily="34" charset="0"/>
                <a:ea typeface="DM Sans" pitchFamily="34" charset="-122"/>
                <a:cs typeface="DM Sans" pitchFamily="34" charset="-120"/>
              </a:rPr>
              <a:t>Look for tags. Find nodes with “article” or “content” in their attributes. Check width difference with the parent node to identify content wrappers, useful for old or non-English sites.</a:t>
            </a:r>
            <a:endParaRPr lang="en-US" sz="2400" dirty="0"/>
          </a:p>
        </p:txBody>
      </p:sp>
      <p:sp>
        <p:nvSpPr>
          <p:cNvPr id="7" name="Text 4">
            <a:extLst>
              <a:ext uri="{FF2B5EF4-FFF2-40B4-BE49-F238E27FC236}">
                <a16:creationId xmlns:a16="http://schemas.microsoft.com/office/drawing/2014/main" id="{E386C1DB-DC01-465F-B179-E2EBB738280C}"/>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ea typeface="DM Sans" pitchFamily="34" charset="-122"/>
                <a:cs typeface="DM Sans" pitchFamily="34" charset="-120"/>
              </a:rPr>
              <a:t>13</a:t>
            </a:r>
            <a:endParaRPr lang="en-US"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3111460" y="513159"/>
            <a:ext cx="8407360" cy="6698099"/>
          </a:xfrm>
          <a:prstGeom prst="rect">
            <a:avLst/>
          </a:prstGeom>
        </p:spPr>
      </p:pic>
      <p:sp>
        <p:nvSpPr>
          <p:cNvPr id="3" name="Text 0"/>
          <p:cNvSpPr/>
          <p:nvPr/>
        </p:nvSpPr>
        <p:spPr>
          <a:xfrm>
            <a:off x="653177" y="7421166"/>
            <a:ext cx="13324046" cy="298609"/>
          </a:xfrm>
          <a:prstGeom prst="rect">
            <a:avLst/>
          </a:prstGeom>
          <a:noFill/>
          <a:ln/>
        </p:spPr>
        <p:txBody>
          <a:bodyPr wrap="none" lIns="0" tIns="0" rIns="0" bIns="0" rtlCol="0" anchor="t"/>
          <a:lstStyle/>
          <a:p>
            <a:pPr marL="0" indent="0">
              <a:lnSpc>
                <a:spcPts val="2350"/>
              </a:lnSpc>
              <a:buNone/>
            </a:pPr>
            <a:endParaRPr lang="en-US" sz="1450" dirty="0"/>
          </a:p>
        </p:txBody>
      </p:sp>
      <p:sp>
        <p:nvSpPr>
          <p:cNvPr id="4" name="Text 4">
            <a:extLst>
              <a:ext uri="{FF2B5EF4-FFF2-40B4-BE49-F238E27FC236}">
                <a16:creationId xmlns:a16="http://schemas.microsoft.com/office/drawing/2014/main" id="{5FF5C702-0C49-49E2-BD44-59E483257405}"/>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ea typeface="DM Sans" pitchFamily="34" charset="-122"/>
                <a:cs typeface="DM Sans" pitchFamily="34" charset="-120"/>
              </a:rPr>
              <a:t>14</a:t>
            </a:r>
            <a:endParaRPr lang="en-US"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666036" y="523399"/>
            <a:ext cx="8535233" cy="475774"/>
          </a:xfrm>
          <a:prstGeom prst="rect">
            <a:avLst/>
          </a:prstGeom>
          <a:noFill/>
          <a:ln/>
        </p:spPr>
        <p:txBody>
          <a:bodyPr wrap="none" lIns="0" tIns="0" rIns="0" bIns="0" rtlCol="0" anchor="t"/>
          <a:lstStyle/>
          <a:p>
            <a:pPr marL="0" indent="0">
              <a:lnSpc>
                <a:spcPts val="3700"/>
              </a:lnSpc>
              <a:buNone/>
            </a:pPr>
            <a:r>
              <a:rPr lang="en-US" sz="2950" dirty="0">
                <a:solidFill>
                  <a:srgbClr val="5C4E3D"/>
                </a:solidFill>
                <a:latin typeface="Libre Baskerville" pitchFamily="34" charset="0"/>
                <a:ea typeface="Libre Baskerville" pitchFamily="34" charset="-122"/>
                <a:cs typeface="Libre Baskerville" pitchFamily="34" charset="-120"/>
              </a:rPr>
              <a:t>Algorithm to find Main Content Candidates</a:t>
            </a:r>
            <a:endParaRPr lang="en-US" sz="2950" dirty="0"/>
          </a:p>
        </p:txBody>
      </p:sp>
      <p:sp>
        <p:nvSpPr>
          <p:cNvPr id="3" name="Text 1"/>
          <p:cNvSpPr/>
          <p:nvPr/>
        </p:nvSpPr>
        <p:spPr>
          <a:xfrm>
            <a:off x="666036" y="1379696"/>
            <a:ext cx="13298329" cy="380524"/>
          </a:xfrm>
          <a:prstGeom prst="rect">
            <a:avLst/>
          </a:prstGeom>
          <a:noFill/>
          <a:ln/>
        </p:spPr>
        <p:txBody>
          <a:bodyPr wrap="none" lIns="0" tIns="0" rIns="0" bIns="0" rtlCol="0" anchor="t"/>
          <a:lstStyle/>
          <a:p>
            <a:pPr marL="0" indent="0">
              <a:lnSpc>
                <a:spcPts val="2950"/>
              </a:lnSpc>
              <a:buNone/>
            </a:pPr>
            <a:r>
              <a:rPr lang="en-US" sz="1850" dirty="0">
                <a:solidFill>
                  <a:srgbClr val="454240"/>
                </a:solidFill>
                <a:latin typeface="DM Sans" pitchFamily="34" charset="0"/>
                <a:ea typeface="DM Sans" pitchFamily="34" charset="-122"/>
                <a:cs typeface="DM Sans" pitchFamily="34" charset="-120"/>
              </a:rPr>
              <a:t>1:E ← E1, E2, E3 F Leaf nodes from each C </a:t>
            </a:r>
            <a:endParaRPr lang="en-US" sz="1850" dirty="0"/>
          </a:p>
        </p:txBody>
      </p:sp>
      <p:sp>
        <p:nvSpPr>
          <p:cNvPr id="4" name="Text 2"/>
          <p:cNvSpPr/>
          <p:nvPr/>
        </p:nvSpPr>
        <p:spPr>
          <a:xfrm>
            <a:off x="666036" y="1974294"/>
            <a:ext cx="13298329" cy="380524"/>
          </a:xfrm>
          <a:prstGeom prst="rect">
            <a:avLst/>
          </a:prstGeom>
          <a:noFill/>
          <a:ln/>
        </p:spPr>
        <p:txBody>
          <a:bodyPr wrap="none" lIns="0" tIns="0" rIns="0" bIns="0" rtlCol="0" anchor="t"/>
          <a:lstStyle/>
          <a:p>
            <a:pPr marL="0" indent="0">
              <a:lnSpc>
                <a:spcPts val="2950"/>
              </a:lnSpc>
              <a:buNone/>
            </a:pPr>
            <a:r>
              <a:rPr lang="en-US" sz="1850" dirty="0">
                <a:solidFill>
                  <a:srgbClr val="454240"/>
                </a:solidFill>
                <a:latin typeface="DM Sans" pitchFamily="34" charset="0"/>
                <a:ea typeface="DM Sans" pitchFamily="34" charset="-122"/>
                <a:cs typeface="DM Sans" pitchFamily="34" charset="-120"/>
              </a:rPr>
              <a:t>2: M ← ∅ 3: for each En in E do </a:t>
            </a:r>
            <a:endParaRPr lang="en-US" sz="1850" dirty="0"/>
          </a:p>
        </p:txBody>
      </p:sp>
      <p:sp>
        <p:nvSpPr>
          <p:cNvPr id="5" name="Text 3"/>
          <p:cNvSpPr/>
          <p:nvPr/>
        </p:nvSpPr>
        <p:spPr>
          <a:xfrm>
            <a:off x="666036" y="2568893"/>
            <a:ext cx="13298329" cy="380524"/>
          </a:xfrm>
          <a:prstGeom prst="rect">
            <a:avLst/>
          </a:prstGeom>
          <a:noFill/>
          <a:ln/>
        </p:spPr>
        <p:txBody>
          <a:bodyPr wrap="none" lIns="0" tIns="0" rIns="0" bIns="0" rtlCol="0" anchor="t"/>
          <a:lstStyle/>
          <a:p>
            <a:pPr marL="0" indent="0">
              <a:lnSpc>
                <a:spcPts val="2950"/>
              </a:lnSpc>
              <a:buNone/>
            </a:pPr>
            <a:r>
              <a:rPr lang="en-US" sz="1850" dirty="0">
                <a:solidFill>
                  <a:srgbClr val="454240"/>
                </a:solidFill>
                <a:latin typeface="DM Sans" pitchFamily="34" charset="0"/>
                <a:ea typeface="DM Sans" pitchFamily="34" charset="-122"/>
                <a:cs typeface="DM Sans" pitchFamily="34" charset="-120"/>
              </a:rPr>
              <a:t>4: N ← En</a:t>
            </a:r>
            <a:endParaRPr lang="en-US" sz="1850" dirty="0"/>
          </a:p>
        </p:txBody>
      </p:sp>
      <p:sp>
        <p:nvSpPr>
          <p:cNvPr id="6" name="Text 4"/>
          <p:cNvSpPr/>
          <p:nvPr/>
        </p:nvSpPr>
        <p:spPr>
          <a:xfrm>
            <a:off x="666036" y="3163491"/>
            <a:ext cx="13298329" cy="380524"/>
          </a:xfrm>
          <a:prstGeom prst="rect">
            <a:avLst/>
          </a:prstGeom>
          <a:noFill/>
          <a:ln/>
        </p:spPr>
        <p:txBody>
          <a:bodyPr wrap="none" lIns="0" tIns="0" rIns="0" bIns="0" rtlCol="0" anchor="t"/>
          <a:lstStyle/>
          <a:p>
            <a:pPr marL="0" indent="0">
              <a:lnSpc>
                <a:spcPts val="2950"/>
              </a:lnSpc>
              <a:buNone/>
            </a:pPr>
            <a:r>
              <a:rPr lang="en-US" sz="1850" dirty="0">
                <a:solidFill>
                  <a:srgbClr val="454240"/>
                </a:solidFill>
                <a:latin typeface="DM Sans" pitchFamily="34" charset="0"/>
                <a:ea typeface="DM Sans" pitchFamily="34" charset="-122"/>
                <a:cs typeface="DM Sans" pitchFamily="34" charset="-120"/>
              </a:rPr>
              <a:t> 5: P ← parentNode ( N ) F Parent node of N </a:t>
            </a:r>
            <a:endParaRPr lang="en-US" sz="1850" dirty="0"/>
          </a:p>
        </p:txBody>
      </p:sp>
      <p:sp>
        <p:nvSpPr>
          <p:cNvPr id="7" name="Text 5"/>
          <p:cNvSpPr/>
          <p:nvPr/>
        </p:nvSpPr>
        <p:spPr>
          <a:xfrm>
            <a:off x="666036" y="3758089"/>
            <a:ext cx="13298329" cy="380524"/>
          </a:xfrm>
          <a:prstGeom prst="rect">
            <a:avLst/>
          </a:prstGeom>
          <a:noFill/>
          <a:ln/>
        </p:spPr>
        <p:txBody>
          <a:bodyPr wrap="none" lIns="0" tIns="0" rIns="0" bIns="0" rtlCol="0" anchor="t"/>
          <a:lstStyle/>
          <a:p>
            <a:pPr marL="0" indent="0">
              <a:lnSpc>
                <a:spcPts val="2950"/>
              </a:lnSpc>
              <a:buNone/>
            </a:pPr>
            <a:r>
              <a:rPr lang="en-US" sz="1850" dirty="0">
                <a:solidFill>
                  <a:srgbClr val="454240"/>
                </a:solidFill>
                <a:latin typeface="DM Sans" pitchFamily="34" charset="0"/>
                <a:ea typeface="DM Sans" pitchFamily="34" charset="-122"/>
                <a:cs typeface="DM Sans" pitchFamily="34" charset="-120"/>
              </a:rPr>
              <a:t>6: Mn_tag, Mn_attr, Mn_diff ← ∅ F Each Mn can be set only once in the below while loop </a:t>
            </a:r>
            <a:endParaRPr lang="en-US" sz="1850" dirty="0"/>
          </a:p>
        </p:txBody>
      </p:sp>
      <p:sp>
        <p:nvSpPr>
          <p:cNvPr id="8" name="Text 6"/>
          <p:cNvSpPr/>
          <p:nvPr/>
        </p:nvSpPr>
        <p:spPr>
          <a:xfrm>
            <a:off x="666036" y="4352687"/>
            <a:ext cx="13298329" cy="380524"/>
          </a:xfrm>
          <a:prstGeom prst="rect">
            <a:avLst/>
          </a:prstGeom>
          <a:noFill/>
          <a:ln/>
        </p:spPr>
        <p:txBody>
          <a:bodyPr wrap="none" lIns="0" tIns="0" rIns="0" bIns="0" rtlCol="0" anchor="t"/>
          <a:lstStyle/>
          <a:p>
            <a:pPr marL="0" indent="0">
              <a:lnSpc>
                <a:spcPts val="2950"/>
              </a:lnSpc>
              <a:buNone/>
            </a:pPr>
            <a:r>
              <a:rPr lang="en-US" sz="1850" dirty="0">
                <a:solidFill>
                  <a:srgbClr val="454240"/>
                </a:solidFill>
                <a:latin typeface="DM Sans" pitchFamily="34" charset="0"/>
                <a:ea typeface="DM Sans" pitchFamily="34" charset="-122"/>
                <a:cs typeface="DM Sans" pitchFamily="34" charset="-120"/>
              </a:rPr>
              <a:t>7: while N is not do </a:t>
            </a:r>
            <a:endParaRPr lang="en-US" sz="1850" dirty="0"/>
          </a:p>
        </p:txBody>
      </p:sp>
      <p:sp>
        <p:nvSpPr>
          <p:cNvPr id="9" name="Text 7"/>
          <p:cNvSpPr/>
          <p:nvPr/>
        </p:nvSpPr>
        <p:spPr>
          <a:xfrm>
            <a:off x="666036" y="4947285"/>
            <a:ext cx="13298329" cy="380524"/>
          </a:xfrm>
          <a:prstGeom prst="rect">
            <a:avLst/>
          </a:prstGeom>
          <a:noFill/>
          <a:ln/>
        </p:spPr>
        <p:txBody>
          <a:bodyPr wrap="none" lIns="0" tIns="0" rIns="0" bIns="0" rtlCol="0" anchor="t"/>
          <a:lstStyle/>
          <a:p>
            <a:pPr marL="0" indent="0">
              <a:lnSpc>
                <a:spcPts val="2950"/>
              </a:lnSpc>
              <a:buNone/>
            </a:pPr>
            <a:r>
              <a:rPr lang="en-US" sz="1850" dirty="0">
                <a:solidFill>
                  <a:srgbClr val="454240"/>
                </a:solidFill>
                <a:latin typeface="DM Sans" pitchFamily="34" charset="0"/>
                <a:ea typeface="DM Sans" pitchFamily="34" charset="-122"/>
                <a:cs typeface="DM Sans" pitchFamily="34" charset="-120"/>
              </a:rPr>
              <a:t>8: Mn_tag ← P if P is </a:t>
            </a:r>
            <a:endParaRPr lang="en-US" sz="1850" dirty="0"/>
          </a:p>
        </p:txBody>
      </p:sp>
      <p:sp>
        <p:nvSpPr>
          <p:cNvPr id="10" name="Text 8"/>
          <p:cNvSpPr/>
          <p:nvPr/>
        </p:nvSpPr>
        <p:spPr>
          <a:xfrm>
            <a:off x="666036" y="5541883"/>
            <a:ext cx="13298329" cy="380524"/>
          </a:xfrm>
          <a:prstGeom prst="rect">
            <a:avLst/>
          </a:prstGeom>
          <a:noFill/>
          <a:ln/>
        </p:spPr>
        <p:txBody>
          <a:bodyPr wrap="none" lIns="0" tIns="0" rIns="0" bIns="0" rtlCol="0" anchor="t"/>
          <a:lstStyle/>
          <a:p>
            <a:pPr marL="0" indent="0">
              <a:lnSpc>
                <a:spcPts val="2950"/>
              </a:lnSpc>
              <a:buNone/>
            </a:pPr>
            <a:r>
              <a:rPr lang="en-US" sz="1850" dirty="0">
                <a:solidFill>
                  <a:srgbClr val="454240"/>
                </a:solidFill>
                <a:latin typeface="DM Sans" pitchFamily="34" charset="0"/>
                <a:ea typeface="DM Sans" pitchFamily="34" charset="-122"/>
                <a:cs typeface="DM Sans" pitchFamily="34" charset="-120"/>
              </a:rPr>
              <a:t>9: Mn_attr ← P if ‘‘articleʼʼ or ‘‘contentʼʼ in Pʼs attributes </a:t>
            </a:r>
            <a:endParaRPr lang="en-US" sz="1850" dirty="0"/>
          </a:p>
        </p:txBody>
      </p:sp>
      <p:sp>
        <p:nvSpPr>
          <p:cNvPr id="11" name="Text 9"/>
          <p:cNvSpPr/>
          <p:nvPr/>
        </p:nvSpPr>
        <p:spPr>
          <a:xfrm>
            <a:off x="666036" y="6136481"/>
            <a:ext cx="13298329" cy="380524"/>
          </a:xfrm>
          <a:prstGeom prst="rect">
            <a:avLst/>
          </a:prstGeom>
          <a:noFill/>
          <a:ln/>
        </p:spPr>
        <p:txBody>
          <a:bodyPr wrap="none" lIns="0" tIns="0" rIns="0" bIns="0" rtlCol="0" anchor="t"/>
          <a:lstStyle/>
          <a:p>
            <a:pPr marL="0" indent="0">
              <a:lnSpc>
                <a:spcPts val="2950"/>
              </a:lnSpc>
              <a:buNone/>
            </a:pPr>
            <a:r>
              <a:rPr lang="en-US" sz="1850" dirty="0">
                <a:solidFill>
                  <a:srgbClr val="454240"/>
                </a:solidFill>
                <a:latin typeface="DM Sans" pitchFamily="34" charset="0"/>
                <a:ea typeface="DM Sans" pitchFamily="34" charset="-122"/>
                <a:cs typeface="DM Sans" pitchFamily="34" charset="-120"/>
              </a:rPr>
              <a:t>10: Mn_diff ← P if width(P) &gt; 1w · width(N) </a:t>
            </a:r>
            <a:endParaRPr lang="en-US" sz="1850" dirty="0"/>
          </a:p>
        </p:txBody>
      </p:sp>
      <p:sp>
        <p:nvSpPr>
          <p:cNvPr id="12" name="Text 10"/>
          <p:cNvSpPr/>
          <p:nvPr/>
        </p:nvSpPr>
        <p:spPr>
          <a:xfrm>
            <a:off x="666036" y="6731079"/>
            <a:ext cx="13298329" cy="380524"/>
          </a:xfrm>
          <a:prstGeom prst="rect">
            <a:avLst/>
          </a:prstGeom>
          <a:noFill/>
          <a:ln/>
        </p:spPr>
        <p:txBody>
          <a:bodyPr wrap="none" lIns="0" tIns="0" rIns="0" bIns="0" rtlCol="0" anchor="t"/>
          <a:lstStyle/>
          <a:p>
            <a:pPr marL="0" indent="0">
              <a:lnSpc>
                <a:spcPts val="2950"/>
              </a:lnSpc>
              <a:buNone/>
            </a:pPr>
            <a:r>
              <a:rPr lang="en-US" sz="1850" dirty="0">
                <a:solidFill>
                  <a:srgbClr val="454240"/>
                </a:solidFill>
                <a:latin typeface="DM Sans" pitchFamily="34" charset="0"/>
                <a:ea typeface="DM Sans" pitchFamily="34" charset="-122"/>
                <a:cs typeface="DM Sans" pitchFamily="34" charset="-120"/>
              </a:rPr>
              <a:t>11: Add Mn_tag, Mn_attr, Mn_diff to set M </a:t>
            </a:r>
            <a:endParaRPr lang="en-US" sz="1850" dirty="0"/>
          </a:p>
        </p:txBody>
      </p:sp>
      <p:sp>
        <p:nvSpPr>
          <p:cNvPr id="13" name="Text 11"/>
          <p:cNvSpPr/>
          <p:nvPr/>
        </p:nvSpPr>
        <p:spPr>
          <a:xfrm>
            <a:off x="666036" y="7325678"/>
            <a:ext cx="13298329" cy="380524"/>
          </a:xfrm>
          <a:prstGeom prst="rect">
            <a:avLst/>
          </a:prstGeom>
          <a:noFill/>
          <a:ln/>
        </p:spPr>
        <p:txBody>
          <a:bodyPr wrap="none" lIns="0" tIns="0" rIns="0" bIns="0" rtlCol="0" anchor="t"/>
          <a:lstStyle/>
          <a:p>
            <a:pPr marL="0" indent="0">
              <a:lnSpc>
                <a:spcPts val="2950"/>
              </a:lnSpc>
              <a:buNone/>
            </a:pPr>
            <a:r>
              <a:rPr lang="en-US" sz="1850" dirty="0">
                <a:solidFill>
                  <a:srgbClr val="454240"/>
                </a:solidFill>
                <a:latin typeface="DM Sans" pitchFamily="34" charset="0"/>
                <a:ea typeface="DM Sans" pitchFamily="34" charset="-122"/>
                <a:cs typeface="DM Sans" pitchFamily="34" charset="-120"/>
              </a:rPr>
              <a:t>12: Return M </a:t>
            </a:r>
            <a:endParaRPr lang="en-US" sz="1850" dirty="0"/>
          </a:p>
        </p:txBody>
      </p:sp>
      <p:sp>
        <p:nvSpPr>
          <p:cNvPr id="14" name="Text 4">
            <a:extLst>
              <a:ext uri="{FF2B5EF4-FFF2-40B4-BE49-F238E27FC236}">
                <a16:creationId xmlns:a16="http://schemas.microsoft.com/office/drawing/2014/main" id="{4EA26D37-5763-4957-B2B3-34A52C49F12B}"/>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ea typeface="DM Sans" pitchFamily="34" charset="-122"/>
                <a:cs typeface="DM Sans" pitchFamily="34" charset="-120"/>
              </a:rPr>
              <a:t>15</a:t>
            </a:r>
            <a:endParaRPr lang="en-US" sz="1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864037" y="2130623"/>
            <a:ext cx="6172200" cy="771525"/>
          </a:xfrm>
          <a:prstGeom prst="rect">
            <a:avLst/>
          </a:prstGeom>
          <a:noFill/>
          <a:ln/>
        </p:spPr>
        <p:txBody>
          <a:bodyPr wrap="none" lIns="0" tIns="0" rIns="0" bIns="0" rtlCol="0" anchor="t"/>
          <a:lstStyle/>
          <a:p>
            <a:pPr marL="0" indent="0">
              <a:lnSpc>
                <a:spcPts val="6050"/>
              </a:lnSpc>
              <a:buNone/>
            </a:pPr>
            <a:r>
              <a:rPr lang="en-US" sz="4850" dirty="0">
                <a:solidFill>
                  <a:srgbClr val="5C4E3D"/>
                </a:solidFill>
                <a:latin typeface="Libre Baskerville" pitchFamily="34" charset="0"/>
                <a:ea typeface="Libre Baskerville" pitchFamily="34" charset="-122"/>
                <a:cs typeface="Libre Baskerville" pitchFamily="34" charset="-120"/>
              </a:rPr>
              <a:t>EXPERIMENT</a:t>
            </a:r>
            <a:endParaRPr lang="en-US" sz="4850" dirty="0"/>
          </a:p>
        </p:txBody>
      </p:sp>
      <p:sp>
        <p:nvSpPr>
          <p:cNvPr id="3" name="Text 1"/>
          <p:cNvSpPr/>
          <p:nvPr/>
        </p:nvSpPr>
        <p:spPr>
          <a:xfrm>
            <a:off x="864037" y="3272433"/>
            <a:ext cx="5138976" cy="617101"/>
          </a:xfrm>
          <a:prstGeom prst="rect">
            <a:avLst/>
          </a:prstGeom>
          <a:noFill/>
          <a:ln/>
        </p:spPr>
        <p:txBody>
          <a:bodyPr wrap="none" lIns="0" tIns="0" rIns="0" bIns="0" rtlCol="0" anchor="t"/>
          <a:lstStyle/>
          <a:p>
            <a:pPr marL="0" indent="0">
              <a:lnSpc>
                <a:spcPts val="4850"/>
              </a:lnSpc>
              <a:buNone/>
            </a:pPr>
            <a:r>
              <a:rPr lang="en-US" sz="3850" dirty="0">
                <a:solidFill>
                  <a:srgbClr val="5C4E3D"/>
                </a:solidFill>
                <a:latin typeface="Libre Baskerville" pitchFamily="34" charset="0"/>
                <a:ea typeface="Libre Baskerville" pitchFamily="34" charset="-122"/>
                <a:cs typeface="Libre Baskerville" pitchFamily="34" charset="-120"/>
              </a:rPr>
              <a:t>A. Dataset Creation: </a:t>
            </a:r>
            <a:endParaRPr lang="en-US" sz="3850" dirty="0"/>
          </a:p>
        </p:txBody>
      </p:sp>
      <p:sp>
        <p:nvSpPr>
          <p:cNvPr id="4" name="Text 2"/>
          <p:cNvSpPr/>
          <p:nvPr/>
        </p:nvSpPr>
        <p:spPr>
          <a:xfrm>
            <a:off x="1258967" y="4259818"/>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454240"/>
                </a:solidFill>
                <a:latin typeface="DM Sans" pitchFamily="34" charset="0"/>
                <a:ea typeface="DM Sans" pitchFamily="34" charset="-122"/>
                <a:cs typeface="DM Sans" pitchFamily="34" charset="-120"/>
              </a:rPr>
              <a:t>Keywords</a:t>
            </a:r>
            <a:r>
              <a:rPr lang="en-US" sz="1900" dirty="0">
                <a:solidFill>
                  <a:srgbClr val="454240"/>
                </a:solidFill>
                <a:latin typeface="DM Sans" pitchFamily="34" charset="0"/>
                <a:ea typeface="DM Sans" pitchFamily="34" charset="-122"/>
                <a:cs typeface="DM Sans" pitchFamily="34" charset="-120"/>
              </a:rPr>
              <a:t>: English from GoogleTrends (2017 &amp; 2020); non-English from GoogleTrends &amp; Baidu.</a:t>
            </a:r>
            <a:endParaRPr lang="en-US" sz="1900" dirty="0"/>
          </a:p>
        </p:txBody>
      </p:sp>
      <p:sp>
        <p:nvSpPr>
          <p:cNvPr id="5" name="Text 3"/>
          <p:cNvSpPr/>
          <p:nvPr/>
        </p:nvSpPr>
        <p:spPr>
          <a:xfrm>
            <a:off x="1258967" y="4741188"/>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454240"/>
                </a:solidFill>
                <a:latin typeface="DM Sans" pitchFamily="34" charset="0"/>
                <a:ea typeface="DM Sans" pitchFamily="34" charset="-122"/>
                <a:cs typeface="DM Sans" pitchFamily="34" charset="-120"/>
              </a:rPr>
              <a:t>Collection</a:t>
            </a:r>
            <a:r>
              <a:rPr lang="en-US" sz="1900" dirty="0">
                <a:solidFill>
                  <a:srgbClr val="454240"/>
                </a:solidFill>
                <a:latin typeface="DM Sans" pitchFamily="34" charset="0"/>
                <a:ea typeface="DM Sans" pitchFamily="34" charset="-122"/>
                <a:cs typeface="DM Sans" pitchFamily="34" charset="-120"/>
              </a:rPr>
              <a:t>: Top 100 URLs per keyword, saved as MHTML.</a:t>
            </a:r>
            <a:endParaRPr lang="en-US" sz="1900" dirty="0"/>
          </a:p>
        </p:txBody>
      </p:sp>
      <p:sp>
        <p:nvSpPr>
          <p:cNvPr id="6" name="Text 4"/>
          <p:cNvSpPr/>
          <p:nvPr/>
        </p:nvSpPr>
        <p:spPr>
          <a:xfrm>
            <a:off x="1258967" y="5222558"/>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454240"/>
                </a:solidFill>
                <a:latin typeface="DM Sans" pitchFamily="34" charset="0"/>
                <a:ea typeface="DM Sans" pitchFamily="34" charset="-122"/>
                <a:cs typeface="DM Sans" pitchFamily="34" charset="-120"/>
              </a:rPr>
              <a:t>Labeling</a:t>
            </a:r>
            <a:r>
              <a:rPr lang="en-US" sz="1900" dirty="0">
                <a:solidFill>
                  <a:srgbClr val="454240"/>
                </a:solidFill>
                <a:latin typeface="DM Sans" pitchFamily="34" charset="0"/>
                <a:ea typeface="DM Sans" pitchFamily="34" charset="-122"/>
                <a:cs typeface="DM Sans" pitchFamily="34" charset="-120"/>
              </a:rPr>
              <a:t>: Used browser extension to mark "title," "navigation menu," and "main content."</a:t>
            </a:r>
            <a:endParaRPr lang="en-US" sz="1900" dirty="0"/>
          </a:p>
        </p:txBody>
      </p:sp>
      <p:sp>
        <p:nvSpPr>
          <p:cNvPr id="7" name="Text 5"/>
          <p:cNvSpPr/>
          <p:nvPr/>
        </p:nvSpPr>
        <p:spPr>
          <a:xfrm>
            <a:off x="1258967" y="5703927"/>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454240"/>
                </a:solidFill>
                <a:latin typeface="DM Sans" pitchFamily="34" charset="0"/>
                <a:ea typeface="DM Sans" pitchFamily="34" charset="-122"/>
                <a:cs typeface="DM Sans" pitchFamily="34" charset="-120"/>
              </a:rPr>
              <a:t>Language Assignment</a:t>
            </a:r>
            <a:r>
              <a:rPr lang="en-US" sz="1900" dirty="0">
                <a:solidFill>
                  <a:srgbClr val="454240"/>
                </a:solidFill>
                <a:latin typeface="DM Sans" pitchFamily="34" charset="0"/>
                <a:ea typeface="DM Sans" pitchFamily="34" charset="-122"/>
                <a:cs typeface="DM Sans" pitchFamily="34" charset="-120"/>
              </a:rPr>
              <a:t>: Annotators labeled in their native language for accuracy.</a:t>
            </a:r>
            <a:endParaRPr lang="en-US" sz="1900" dirty="0"/>
          </a:p>
        </p:txBody>
      </p:sp>
      <p:sp>
        <p:nvSpPr>
          <p:cNvPr id="8" name="Text 4">
            <a:extLst>
              <a:ext uri="{FF2B5EF4-FFF2-40B4-BE49-F238E27FC236}">
                <a16:creationId xmlns:a16="http://schemas.microsoft.com/office/drawing/2014/main" id="{66A2B65F-ECE4-4A97-AF1E-916DD5763D16}"/>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ea typeface="DM Sans" pitchFamily="34" charset="-122"/>
                <a:cs typeface="DM Sans" pitchFamily="34" charset="-120"/>
              </a:rPr>
              <a:t>16</a:t>
            </a:r>
            <a:endParaRPr lang="en-US"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864037" y="2244685"/>
            <a:ext cx="5780365" cy="617101"/>
          </a:xfrm>
          <a:prstGeom prst="rect">
            <a:avLst/>
          </a:prstGeom>
          <a:noFill/>
          <a:ln/>
        </p:spPr>
        <p:txBody>
          <a:bodyPr wrap="none" lIns="0" tIns="0" rIns="0" bIns="0" rtlCol="0" anchor="t"/>
          <a:lstStyle/>
          <a:p>
            <a:pPr marL="0" indent="0">
              <a:lnSpc>
                <a:spcPts val="4850"/>
              </a:lnSpc>
              <a:buNone/>
            </a:pPr>
            <a:r>
              <a:rPr lang="en-US" sz="3850" dirty="0">
                <a:solidFill>
                  <a:srgbClr val="5C4E3D"/>
                </a:solidFill>
                <a:latin typeface="Libre Baskerville" pitchFamily="34" charset="0"/>
                <a:ea typeface="Libre Baskerville" pitchFamily="34" charset="-122"/>
                <a:cs typeface="Libre Baskerville" pitchFamily="34" charset="-120"/>
              </a:rPr>
              <a:t>B. Evaluation Settings: </a:t>
            </a:r>
            <a:endParaRPr lang="en-US" sz="3850" dirty="0"/>
          </a:p>
        </p:txBody>
      </p:sp>
      <p:sp>
        <p:nvSpPr>
          <p:cNvPr id="3" name="Text 1"/>
          <p:cNvSpPr/>
          <p:nvPr/>
        </p:nvSpPr>
        <p:spPr>
          <a:xfrm>
            <a:off x="1258967" y="3355538"/>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454240"/>
                </a:solidFill>
                <a:latin typeface="DM Sans" pitchFamily="34" charset="0"/>
                <a:ea typeface="DM Sans" pitchFamily="34" charset="-122"/>
                <a:cs typeface="DM Sans" pitchFamily="34" charset="-120"/>
              </a:rPr>
              <a:t>Window Sizes</a:t>
            </a:r>
            <a:r>
              <a:rPr lang="en-US" sz="1900" dirty="0">
                <a:solidFill>
                  <a:srgbClr val="454240"/>
                </a:solidFill>
                <a:latin typeface="DM Sans" pitchFamily="34" charset="0"/>
                <a:ea typeface="DM Sans" pitchFamily="34" charset="-122"/>
                <a:cs typeface="DM Sans" pitchFamily="34" charset="-120"/>
              </a:rPr>
              <a:t>: Tested across multiple browser resolutions.</a:t>
            </a:r>
            <a:endParaRPr lang="en-US" sz="1900" dirty="0"/>
          </a:p>
        </p:txBody>
      </p:sp>
      <p:sp>
        <p:nvSpPr>
          <p:cNvPr id="4" name="Text 2"/>
          <p:cNvSpPr/>
          <p:nvPr/>
        </p:nvSpPr>
        <p:spPr>
          <a:xfrm>
            <a:off x="1258967" y="3836908"/>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454240"/>
                </a:solidFill>
                <a:latin typeface="DM Sans" pitchFamily="34" charset="0"/>
                <a:ea typeface="DM Sans" pitchFamily="34" charset="-122"/>
                <a:cs typeface="DM Sans" pitchFamily="34" charset="-120"/>
              </a:rPr>
              <a:t>Grid &amp; Thresholds</a:t>
            </a:r>
            <a:r>
              <a:rPr lang="en-US" sz="1900" dirty="0">
                <a:solidFill>
                  <a:srgbClr val="454240"/>
                </a:solidFill>
                <a:latin typeface="DM Sans" pitchFamily="34" charset="0"/>
                <a:ea typeface="DM Sans" pitchFamily="34" charset="-122"/>
                <a:cs typeface="DM Sans" pitchFamily="34" charset="-120"/>
              </a:rPr>
              <a:t>: Experimented with various grid configurations and expansion thresholds.</a:t>
            </a:r>
            <a:endParaRPr lang="en-US" sz="1900" dirty="0"/>
          </a:p>
        </p:txBody>
      </p:sp>
      <p:sp>
        <p:nvSpPr>
          <p:cNvPr id="5" name="Text 3"/>
          <p:cNvSpPr/>
          <p:nvPr/>
        </p:nvSpPr>
        <p:spPr>
          <a:xfrm>
            <a:off x="1258967" y="4318278"/>
            <a:ext cx="12507397" cy="790099"/>
          </a:xfrm>
          <a:prstGeom prst="rect">
            <a:avLst/>
          </a:prstGeom>
          <a:noFill/>
          <a:ln/>
        </p:spPr>
        <p:txBody>
          <a:bodyPr wrap="square" lIns="0" tIns="0" rIns="0" bIns="0" rtlCol="0" anchor="t"/>
          <a:lstStyle/>
          <a:p>
            <a:pPr marL="342900" indent="-342900" algn="l">
              <a:lnSpc>
                <a:spcPts val="3100"/>
              </a:lnSpc>
              <a:buSzPct val="100000"/>
              <a:buChar char="•"/>
            </a:pPr>
            <a:r>
              <a:rPr lang="en-US" sz="1900" b="1" dirty="0">
                <a:solidFill>
                  <a:srgbClr val="454240"/>
                </a:solidFill>
                <a:latin typeface="DM Sans" pitchFamily="34" charset="0"/>
                <a:ea typeface="DM Sans" pitchFamily="34" charset="-122"/>
                <a:cs typeface="DM Sans" pitchFamily="34" charset="-120"/>
              </a:rPr>
              <a:t>Methods Tested</a:t>
            </a:r>
            <a:r>
              <a:rPr lang="en-US" sz="1900" dirty="0">
                <a:solidFill>
                  <a:srgbClr val="454240"/>
                </a:solidFill>
                <a:latin typeface="DM Sans" pitchFamily="34" charset="0"/>
                <a:ea typeface="DM Sans" pitchFamily="34" charset="-122"/>
                <a:cs typeface="DM Sans" pitchFamily="34" charset="-120"/>
              </a:rPr>
              <a:t>: Compared six content extraction methods, such as Readability.js, DOM Distiller, and BoilerNet.</a:t>
            </a:r>
            <a:endParaRPr lang="en-US" sz="1900" dirty="0"/>
          </a:p>
        </p:txBody>
      </p:sp>
      <p:sp>
        <p:nvSpPr>
          <p:cNvPr id="6" name="Text 4"/>
          <p:cNvSpPr/>
          <p:nvPr/>
        </p:nvSpPr>
        <p:spPr>
          <a:xfrm>
            <a:off x="1258967" y="5194697"/>
            <a:ext cx="12507397" cy="790099"/>
          </a:xfrm>
          <a:prstGeom prst="rect">
            <a:avLst/>
          </a:prstGeom>
          <a:noFill/>
          <a:ln/>
        </p:spPr>
        <p:txBody>
          <a:bodyPr wrap="square" lIns="0" tIns="0" rIns="0" bIns="0" rtlCol="0" anchor="t"/>
          <a:lstStyle/>
          <a:p>
            <a:pPr marL="342900" indent="-342900" algn="l">
              <a:lnSpc>
                <a:spcPts val="3100"/>
              </a:lnSpc>
              <a:buSzPct val="100000"/>
              <a:buChar char="•"/>
            </a:pPr>
            <a:r>
              <a:rPr lang="en-US" sz="1900" b="1" dirty="0">
                <a:solidFill>
                  <a:srgbClr val="454240"/>
                </a:solidFill>
                <a:latin typeface="DM Sans" pitchFamily="34" charset="0"/>
                <a:ea typeface="DM Sans" pitchFamily="34" charset="-122"/>
                <a:cs typeface="DM Sans" pitchFamily="34" charset="-120"/>
              </a:rPr>
              <a:t>Metrics</a:t>
            </a:r>
            <a:r>
              <a:rPr lang="en-US" sz="1900" dirty="0">
                <a:solidFill>
                  <a:srgbClr val="454240"/>
                </a:solidFill>
                <a:latin typeface="DM Sans" pitchFamily="34" charset="0"/>
                <a:ea typeface="DM Sans" pitchFamily="34" charset="-122"/>
                <a:cs typeface="DM Sans" pitchFamily="34" charset="-120"/>
              </a:rPr>
              <a:t>: Used accuracy measures like Longest Common Subsequence (LCS) and Matched Text Blocks (F1 scores).</a:t>
            </a:r>
            <a:endParaRPr lang="en-US" sz="1900" dirty="0"/>
          </a:p>
        </p:txBody>
      </p:sp>
      <p:sp>
        <p:nvSpPr>
          <p:cNvPr id="7" name="Text 4">
            <a:extLst>
              <a:ext uri="{FF2B5EF4-FFF2-40B4-BE49-F238E27FC236}">
                <a16:creationId xmlns:a16="http://schemas.microsoft.com/office/drawing/2014/main" id="{793B76D4-E6E1-402F-AC12-2C35A0631851}"/>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ea typeface="DM Sans" pitchFamily="34" charset="-122"/>
                <a:cs typeface="DM Sans" pitchFamily="34" charset="-120"/>
              </a:rPr>
              <a:t>17</a:t>
            </a:r>
            <a:endParaRPr lang="en-US" sz="19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864037" y="717352"/>
            <a:ext cx="8845153" cy="617101"/>
          </a:xfrm>
          <a:prstGeom prst="rect">
            <a:avLst/>
          </a:prstGeom>
          <a:noFill/>
          <a:ln/>
        </p:spPr>
        <p:txBody>
          <a:bodyPr wrap="none" lIns="0" tIns="0" rIns="0" bIns="0" rtlCol="0" anchor="t"/>
          <a:lstStyle/>
          <a:p>
            <a:pPr marL="0" indent="0">
              <a:lnSpc>
                <a:spcPts val="4850"/>
              </a:lnSpc>
              <a:buNone/>
            </a:pPr>
            <a:r>
              <a:rPr lang="en-US" sz="3850" dirty="0">
                <a:solidFill>
                  <a:srgbClr val="5C4E3D"/>
                </a:solidFill>
                <a:latin typeface="Libre Baskerville" pitchFamily="34" charset="0"/>
                <a:ea typeface="Libre Baskerville" pitchFamily="34" charset="-122"/>
                <a:cs typeface="Libre Baskerville" pitchFamily="34" charset="-120"/>
              </a:rPr>
              <a:t>C. Results Performance Summary: </a:t>
            </a:r>
            <a:endParaRPr lang="en-US" sz="3850" dirty="0"/>
          </a:p>
        </p:txBody>
      </p:sp>
      <p:sp>
        <p:nvSpPr>
          <p:cNvPr id="3" name="Text 1"/>
          <p:cNvSpPr/>
          <p:nvPr/>
        </p:nvSpPr>
        <p:spPr>
          <a:xfrm>
            <a:off x="864037" y="1828205"/>
            <a:ext cx="12902327" cy="395049"/>
          </a:xfrm>
          <a:prstGeom prst="rect">
            <a:avLst/>
          </a:prstGeom>
          <a:noFill/>
          <a:ln/>
        </p:spPr>
        <p:txBody>
          <a:bodyPr wrap="none" lIns="0" tIns="0" rIns="0" bIns="0" rtlCol="0" anchor="t"/>
          <a:lstStyle/>
          <a:p>
            <a:pPr marL="0" indent="0">
              <a:lnSpc>
                <a:spcPts val="3100"/>
              </a:lnSpc>
              <a:buNone/>
            </a:pPr>
            <a:r>
              <a:rPr lang="en-US" sz="1900" b="1" dirty="0">
                <a:solidFill>
                  <a:srgbClr val="454240"/>
                </a:solidFill>
                <a:latin typeface="DM Sans" pitchFamily="34" charset="0"/>
                <a:ea typeface="DM Sans" pitchFamily="34" charset="-122"/>
                <a:cs typeface="DM Sans" pitchFamily="34" charset="-120"/>
              </a:rPr>
              <a:t>GCE Performance</a:t>
            </a:r>
            <a:r>
              <a:rPr lang="en-US" sz="1900" dirty="0">
                <a:solidFill>
                  <a:srgbClr val="454240"/>
                </a:solidFill>
                <a:latin typeface="DM Sans" pitchFamily="34" charset="0"/>
                <a:ea typeface="DM Sans" pitchFamily="34" charset="-122"/>
                <a:cs typeface="DM Sans" pitchFamily="34" charset="-120"/>
              </a:rPr>
              <a:t>:</a:t>
            </a:r>
            <a:endParaRPr lang="en-US" sz="1900" dirty="0"/>
          </a:p>
        </p:txBody>
      </p:sp>
      <p:sp>
        <p:nvSpPr>
          <p:cNvPr id="4" name="Text 2"/>
          <p:cNvSpPr/>
          <p:nvPr/>
        </p:nvSpPr>
        <p:spPr>
          <a:xfrm>
            <a:off x="1258967" y="2500908"/>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454240"/>
                </a:solidFill>
                <a:latin typeface="DM Sans" pitchFamily="34" charset="0"/>
                <a:ea typeface="DM Sans" pitchFamily="34" charset="-122"/>
                <a:cs typeface="DM Sans" pitchFamily="34" charset="-120"/>
              </a:rPr>
              <a:t>Highest Scores</a:t>
            </a:r>
            <a:r>
              <a:rPr lang="en-US" sz="1900" dirty="0">
                <a:solidFill>
                  <a:srgbClr val="454240"/>
                </a:solidFill>
                <a:latin typeface="DM Sans" pitchFamily="34" charset="0"/>
                <a:ea typeface="DM Sans" pitchFamily="34" charset="-122"/>
                <a:cs typeface="DM Sans" pitchFamily="34" charset="-120"/>
              </a:rPr>
              <a:t>: GCE showed a 30% improvement over Web2Text.</a:t>
            </a:r>
            <a:endParaRPr lang="en-US" sz="1900" dirty="0"/>
          </a:p>
        </p:txBody>
      </p:sp>
      <p:sp>
        <p:nvSpPr>
          <p:cNvPr id="5" name="Text 3"/>
          <p:cNvSpPr/>
          <p:nvPr/>
        </p:nvSpPr>
        <p:spPr>
          <a:xfrm>
            <a:off x="864037" y="3173611"/>
            <a:ext cx="12902327" cy="395049"/>
          </a:xfrm>
          <a:prstGeom prst="rect">
            <a:avLst/>
          </a:prstGeom>
          <a:noFill/>
          <a:ln/>
        </p:spPr>
        <p:txBody>
          <a:bodyPr wrap="none" lIns="0" tIns="0" rIns="0" bIns="0" rtlCol="0" anchor="t"/>
          <a:lstStyle/>
          <a:p>
            <a:pPr marL="0" indent="0">
              <a:lnSpc>
                <a:spcPts val="3100"/>
              </a:lnSpc>
              <a:buNone/>
            </a:pPr>
            <a:r>
              <a:rPr lang="en-US" sz="1900" b="1" dirty="0">
                <a:solidFill>
                  <a:srgbClr val="454240"/>
                </a:solidFill>
                <a:latin typeface="DM Sans" pitchFamily="34" charset="0"/>
                <a:ea typeface="DM Sans" pitchFamily="34" charset="-122"/>
                <a:cs typeface="DM Sans" pitchFamily="34" charset="-120"/>
              </a:rPr>
              <a:t>Language Variations</a:t>
            </a:r>
            <a:r>
              <a:rPr lang="en-US" sz="1900" dirty="0">
                <a:solidFill>
                  <a:srgbClr val="454240"/>
                </a:solidFill>
                <a:latin typeface="DM Sans" pitchFamily="34" charset="0"/>
                <a:ea typeface="DM Sans" pitchFamily="34" charset="-122"/>
                <a:cs typeface="DM Sans" pitchFamily="34" charset="-120"/>
              </a:rPr>
              <a:t>:</a:t>
            </a:r>
            <a:endParaRPr lang="en-US" sz="1900" dirty="0"/>
          </a:p>
        </p:txBody>
      </p:sp>
      <p:sp>
        <p:nvSpPr>
          <p:cNvPr id="6" name="Text 4"/>
          <p:cNvSpPr/>
          <p:nvPr/>
        </p:nvSpPr>
        <p:spPr>
          <a:xfrm>
            <a:off x="1258967" y="3846314"/>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454240"/>
                </a:solidFill>
                <a:latin typeface="DM Sans" pitchFamily="34" charset="0"/>
                <a:ea typeface="DM Sans" pitchFamily="34" charset="-122"/>
                <a:cs typeface="DM Sans" pitchFamily="34" charset="-120"/>
              </a:rPr>
              <a:t>Japanese</a:t>
            </a:r>
            <a:r>
              <a:rPr lang="en-US" sz="1900" dirty="0">
                <a:solidFill>
                  <a:srgbClr val="454240"/>
                </a:solidFill>
                <a:latin typeface="DM Sans" pitchFamily="34" charset="0"/>
                <a:ea typeface="DM Sans" pitchFamily="34" charset="-122"/>
                <a:cs typeface="DM Sans" pitchFamily="34" charset="-120"/>
              </a:rPr>
              <a:t>: Performed worst due to unique layouts.</a:t>
            </a:r>
            <a:endParaRPr lang="en-US" sz="1900" dirty="0"/>
          </a:p>
        </p:txBody>
      </p:sp>
      <p:sp>
        <p:nvSpPr>
          <p:cNvPr id="7" name="Text 5"/>
          <p:cNvSpPr/>
          <p:nvPr/>
        </p:nvSpPr>
        <p:spPr>
          <a:xfrm>
            <a:off x="1258967" y="4327684"/>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454240"/>
                </a:solidFill>
                <a:latin typeface="DM Sans" pitchFamily="34" charset="0"/>
                <a:ea typeface="DM Sans" pitchFamily="34" charset="-122"/>
                <a:cs typeface="DM Sans" pitchFamily="34" charset="-120"/>
              </a:rPr>
              <a:t>Chinese</a:t>
            </a:r>
            <a:r>
              <a:rPr lang="en-US" sz="1900" dirty="0">
                <a:solidFill>
                  <a:srgbClr val="454240"/>
                </a:solidFill>
                <a:latin typeface="DM Sans" pitchFamily="34" charset="0"/>
                <a:ea typeface="DM Sans" pitchFamily="34" charset="-122"/>
                <a:cs typeface="DM Sans" pitchFamily="34" charset="-120"/>
              </a:rPr>
              <a:t>: Scored better thanks to consistent templates.</a:t>
            </a:r>
            <a:endParaRPr lang="en-US" sz="1900" dirty="0"/>
          </a:p>
        </p:txBody>
      </p:sp>
      <p:sp>
        <p:nvSpPr>
          <p:cNvPr id="8" name="Text 6"/>
          <p:cNvSpPr/>
          <p:nvPr/>
        </p:nvSpPr>
        <p:spPr>
          <a:xfrm>
            <a:off x="864037" y="5000387"/>
            <a:ext cx="12902327" cy="395049"/>
          </a:xfrm>
          <a:prstGeom prst="rect">
            <a:avLst/>
          </a:prstGeom>
          <a:noFill/>
          <a:ln/>
        </p:spPr>
        <p:txBody>
          <a:bodyPr wrap="none" lIns="0" tIns="0" rIns="0" bIns="0" rtlCol="0" anchor="t"/>
          <a:lstStyle/>
          <a:p>
            <a:pPr marL="0" indent="0">
              <a:lnSpc>
                <a:spcPts val="3100"/>
              </a:lnSpc>
              <a:buNone/>
            </a:pPr>
            <a:r>
              <a:rPr lang="en-US" sz="1900" b="1" dirty="0">
                <a:solidFill>
                  <a:srgbClr val="454240"/>
                </a:solidFill>
                <a:latin typeface="DM Sans" pitchFamily="34" charset="0"/>
                <a:ea typeface="DM Sans" pitchFamily="34" charset="-122"/>
                <a:cs typeface="DM Sans" pitchFamily="34" charset="-120"/>
              </a:rPr>
              <a:t>Method Comparison</a:t>
            </a:r>
            <a:r>
              <a:rPr lang="en-US" sz="1900" dirty="0">
                <a:solidFill>
                  <a:srgbClr val="454240"/>
                </a:solidFill>
                <a:latin typeface="DM Sans" pitchFamily="34" charset="0"/>
                <a:ea typeface="DM Sans" pitchFamily="34" charset="-122"/>
                <a:cs typeface="DM Sans" pitchFamily="34" charset="-120"/>
              </a:rPr>
              <a:t>:</a:t>
            </a:r>
            <a:endParaRPr lang="en-US" sz="1900" dirty="0"/>
          </a:p>
        </p:txBody>
      </p:sp>
      <p:sp>
        <p:nvSpPr>
          <p:cNvPr id="9" name="Text 7"/>
          <p:cNvSpPr/>
          <p:nvPr/>
        </p:nvSpPr>
        <p:spPr>
          <a:xfrm>
            <a:off x="1258967" y="5673090"/>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454240"/>
                </a:solidFill>
                <a:latin typeface="DM Sans" pitchFamily="34" charset="0"/>
                <a:ea typeface="DM Sans" pitchFamily="34" charset="-122"/>
                <a:cs typeface="DM Sans" pitchFamily="34" charset="-120"/>
              </a:rPr>
              <a:t>Readability.js</a:t>
            </a:r>
            <a:r>
              <a:rPr lang="en-US" sz="1900" dirty="0">
                <a:solidFill>
                  <a:srgbClr val="454240"/>
                </a:solidFill>
                <a:latin typeface="DM Sans" pitchFamily="34" charset="0"/>
                <a:ea typeface="DM Sans" pitchFamily="34" charset="-122"/>
                <a:cs typeface="DM Sans" pitchFamily="34" charset="-120"/>
              </a:rPr>
              <a:t>: High accuracy but retains extra content.</a:t>
            </a:r>
            <a:endParaRPr lang="en-US" sz="1900" dirty="0"/>
          </a:p>
        </p:txBody>
      </p:sp>
      <p:sp>
        <p:nvSpPr>
          <p:cNvPr id="10" name="Text 8"/>
          <p:cNvSpPr/>
          <p:nvPr/>
        </p:nvSpPr>
        <p:spPr>
          <a:xfrm>
            <a:off x="1258967" y="6154460"/>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454240"/>
                </a:solidFill>
                <a:latin typeface="DM Sans" pitchFamily="34" charset="0"/>
                <a:ea typeface="DM Sans" pitchFamily="34" charset="-122"/>
                <a:cs typeface="DM Sans" pitchFamily="34" charset="-120"/>
              </a:rPr>
              <a:t>DOM Distiller</a:t>
            </a:r>
            <a:r>
              <a:rPr lang="en-US" sz="1900" dirty="0">
                <a:solidFill>
                  <a:srgbClr val="454240"/>
                </a:solidFill>
                <a:latin typeface="DM Sans" pitchFamily="34" charset="0"/>
                <a:ea typeface="DM Sans" pitchFamily="34" charset="-122"/>
                <a:cs typeface="DM Sans" pitchFamily="34" charset="-120"/>
              </a:rPr>
              <a:t>: High LCS, low matched text due to merging.</a:t>
            </a:r>
            <a:endParaRPr lang="en-US" sz="1900" dirty="0"/>
          </a:p>
        </p:txBody>
      </p:sp>
      <p:sp>
        <p:nvSpPr>
          <p:cNvPr id="11" name="Text 9"/>
          <p:cNvSpPr/>
          <p:nvPr/>
        </p:nvSpPr>
        <p:spPr>
          <a:xfrm>
            <a:off x="1258967" y="6635829"/>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454240"/>
                </a:solidFill>
                <a:latin typeface="DM Sans" pitchFamily="34" charset="0"/>
                <a:ea typeface="DM Sans" pitchFamily="34" charset="-122"/>
                <a:cs typeface="DM Sans" pitchFamily="34" charset="-120"/>
              </a:rPr>
              <a:t>BoilerNet</a:t>
            </a:r>
            <a:r>
              <a:rPr lang="en-US" sz="1900" dirty="0">
                <a:solidFill>
                  <a:srgbClr val="454240"/>
                </a:solidFill>
                <a:latin typeface="DM Sans" pitchFamily="34" charset="0"/>
                <a:ea typeface="DM Sans" pitchFamily="34" charset="-122"/>
                <a:cs typeface="DM Sans" pitchFamily="34" charset="-120"/>
              </a:rPr>
              <a:t>: Language-sensitive, struggles with non-English.</a:t>
            </a:r>
            <a:endParaRPr lang="en-US" sz="1900" dirty="0"/>
          </a:p>
        </p:txBody>
      </p:sp>
      <p:sp>
        <p:nvSpPr>
          <p:cNvPr id="12" name="Text 10"/>
          <p:cNvSpPr/>
          <p:nvPr/>
        </p:nvSpPr>
        <p:spPr>
          <a:xfrm>
            <a:off x="1258967" y="7117199"/>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454240"/>
                </a:solidFill>
                <a:latin typeface="DM Sans" pitchFamily="34" charset="0"/>
                <a:ea typeface="DM Sans" pitchFamily="34" charset="-122"/>
                <a:cs typeface="DM Sans" pitchFamily="34" charset="-120"/>
              </a:rPr>
              <a:t>Web2Text</a:t>
            </a:r>
            <a:r>
              <a:rPr lang="en-US" sz="1900" dirty="0">
                <a:solidFill>
                  <a:srgbClr val="454240"/>
                </a:solidFill>
                <a:latin typeface="DM Sans" pitchFamily="34" charset="0"/>
                <a:ea typeface="DM Sans" pitchFamily="34" charset="-122"/>
                <a:cs typeface="DM Sans" pitchFamily="34" charset="-120"/>
              </a:rPr>
              <a:t>: Lowest score, better on non-English with structural features.</a:t>
            </a:r>
            <a:endParaRPr lang="en-US" sz="1900" dirty="0"/>
          </a:p>
        </p:txBody>
      </p:sp>
      <p:sp>
        <p:nvSpPr>
          <p:cNvPr id="13" name="Text 4">
            <a:extLst>
              <a:ext uri="{FF2B5EF4-FFF2-40B4-BE49-F238E27FC236}">
                <a16:creationId xmlns:a16="http://schemas.microsoft.com/office/drawing/2014/main" id="{BE43BE8C-CF19-4D72-87FF-99FA9374F83E}"/>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ea typeface="DM Sans" pitchFamily="34" charset="-122"/>
                <a:cs typeface="DM Sans" pitchFamily="34" charset="-120"/>
              </a:rPr>
              <a:t>18</a:t>
            </a:r>
            <a:endParaRPr lang="en-US" sz="19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855345" y="866418"/>
            <a:ext cx="9732407" cy="763786"/>
          </a:xfrm>
          <a:prstGeom prst="rect">
            <a:avLst/>
          </a:prstGeom>
          <a:noFill/>
          <a:ln/>
        </p:spPr>
        <p:txBody>
          <a:bodyPr wrap="none" lIns="0" tIns="0" rIns="0" bIns="0" rtlCol="0" anchor="t"/>
          <a:lstStyle/>
          <a:p>
            <a:pPr marL="0" indent="0">
              <a:lnSpc>
                <a:spcPts val="6000"/>
              </a:lnSpc>
              <a:buNone/>
            </a:pPr>
            <a:r>
              <a:rPr lang="en-US" sz="4800" dirty="0">
                <a:solidFill>
                  <a:srgbClr val="5C4E3D"/>
                </a:solidFill>
                <a:latin typeface="Libre Baskerville" pitchFamily="34" charset="0"/>
                <a:ea typeface="Libre Baskerville" pitchFamily="34" charset="-122"/>
                <a:cs typeface="Libre Baskerville" pitchFamily="34" charset="-120"/>
              </a:rPr>
              <a:t>Performance Across Languages</a:t>
            </a:r>
            <a:endParaRPr lang="en-US" sz="4800" dirty="0"/>
          </a:p>
        </p:txBody>
      </p:sp>
      <p:sp>
        <p:nvSpPr>
          <p:cNvPr id="3" name="Shape 1"/>
          <p:cNvSpPr/>
          <p:nvPr/>
        </p:nvSpPr>
        <p:spPr>
          <a:xfrm>
            <a:off x="855345" y="1996797"/>
            <a:ext cx="12919710" cy="3527346"/>
          </a:xfrm>
          <a:prstGeom prst="roundRect">
            <a:avLst>
              <a:gd name="adj" fmla="val 2910"/>
            </a:avLst>
          </a:prstGeom>
          <a:noFill/>
          <a:ln w="15240">
            <a:solidFill>
              <a:srgbClr val="000000">
                <a:alpha val="8000"/>
              </a:srgbClr>
            </a:solidFill>
            <a:prstDash val="solid"/>
          </a:ln>
        </p:spPr>
        <p:txBody>
          <a:bodyPr/>
          <a:lstStyle/>
          <a:p>
            <a:endParaRPr lang="en-IN"/>
          </a:p>
        </p:txBody>
      </p:sp>
      <p:sp>
        <p:nvSpPr>
          <p:cNvPr id="4" name="Shape 2"/>
          <p:cNvSpPr/>
          <p:nvPr/>
        </p:nvSpPr>
        <p:spPr>
          <a:xfrm>
            <a:off x="870585" y="2012037"/>
            <a:ext cx="12889230" cy="699373"/>
          </a:xfrm>
          <a:prstGeom prst="rect">
            <a:avLst/>
          </a:prstGeom>
          <a:solidFill>
            <a:srgbClr val="FFFFFF">
              <a:alpha val="4000"/>
            </a:srgbClr>
          </a:solidFill>
          <a:ln/>
        </p:spPr>
        <p:txBody>
          <a:bodyPr/>
          <a:lstStyle/>
          <a:p>
            <a:endParaRPr lang="en-IN"/>
          </a:p>
        </p:txBody>
      </p:sp>
      <p:sp>
        <p:nvSpPr>
          <p:cNvPr id="5" name="Text 3"/>
          <p:cNvSpPr/>
          <p:nvPr/>
        </p:nvSpPr>
        <p:spPr>
          <a:xfrm>
            <a:off x="1114901" y="2166223"/>
            <a:ext cx="272986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Method</a:t>
            </a:r>
            <a:endParaRPr lang="en-US" sz="1900" dirty="0"/>
          </a:p>
        </p:txBody>
      </p:sp>
      <p:sp>
        <p:nvSpPr>
          <p:cNvPr id="6" name="Text 4"/>
          <p:cNvSpPr/>
          <p:nvPr/>
        </p:nvSpPr>
        <p:spPr>
          <a:xfrm>
            <a:off x="4341019" y="2166223"/>
            <a:ext cx="272605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English</a:t>
            </a:r>
            <a:endParaRPr lang="en-US" sz="1900" dirty="0"/>
          </a:p>
        </p:txBody>
      </p:sp>
      <p:sp>
        <p:nvSpPr>
          <p:cNvPr id="7" name="Text 5"/>
          <p:cNvSpPr/>
          <p:nvPr/>
        </p:nvSpPr>
        <p:spPr>
          <a:xfrm>
            <a:off x="7563326" y="2166223"/>
            <a:ext cx="272605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Chinese</a:t>
            </a:r>
            <a:endParaRPr lang="en-US" sz="1900" dirty="0"/>
          </a:p>
        </p:txBody>
      </p:sp>
      <p:sp>
        <p:nvSpPr>
          <p:cNvPr id="8" name="Text 6"/>
          <p:cNvSpPr/>
          <p:nvPr/>
        </p:nvSpPr>
        <p:spPr>
          <a:xfrm>
            <a:off x="10785634" y="2166223"/>
            <a:ext cx="272986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Japanese</a:t>
            </a:r>
            <a:endParaRPr lang="en-US" sz="1900" dirty="0"/>
          </a:p>
        </p:txBody>
      </p:sp>
      <p:sp>
        <p:nvSpPr>
          <p:cNvPr id="9" name="Shape 7"/>
          <p:cNvSpPr/>
          <p:nvPr/>
        </p:nvSpPr>
        <p:spPr>
          <a:xfrm>
            <a:off x="870585" y="2711410"/>
            <a:ext cx="12889230" cy="699373"/>
          </a:xfrm>
          <a:prstGeom prst="rect">
            <a:avLst/>
          </a:prstGeom>
          <a:solidFill>
            <a:srgbClr val="000000">
              <a:alpha val="4000"/>
            </a:srgbClr>
          </a:solidFill>
          <a:ln/>
        </p:spPr>
        <p:txBody>
          <a:bodyPr/>
          <a:lstStyle/>
          <a:p>
            <a:endParaRPr lang="en-IN"/>
          </a:p>
        </p:txBody>
      </p:sp>
      <p:sp>
        <p:nvSpPr>
          <p:cNvPr id="10" name="Text 8"/>
          <p:cNvSpPr/>
          <p:nvPr/>
        </p:nvSpPr>
        <p:spPr>
          <a:xfrm>
            <a:off x="1114901" y="2865596"/>
            <a:ext cx="272986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Readability.js</a:t>
            </a:r>
            <a:endParaRPr lang="en-US" sz="1900" dirty="0"/>
          </a:p>
        </p:txBody>
      </p:sp>
      <p:sp>
        <p:nvSpPr>
          <p:cNvPr id="11" name="Text 9"/>
          <p:cNvSpPr/>
          <p:nvPr/>
        </p:nvSpPr>
        <p:spPr>
          <a:xfrm>
            <a:off x="4341019" y="2865596"/>
            <a:ext cx="272605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80%</a:t>
            </a:r>
            <a:endParaRPr lang="en-US" sz="1900" dirty="0"/>
          </a:p>
        </p:txBody>
      </p:sp>
      <p:sp>
        <p:nvSpPr>
          <p:cNvPr id="12" name="Text 10"/>
          <p:cNvSpPr/>
          <p:nvPr/>
        </p:nvSpPr>
        <p:spPr>
          <a:xfrm>
            <a:off x="7563326" y="2865596"/>
            <a:ext cx="272605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75%</a:t>
            </a:r>
            <a:endParaRPr lang="en-US" sz="1900" dirty="0"/>
          </a:p>
        </p:txBody>
      </p:sp>
      <p:sp>
        <p:nvSpPr>
          <p:cNvPr id="13" name="Text 11"/>
          <p:cNvSpPr/>
          <p:nvPr/>
        </p:nvSpPr>
        <p:spPr>
          <a:xfrm>
            <a:off x="10785634" y="2865596"/>
            <a:ext cx="272986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60%</a:t>
            </a:r>
            <a:endParaRPr lang="en-US" sz="1900" dirty="0"/>
          </a:p>
        </p:txBody>
      </p:sp>
      <p:sp>
        <p:nvSpPr>
          <p:cNvPr id="14" name="Shape 12"/>
          <p:cNvSpPr/>
          <p:nvPr/>
        </p:nvSpPr>
        <p:spPr>
          <a:xfrm>
            <a:off x="870585" y="3410783"/>
            <a:ext cx="12889230" cy="699373"/>
          </a:xfrm>
          <a:prstGeom prst="rect">
            <a:avLst/>
          </a:prstGeom>
          <a:solidFill>
            <a:srgbClr val="FFFFFF">
              <a:alpha val="4000"/>
            </a:srgbClr>
          </a:solidFill>
          <a:ln/>
        </p:spPr>
        <p:txBody>
          <a:bodyPr/>
          <a:lstStyle/>
          <a:p>
            <a:endParaRPr lang="en-IN"/>
          </a:p>
        </p:txBody>
      </p:sp>
      <p:sp>
        <p:nvSpPr>
          <p:cNvPr id="15" name="Text 13"/>
          <p:cNvSpPr/>
          <p:nvPr/>
        </p:nvSpPr>
        <p:spPr>
          <a:xfrm>
            <a:off x="1114901" y="3564969"/>
            <a:ext cx="272986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DOM Distiller</a:t>
            </a:r>
            <a:endParaRPr lang="en-US" sz="1900" dirty="0"/>
          </a:p>
        </p:txBody>
      </p:sp>
      <p:sp>
        <p:nvSpPr>
          <p:cNvPr id="16" name="Text 14"/>
          <p:cNvSpPr/>
          <p:nvPr/>
        </p:nvSpPr>
        <p:spPr>
          <a:xfrm>
            <a:off x="4341019" y="3564969"/>
            <a:ext cx="272605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85%</a:t>
            </a:r>
            <a:endParaRPr lang="en-US" sz="1900" dirty="0"/>
          </a:p>
        </p:txBody>
      </p:sp>
      <p:sp>
        <p:nvSpPr>
          <p:cNvPr id="17" name="Text 15"/>
          <p:cNvSpPr/>
          <p:nvPr/>
        </p:nvSpPr>
        <p:spPr>
          <a:xfrm>
            <a:off x="7563326" y="3564969"/>
            <a:ext cx="272605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80%</a:t>
            </a:r>
            <a:endParaRPr lang="en-US" sz="1900" dirty="0"/>
          </a:p>
        </p:txBody>
      </p:sp>
      <p:sp>
        <p:nvSpPr>
          <p:cNvPr id="18" name="Text 16"/>
          <p:cNvSpPr/>
          <p:nvPr/>
        </p:nvSpPr>
        <p:spPr>
          <a:xfrm>
            <a:off x="10785634" y="3564969"/>
            <a:ext cx="272986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55%</a:t>
            </a:r>
            <a:endParaRPr lang="en-US" sz="1900" dirty="0"/>
          </a:p>
        </p:txBody>
      </p:sp>
      <p:sp>
        <p:nvSpPr>
          <p:cNvPr id="19" name="Shape 17"/>
          <p:cNvSpPr/>
          <p:nvPr/>
        </p:nvSpPr>
        <p:spPr>
          <a:xfrm>
            <a:off x="870585" y="4110157"/>
            <a:ext cx="12889230" cy="699373"/>
          </a:xfrm>
          <a:prstGeom prst="rect">
            <a:avLst/>
          </a:prstGeom>
          <a:solidFill>
            <a:srgbClr val="000000">
              <a:alpha val="4000"/>
            </a:srgbClr>
          </a:solidFill>
          <a:ln/>
        </p:spPr>
        <p:txBody>
          <a:bodyPr/>
          <a:lstStyle/>
          <a:p>
            <a:endParaRPr lang="en-IN"/>
          </a:p>
        </p:txBody>
      </p:sp>
      <p:sp>
        <p:nvSpPr>
          <p:cNvPr id="20" name="Text 18"/>
          <p:cNvSpPr/>
          <p:nvPr/>
        </p:nvSpPr>
        <p:spPr>
          <a:xfrm>
            <a:off x="1114901" y="4264342"/>
            <a:ext cx="272986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BoilerNet</a:t>
            </a:r>
            <a:endParaRPr lang="en-US" sz="1900" dirty="0"/>
          </a:p>
        </p:txBody>
      </p:sp>
      <p:sp>
        <p:nvSpPr>
          <p:cNvPr id="21" name="Text 19"/>
          <p:cNvSpPr/>
          <p:nvPr/>
        </p:nvSpPr>
        <p:spPr>
          <a:xfrm>
            <a:off x="4341019" y="4264342"/>
            <a:ext cx="272605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90%</a:t>
            </a:r>
            <a:endParaRPr lang="en-US" sz="1900" dirty="0"/>
          </a:p>
        </p:txBody>
      </p:sp>
      <p:sp>
        <p:nvSpPr>
          <p:cNvPr id="22" name="Text 20"/>
          <p:cNvSpPr/>
          <p:nvPr/>
        </p:nvSpPr>
        <p:spPr>
          <a:xfrm>
            <a:off x="7563326" y="4264342"/>
            <a:ext cx="272605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85%</a:t>
            </a:r>
            <a:endParaRPr lang="en-US" sz="1900" dirty="0"/>
          </a:p>
        </p:txBody>
      </p:sp>
      <p:sp>
        <p:nvSpPr>
          <p:cNvPr id="23" name="Text 21"/>
          <p:cNvSpPr/>
          <p:nvPr/>
        </p:nvSpPr>
        <p:spPr>
          <a:xfrm>
            <a:off x="10785634" y="4264342"/>
            <a:ext cx="272986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45%</a:t>
            </a:r>
            <a:endParaRPr lang="en-US" sz="1900" dirty="0"/>
          </a:p>
        </p:txBody>
      </p:sp>
      <p:sp>
        <p:nvSpPr>
          <p:cNvPr id="24" name="Shape 22"/>
          <p:cNvSpPr/>
          <p:nvPr/>
        </p:nvSpPr>
        <p:spPr>
          <a:xfrm>
            <a:off x="870585" y="4809530"/>
            <a:ext cx="12889230" cy="699373"/>
          </a:xfrm>
          <a:prstGeom prst="rect">
            <a:avLst/>
          </a:prstGeom>
          <a:solidFill>
            <a:srgbClr val="FFFFFF">
              <a:alpha val="4000"/>
            </a:srgbClr>
          </a:solidFill>
          <a:ln/>
        </p:spPr>
        <p:txBody>
          <a:bodyPr/>
          <a:lstStyle/>
          <a:p>
            <a:endParaRPr lang="en-IN"/>
          </a:p>
        </p:txBody>
      </p:sp>
      <p:sp>
        <p:nvSpPr>
          <p:cNvPr id="25" name="Text 23"/>
          <p:cNvSpPr/>
          <p:nvPr/>
        </p:nvSpPr>
        <p:spPr>
          <a:xfrm>
            <a:off x="1114901" y="4963716"/>
            <a:ext cx="272986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Proposed Method</a:t>
            </a:r>
            <a:endParaRPr lang="en-US" sz="1900" dirty="0"/>
          </a:p>
        </p:txBody>
      </p:sp>
      <p:sp>
        <p:nvSpPr>
          <p:cNvPr id="26" name="Text 24"/>
          <p:cNvSpPr/>
          <p:nvPr/>
        </p:nvSpPr>
        <p:spPr>
          <a:xfrm>
            <a:off x="4341019" y="4963716"/>
            <a:ext cx="272605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95%</a:t>
            </a:r>
            <a:endParaRPr lang="en-US" sz="1900" dirty="0"/>
          </a:p>
        </p:txBody>
      </p:sp>
      <p:sp>
        <p:nvSpPr>
          <p:cNvPr id="27" name="Text 25"/>
          <p:cNvSpPr/>
          <p:nvPr/>
        </p:nvSpPr>
        <p:spPr>
          <a:xfrm>
            <a:off x="7563326" y="4963716"/>
            <a:ext cx="272605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90%</a:t>
            </a:r>
            <a:endParaRPr lang="en-US" sz="1900" dirty="0"/>
          </a:p>
        </p:txBody>
      </p:sp>
      <p:sp>
        <p:nvSpPr>
          <p:cNvPr id="28" name="Text 26"/>
          <p:cNvSpPr/>
          <p:nvPr/>
        </p:nvSpPr>
        <p:spPr>
          <a:xfrm>
            <a:off x="10785634" y="4963716"/>
            <a:ext cx="2729865" cy="391001"/>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70%</a:t>
            </a:r>
            <a:endParaRPr lang="en-US" sz="1900" dirty="0"/>
          </a:p>
        </p:txBody>
      </p:sp>
      <p:sp>
        <p:nvSpPr>
          <p:cNvPr id="29" name="Text 27"/>
          <p:cNvSpPr/>
          <p:nvPr/>
        </p:nvSpPr>
        <p:spPr>
          <a:xfrm>
            <a:off x="855345" y="5799058"/>
            <a:ext cx="12919710" cy="1564005"/>
          </a:xfrm>
          <a:prstGeom prst="rect">
            <a:avLst/>
          </a:prstGeom>
          <a:noFill/>
          <a:ln/>
        </p:spPr>
        <p:txBody>
          <a:bodyPr wrap="squar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The proposed method outperformed existing methods in both English and non-English languages, with up to 46% improvement in English and 42% in non-English content extraction. While most methods struggled with Japanese pages due to unique design and language structure, they performed well on Chinese pages thanks to common templates from Baidu. This suggests that language and design diversity can impact extraction accuracy.</a:t>
            </a:r>
            <a:endParaRPr lang="en-US" sz="1900" dirty="0"/>
          </a:p>
        </p:txBody>
      </p:sp>
      <p:sp>
        <p:nvSpPr>
          <p:cNvPr id="30" name="Text 4">
            <a:extLst>
              <a:ext uri="{FF2B5EF4-FFF2-40B4-BE49-F238E27FC236}">
                <a16:creationId xmlns:a16="http://schemas.microsoft.com/office/drawing/2014/main" id="{D72316F3-CCA0-4E73-BC07-E4B1925E8D4B}"/>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rPr>
              <a:t>19</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73311" y="607576"/>
            <a:ext cx="5524381" cy="690563"/>
          </a:xfrm>
          <a:prstGeom prst="rect">
            <a:avLst/>
          </a:prstGeom>
          <a:noFill/>
          <a:ln/>
        </p:spPr>
        <p:txBody>
          <a:bodyPr wrap="none" lIns="0" tIns="0" rIns="0" bIns="0" rtlCol="0" anchor="t"/>
          <a:lstStyle/>
          <a:p>
            <a:pPr marL="0" indent="0">
              <a:lnSpc>
                <a:spcPts val="5400"/>
              </a:lnSpc>
              <a:buNone/>
            </a:pPr>
            <a:r>
              <a:rPr lang="en-US" sz="4300" dirty="0">
                <a:solidFill>
                  <a:srgbClr val="5C4E3D"/>
                </a:solidFill>
                <a:latin typeface="Libre Baskerville" pitchFamily="34" charset="0"/>
                <a:ea typeface="Libre Baskerville" pitchFamily="34" charset="-122"/>
                <a:cs typeface="Libre Baskerville" pitchFamily="34" charset="-120"/>
              </a:rPr>
              <a:t>Abstract</a:t>
            </a:r>
            <a:endParaRPr lang="en-US" sz="4300" dirty="0"/>
          </a:p>
        </p:txBody>
      </p:sp>
      <p:sp>
        <p:nvSpPr>
          <p:cNvPr id="3" name="Text 1"/>
          <p:cNvSpPr/>
          <p:nvPr/>
        </p:nvSpPr>
        <p:spPr>
          <a:xfrm>
            <a:off x="773311" y="1629489"/>
            <a:ext cx="3314581" cy="414338"/>
          </a:xfrm>
          <a:prstGeom prst="rect">
            <a:avLst/>
          </a:prstGeom>
          <a:noFill/>
          <a:ln/>
        </p:spPr>
        <p:txBody>
          <a:bodyPr wrap="none" lIns="0" tIns="0" rIns="0" bIns="0" rtlCol="0" anchor="t"/>
          <a:lstStyle/>
          <a:p>
            <a:pPr marL="0" indent="0">
              <a:lnSpc>
                <a:spcPts val="3250"/>
              </a:lnSpc>
              <a:buNone/>
            </a:pPr>
            <a:r>
              <a:rPr lang="en-US" sz="2600" dirty="0">
                <a:solidFill>
                  <a:srgbClr val="5C4E3D"/>
                </a:solidFill>
                <a:latin typeface="Libre Baskerville" pitchFamily="34" charset="0"/>
                <a:ea typeface="Libre Baskerville" pitchFamily="34" charset="-122"/>
                <a:cs typeface="Libre Baskerville" pitchFamily="34" charset="-120"/>
              </a:rPr>
              <a:t>Proposed Method:</a:t>
            </a:r>
            <a:endParaRPr lang="en-US" sz="2600" dirty="0"/>
          </a:p>
        </p:txBody>
      </p:sp>
      <p:sp>
        <p:nvSpPr>
          <p:cNvPr id="4" name="Text 2"/>
          <p:cNvSpPr/>
          <p:nvPr/>
        </p:nvSpPr>
        <p:spPr>
          <a:xfrm>
            <a:off x="773311" y="2375178"/>
            <a:ext cx="13083778" cy="883920"/>
          </a:xfrm>
          <a:prstGeom prst="rect">
            <a:avLst/>
          </a:prstGeom>
          <a:noFill/>
          <a:ln/>
        </p:spPr>
        <p:txBody>
          <a:bodyPr wrap="square" lIns="0" tIns="0" rIns="0" bIns="0" rtlCol="0" anchor="t"/>
          <a:lstStyle/>
          <a:p>
            <a:pPr marL="0" indent="0">
              <a:lnSpc>
                <a:spcPts val="3450"/>
              </a:lnSpc>
              <a:buNone/>
            </a:pPr>
            <a:r>
              <a:rPr lang="en-US" sz="2150" dirty="0">
                <a:solidFill>
                  <a:srgbClr val="454240"/>
                </a:solidFill>
                <a:latin typeface="DM Sans" pitchFamily="34" charset="0"/>
                <a:ea typeface="DM Sans" pitchFamily="34" charset="-122"/>
                <a:cs typeface="DM Sans" pitchFamily="34" charset="-120"/>
              </a:rPr>
              <a:t>A main content extraction method is introduced, leveraging visual and structural features from the "first impression area" (FIA) of a web page to identify key content areas.</a:t>
            </a:r>
            <a:endParaRPr lang="en-US" sz="2150" dirty="0"/>
          </a:p>
        </p:txBody>
      </p:sp>
      <p:sp>
        <p:nvSpPr>
          <p:cNvPr id="5" name="Text 3"/>
          <p:cNvSpPr/>
          <p:nvPr/>
        </p:nvSpPr>
        <p:spPr>
          <a:xfrm>
            <a:off x="773311" y="3590449"/>
            <a:ext cx="3314581" cy="414338"/>
          </a:xfrm>
          <a:prstGeom prst="rect">
            <a:avLst/>
          </a:prstGeom>
          <a:noFill/>
          <a:ln/>
        </p:spPr>
        <p:txBody>
          <a:bodyPr wrap="none" lIns="0" tIns="0" rIns="0" bIns="0" rtlCol="0" anchor="t"/>
          <a:lstStyle/>
          <a:p>
            <a:pPr marL="0" indent="0">
              <a:lnSpc>
                <a:spcPts val="3250"/>
              </a:lnSpc>
              <a:buNone/>
            </a:pPr>
            <a:r>
              <a:rPr lang="en-US" sz="2600" dirty="0">
                <a:solidFill>
                  <a:srgbClr val="5C4E3D"/>
                </a:solidFill>
                <a:latin typeface="Libre Baskerville" pitchFamily="34" charset="0"/>
                <a:ea typeface="Libre Baskerville" pitchFamily="34" charset="-122"/>
                <a:cs typeface="Libre Baskerville" pitchFamily="34" charset="-120"/>
              </a:rPr>
              <a:t>Process:</a:t>
            </a:r>
            <a:endParaRPr lang="en-US" sz="2600" dirty="0"/>
          </a:p>
        </p:txBody>
      </p:sp>
      <p:sp>
        <p:nvSpPr>
          <p:cNvPr id="6" name="Text 4"/>
          <p:cNvSpPr/>
          <p:nvPr/>
        </p:nvSpPr>
        <p:spPr>
          <a:xfrm>
            <a:off x="773311" y="4336137"/>
            <a:ext cx="13083778" cy="883920"/>
          </a:xfrm>
          <a:prstGeom prst="rect">
            <a:avLst/>
          </a:prstGeom>
          <a:noFill/>
          <a:ln/>
        </p:spPr>
        <p:txBody>
          <a:bodyPr wrap="square" lIns="0" tIns="0" rIns="0" bIns="0" rtlCol="0" anchor="t"/>
          <a:lstStyle/>
          <a:p>
            <a:pPr marL="0" indent="0">
              <a:lnSpc>
                <a:spcPts val="3450"/>
              </a:lnSpc>
              <a:buNone/>
            </a:pPr>
            <a:r>
              <a:rPr lang="en-US" sz="2150" dirty="0">
                <a:solidFill>
                  <a:srgbClr val="454240"/>
                </a:solidFill>
                <a:latin typeface="DM Sans" pitchFamily="34" charset="0"/>
                <a:ea typeface="DM Sans" pitchFamily="34" charset="-122"/>
                <a:cs typeface="DM Sans" pitchFamily="34" charset="-120"/>
              </a:rPr>
              <a:t>The method selects high-density content points in the FIA and expands them based on visual and structural conditions.</a:t>
            </a:r>
            <a:endParaRPr lang="en-US" sz="2150" dirty="0"/>
          </a:p>
        </p:txBody>
      </p:sp>
      <p:sp>
        <p:nvSpPr>
          <p:cNvPr id="7" name="Text 5"/>
          <p:cNvSpPr/>
          <p:nvPr/>
        </p:nvSpPr>
        <p:spPr>
          <a:xfrm>
            <a:off x="773311" y="5551408"/>
            <a:ext cx="3314581" cy="414338"/>
          </a:xfrm>
          <a:prstGeom prst="rect">
            <a:avLst/>
          </a:prstGeom>
          <a:noFill/>
          <a:ln/>
        </p:spPr>
        <p:txBody>
          <a:bodyPr wrap="none" lIns="0" tIns="0" rIns="0" bIns="0" rtlCol="0" anchor="t"/>
          <a:lstStyle/>
          <a:p>
            <a:pPr marL="0" indent="0">
              <a:lnSpc>
                <a:spcPts val="3250"/>
              </a:lnSpc>
              <a:buNone/>
            </a:pPr>
            <a:r>
              <a:rPr lang="en-US" sz="2600" dirty="0">
                <a:solidFill>
                  <a:srgbClr val="5C4E3D"/>
                </a:solidFill>
                <a:latin typeface="Libre Baskerville" pitchFamily="34" charset="0"/>
                <a:ea typeface="Libre Baskerville" pitchFamily="34" charset="-122"/>
                <a:cs typeface="Libre Baskerville" pitchFamily="34" charset="-120"/>
              </a:rPr>
              <a:t>Evaluation:</a:t>
            </a:r>
            <a:endParaRPr lang="en-US" sz="2600" dirty="0"/>
          </a:p>
        </p:txBody>
      </p:sp>
      <p:sp>
        <p:nvSpPr>
          <p:cNvPr id="8" name="Text 6"/>
          <p:cNvSpPr/>
          <p:nvPr/>
        </p:nvSpPr>
        <p:spPr>
          <a:xfrm>
            <a:off x="773311" y="6297097"/>
            <a:ext cx="13083778" cy="1325880"/>
          </a:xfrm>
          <a:prstGeom prst="rect">
            <a:avLst/>
          </a:prstGeom>
          <a:noFill/>
          <a:ln/>
        </p:spPr>
        <p:txBody>
          <a:bodyPr wrap="square" lIns="0" tIns="0" rIns="0" bIns="0" rtlCol="0" anchor="t"/>
          <a:lstStyle/>
          <a:p>
            <a:pPr marL="0" indent="0" algn="l">
              <a:lnSpc>
                <a:spcPts val="3450"/>
              </a:lnSpc>
              <a:buNone/>
            </a:pPr>
            <a:r>
              <a:rPr lang="en-US" sz="2150" dirty="0">
                <a:solidFill>
                  <a:srgbClr val="454240"/>
                </a:solidFill>
                <a:latin typeface="DM Sans" pitchFamily="34" charset="0"/>
                <a:ea typeface="DM Sans" pitchFamily="34" charset="-122"/>
                <a:cs typeface="DM Sans" pitchFamily="34" charset="-120"/>
              </a:rPr>
              <a:t>Tests on multilingual datasets showed this method outperforms browsers' reader modes and existing methods for both English and non-English pages, with up to 46% improvement in English and 42% in non-English content extraction.</a:t>
            </a:r>
            <a:endParaRPr lang="en-US" sz="2150" dirty="0"/>
          </a:p>
        </p:txBody>
      </p:sp>
      <p:sp>
        <p:nvSpPr>
          <p:cNvPr id="10" name="Text 4">
            <a:extLst>
              <a:ext uri="{FF2B5EF4-FFF2-40B4-BE49-F238E27FC236}">
                <a16:creationId xmlns:a16="http://schemas.microsoft.com/office/drawing/2014/main" id="{068D84DA-761E-4609-9D05-548F6234A5F6}"/>
              </a:ext>
            </a:extLst>
          </p:cNvPr>
          <p:cNvSpPr/>
          <p:nvPr/>
        </p:nvSpPr>
        <p:spPr>
          <a:xfrm>
            <a:off x="14032089" y="7735747"/>
            <a:ext cx="501364"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rPr>
              <a:t>2</a:t>
            </a:r>
            <a:endParaRPr lang="en-US" sz="1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698063" y="948928"/>
            <a:ext cx="9013865" cy="623292"/>
          </a:xfrm>
          <a:prstGeom prst="rect">
            <a:avLst/>
          </a:prstGeom>
          <a:noFill/>
          <a:ln/>
        </p:spPr>
        <p:txBody>
          <a:bodyPr wrap="none" lIns="0" tIns="0" rIns="0" bIns="0" rtlCol="0" anchor="t"/>
          <a:lstStyle/>
          <a:p>
            <a:pPr marL="0" indent="0">
              <a:lnSpc>
                <a:spcPts val="4900"/>
              </a:lnSpc>
              <a:buNone/>
            </a:pPr>
            <a:r>
              <a:rPr lang="en-US" sz="3900" dirty="0">
                <a:solidFill>
                  <a:srgbClr val="5C4E3D"/>
                </a:solidFill>
                <a:latin typeface="Libre Baskerville" pitchFamily="34" charset="0"/>
                <a:ea typeface="Libre Baskerville" pitchFamily="34" charset="-122"/>
                <a:cs typeface="Libre Baskerville" pitchFamily="34" charset="-120"/>
              </a:rPr>
              <a:t>CONCLUSION AND DISCUSSION</a:t>
            </a:r>
            <a:endParaRPr lang="en-US" sz="3900" dirty="0"/>
          </a:p>
        </p:txBody>
      </p:sp>
      <p:sp>
        <p:nvSpPr>
          <p:cNvPr id="3" name="Text 1"/>
          <p:cNvSpPr/>
          <p:nvPr/>
        </p:nvSpPr>
        <p:spPr>
          <a:xfrm>
            <a:off x="698063" y="1871305"/>
            <a:ext cx="4935855" cy="373975"/>
          </a:xfrm>
          <a:prstGeom prst="rect">
            <a:avLst/>
          </a:prstGeom>
          <a:noFill/>
          <a:ln/>
        </p:spPr>
        <p:txBody>
          <a:bodyPr wrap="none" lIns="0" tIns="0" rIns="0" bIns="0" rtlCol="0" anchor="t"/>
          <a:lstStyle/>
          <a:p>
            <a:pPr marL="0" indent="0">
              <a:lnSpc>
                <a:spcPts val="2900"/>
              </a:lnSpc>
              <a:buNone/>
            </a:pPr>
            <a:r>
              <a:rPr lang="en-US" sz="2350" dirty="0">
                <a:solidFill>
                  <a:srgbClr val="5C4E3D"/>
                </a:solidFill>
                <a:latin typeface="Libre Baskerville" pitchFamily="34" charset="0"/>
                <a:ea typeface="Libre Baskerville" pitchFamily="34" charset="-122"/>
                <a:cs typeface="Libre Baskerville" pitchFamily="34" charset="-120"/>
              </a:rPr>
              <a:t>Performance Across Languages: </a:t>
            </a:r>
            <a:endParaRPr lang="en-US" sz="2350" dirty="0"/>
          </a:p>
        </p:txBody>
      </p:sp>
      <p:sp>
        <p:nvSpPr>
          <p:cNvPr id="4" name="Text 2"/>
          <p:cNvSpPr/>
          <p:nvPr/>
        </p:nvSpPr>
        <p:spPr>
          <a:xfrm>
            <a:off x="698063" y="2544366"/>
            <a:ext cx="13234273" cy="1196578"/>
          </a:xfrm>
          <a:prstGeom prst="rect">
            <a:avLst/>
          </a:prstGeom>
          <a:noFill/>
          <a:ln/>
        </p:spPr>
        <p:txBody>
          <a:bodyPr wrap="square" lIns="0" tIns="0" rIns="0" bIns="0" rtlCol="0" anchor="t"/>
          <a:lstStyle/>
          <a:p>
            <a:pPr marL="0" indent="0">
              <a:lnSpc>
                <a:spcPts val="3100"/>
              </a:lnSpc>
              <a:buNone/>
            </a:pPr>
            <a:r>
              <a:rPr lang="en-US" sz="1950" dirty="0">
                <a:solidFill>
                  <a:srgbClr val="454240"/>
                </a:solidFill>
                <a:latin typeface="DM Sans" pitchFamily="34" charset="0"/>
                <a:ea typeface="DM Sans" pitchFamily="34" charset="-122"/>
                <a:cs typeface="DM Sans" pitchFamily="34" charset="-120"/>
              </a:rPr>
              <a:t>While most methods struggled with Japanese pages due to unique design and language structure, they performed well on Chinese pages thanks to common templates from Baidu. This suggests that language and design diversity can impact extraction accuracy.</a:t>
            </a:r>
            <a:endParaRPr lang="en-US" sz="1950" dirty="0"/>
          </a:p>
        </p:txBody>
      </p:sp>
      <p:sp>
        <p:nvSpPr>
          <p:cNvPr id="5" name="Text 3"/>
          <p:cNvSpPr/>
          <p:nvPr/>
        </p:nvSpPr>
        <p:spPr>
          <a:xfrm>
            <a:off x="698063" y="4040029"/>
            <a:ext cx="3892629" cy="373975"/>
          </a:xfrm>
          <a:prstGeom prst="rect">
            <a:avLst/>
          </a:prstGeom>
          <a:noFill/>
          <a:ln/>
        </p:spPr>
        <p:txBody>
          <a:bodyPr wrap="none" lIns="0" tIns="0" rIns="0" bIns="0" rtlCol="0" anchor="t"/>
          <a:lstStyle/>
          <a:p>
            <a:pPr marL="0" indent="0">
              <a:lnSpc>
                <a:spcPts val="2900"/>
              </a:lnSpc>
              <a:buNone/>
            </a:pPr>
            <a:r>
              <a:rPr lang="en-US" sz="2350" dirty="0">
                <a:solidFill>
                  <a:srgbClr val="5C4E3D"/>
                </a:solidFill>
                <a:latin typeface="Libre Baskerville" pitchFamily="34" charset="0"/>
                <a:ea typeface="Libre Baskerville" pitchFamily="34" charset="-122"/>
                <a:cs typeface="Libre Baskerville" pitchFamily="34" charset="-120"/>
              </a:rPr>
              <a:t>Principle-Based Method: </a:t>
            </a:r>
            <a:endParaRPr lang="en-US" sz="2350" dirty="0"/>
          </a:p>
        </p:txBody>
      </p:sp>
      <p:sp>
        <p:nvSpPr>
          <p:cNvPr id="6" name="Text 4"/>
          <p:cNvSpPr/>
          <p:nvPr/>
        </p:nvSpPr>
        <p:spPr>
          <a:xfrm>
            <a:off x="698063" y="4713089"/>
            <a:ext cx="13234273" cy="797719"/>
          </a:xfrm>
          <a:prstGeom prst="rect">
            <a:avLst/>
          </a:prstGeom>
          <a:noFill/>
          <a:ln/>
        </p:spPr>
        <p:txBody>
          <a:bodyPr wrap="square" lIns="0" tIns="0" rIns="0" bIns="0" rtlCol="0" anchor="t"/>
          <a:lstStyle/>
          <a:p>
            <a:pPr marL="0" indent="0">
              <a:lnSpc>
                <a:spcPts val="3100"/>
              </a:lnSpc>
              <a:buNone/>
            </a:pPr>
            <a:r>
              <a:rPr lang="en-US" sz="1950" dirty="0">
                <a:solidFill>
                  <a:srgbClr val="454240"/>
                </a:solidFill>
                <a:latin typeface="DM Sans" pitchFamily="34" charset="0"/>
                <a:ea typeface="DM Sans" pitchFamily="34" charset="-122"/>
                <a:cs typeface="DM Sans" pitchFamily="34" charset="-120"/>
              </a:rPr>
              <a:t>Our approach is rooted in universal visual principles rather than language-specific elements. By focusing on the layout and user perception patterns, it achieves effective content extraction across multiple languages.</a:t>
            </a:r>
            <a:endParaRPr lang="en-US" sz="1950" dirty="0"/>
          </a:p>
        </p:txBody>
      </p:sp>
      <p:sp>
        <p:nvSpPr>
          <p:cNvPr id="7" name="Text 5"/>
          <p:cNvSpPr/>
          <p:nvPr/>
        </p:nvSpPr>
        <p:spPr>
          <a:xfrm>
            <a:off x="698063" y="5809893"/>
            <a:ext cx="3519964" cy="373975"/>
          </a:xfrm>
          <a:prstGeom prst="rect">
            <a:avLst/>
          </a:prstGeom>
          <a:noFill/>
          <a:ln/>
        </p:spPr>
        <p:txBody>
          <a:bodyPr wrap="none" lIns="0" tIns="0" rIns="0" bIns="0" rtlCol="0" anchor="t"/>
          <a:lstStyle/>
          <a:p>
            <a:pPr marL="0" indent="0">
              <a:lnSpc>
                <a:spcPts val="2900"/>
              </a:lnSpc>
              <a:buNone/>
            </a:pPr>
            <a:r>
              <a:rPr lang="en-US" sz="2350" dirty="0">
                <a:solidFill>
                  <a:srgbClr val="5C4E3D"/>
                </a:solidFill>
                <a:latin typeface="Libre Baskerville" pitchFamily="34" charset="0"/>
                <a:ea typeface="Libre Baskerville" pitchFamily="34" charset="-122"/>
                <a:cs typeface="Libre Baskerville" pitchFamily="34" charset="-120"/>
              </a:rPr>
              <a:t>Adaptive and Scalable: </a:t>
            </a:r>
            <a:endParaRPr lang="en-US" sz="2350" dirty="0"/>
          </a:p>
        </p:txBody>
      </p:sp>
      <p:sp>
        <p:nvSpPr>
          <p:cNvPr id="8" name="Text 6"/>
          <p:cNvSpPr/>
          <p:nvPr/>
        </p:nvSpPr>
        <p:spPr>
          <a:xfrm>
            <a:off x="698063" y="6482953"/>
            <a:ext cx="13234273" cy="797719"/>
          </a:xfrm>
          <a:prstGeom prst="rect">
            <a:avLst/>
          </a:prstGeom>
          <a:noFill/>
          <a:ln/>
        </p:spPr>
        <p:txBody>
          <a:bodyPr wrap="square" lIns="0" tIns="0" rIns="0" bIns="0" rtlCol="0" anchor="t"/>
          <a:lstStyle/>
          <a:p>
            <a:pPr marL="0" indent="0">
              <a:lnSpc>
                <a:spcPts val="3100"/>
              </a:lnSpc>
              <a:buNone/>
            </a:pPr>
            <a:r>
              <a:rPr lang="en-US" sz="1950" dirty="0">
                <a:solidFill>
                  <a:srgbClr val="454240"/>
                </a:solidFill>
                <a:latin typeface="DM Sans" pitchFamily="34" charset="0"/>
                <a:ea typeface="DM Sans" pitchFamily="34" charset="-122"/>
                <a:cs typeface="DM Sans" pitchFamily="34" charset="-120"/>
              </a:rPr>
              <a:t>The rule-based framework allows for easy enhancement by adding new rules or classifiers. This adaptability makes the method scalable and suitable for tailored content extraction in various applications.</a:t>
            </a:r>
            <a:endParaRPr lang="en-US" sz="1950" dirty="0"/>
          </a:p>
        </p:txBody>
      </p:sp>
      <p:sp>
        <p:nvSpPr>
          <p:cNvPr id="9" name="Text 4">
            <a:extLst>
              <a:ext uri="{FF2B5EF4-FFF2-40B4-BE49-F238E27FC236}">
                <a16:creationId xmlns:a16="http://schemas.microsoft.com/office/drawing/2014/main" id="{4324A122-25A9-4957-8B9F-58C74881E52B}"/>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rPr>
              <a:t>20</a:t>
            </a:r>
            <a:endParaRPr lang="en-US" sz="1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864037" y="927021"/>
            <a:ext cx="8960287" cy="771525"/>
          </a:xfrm>
          <a:prstGeom prst="rect">
            <a:avLst/>
          </a:prstGeom>
          <a:noFill/>
          <a:ln/>
        </p:spPr>
        <p:txBody>
          <a:bodyPr wrap="none" lIns="0" tIns="0" rIns="0" bIns="0" rtlCol="0" anchor="t"/>
          <a:lstStyle/>
          <a:p>
            <a:pPr marL="0" indent="0">
              <a:lnSpc>
                <a:spcPts val="6050"/>
              </a:lnSpc>
              <a:buNone/>
            </a:pPr>
            <a:r>
              <a:rPr lang="en-US" sz="4850" dirty="0">
                <a:solidFill>
                  <a:srgbClr val="5C4E3D"/>
                </a:solidFill>
                <a:latin typeface="Libre Baskerville" pitchFamily="34" charset="0"/>
                <a:ea typeface="Libre Baskerville" pitchFamily="34" charset="-122"/>
                <a:cs typeface="Libre Baskerville" pitchFamily="34" charset="-120"/>
              </a:rPr>
              <a:t>FUTURE ENHANCEMENT </a:t>
            </a:r>
            <a:endParaRPr lang="en-US" sz="4850" dirty="0"/>
          </a:p>
        </p:txBody>
      </p:sp>
      <p:sp>
        <p:nvSpPr>
          <p:cNvPr id="3" name="Text 1"/>
          <p:cNvSpPr/>
          <p:nvPr/>
        </p:nvSpPr>
        <p:spPr>
          <a:xfrm>
            <a:off x="1357789" y="2192298"/>
            <a:ext cx="12408575" cy="1481257"/>
          </a:xfrm>
          <a:prstGeom prst="rect">
            <a:avLst/>
          </a:prstGeom>
          <a:noFill/>
          <a:ln/>
        </p:spPr>
        <p:txBody>
          <a:bodyPr wrap="square" lIns="0" tIns="0" rIns="0" bIns="0" rtlCol="0" anchor="t"/>
          <a:lstStyle/>
          <a:p>
            <a:pPr marL="342900" indent="-342900" algn="l">
              <a:lnSpc>
                <a:spcPts val="3850"/>
              </a:lnSpc>
              <a:buSzPct val="100000"/>
              <a:buFont typeface="+mj-lt"/>
              <a:buAutoNum type="arabicPeriod"/>
            </a:pPr>
            <a:r>
              <a:rPr lang="en-US" sz="2400" dirty="0">
                <a:solidFill>
                  <a:srgbClr val="454240"/>
                </a:solidFill>
                <a:latin typeface="DM Sans" pitchFamily="34" charset="0"/>
                <a:ea typeface="DM Sans" pitchFamily="34" charset="-122"/>
                <a:cs typeface="DM Sans" pitchFamily="34" charset="-120"/>
              </a:rPr>
              <a:t>Designed for desktop, this method could be optimized for mobile environments. Additionally, the concepts here can extend to other applications, making visual-based extraction applicable across different platforms</a:t>
            </a:r>
            <a:endParaRPr lang="en-US" sz="2400" dirty="0"/>
          </a:p>
        </p:txBody>
      </p:sp>
      <p:sp>
        <p:nvSpPr>
          <p:cNvPr id="4" name="Text 2"/>
          <p:cNvSpPr/>
          <p:nvPr/>
        </p:nvSpPr>
        <p:spPr>
          <a:xfrm>
            <a:off x="1357789" y="3759875"/>
            <a:ext cx="12408575" cy="1975009"/>
          </a:xfrm>
          <a:prstGeom prst="rect">
            <a:avLst/>
          </a:prstGeom>
          <a:noFill/>
          <a:ln/>
        </p:spPr>
        <p:txBody>
          <a:bodyPr wrap="square" lIns="0" tIns="0" rIns="0" bIns="0" rtlCol="0" anchor="t"/>
          <a:lstStyle/>
          <a:p>
            <a:pPr marL="342900" indent="-342900" algn="l">
              <a:lnSpc>
                <a:spcPts val="3850"/>
              </a:lnSpc>
              <a:buSzPct val="100000"/>
              <a:buFont typeface="+mj-lt"/>
              <a:buAutoNum type="arabicPeriod" startAt="2"/>
            </a:pPr>
            <a:r>
              <a:rPr lang="en-US" sz="2400" dirty="0">
                <a:solidFill>
                  <a:srgbClr val="454240"/>
                </a:solidFill>
                <a:latin typeface="DM Sans" pitchFamily="34" charset="0"/>
                <a:ea typeface="DM Sans" pitchFamily="34" charset="-122"/>
                <a:cs typeface="DM Sans" pitchFamily="34" charset="-120"/>
              </a:rPr>
              <a:t>Instead of using fixed visual and structural conditions for content expansion, you can develop adaptive models that learn from user feedback and interaction to refine the content expansion process. This would allow the model to dynamically adjust to different web page formats and user preferences.</a:t>
            </a:r>
            <a:endParaRPr lang="en-US" sz="2400" dirty="0"/>
          </a:p>
        </p:txBody>
      </p:sp>
      <p:sp>
        <p:nvSpPr>
          <p:cNvPr id="5" name="Text 3"/>
          <p:cNvSpPr/>
          <p:nvPr/>
        </p:nvSpPr>
        <p:spPr>
          <a:xfrm>
            <a:off x="1357789" y="5821204"/>
            <a:ext cx="12408575" cy="1481257"/>
          </a:xfrm>
          <a:prstGeom prst="rect">
            <a:avLst/>
          </a:prstGeom>
          <a:noFill/>
          <a:ln/>
        </p:spPr>
        <p:txBody>
          <a:bodyPr wrap="square" lIns="0" tIns="0" rIns="0" bIns="0" rtlCol="0" anchor="t"/>
          <a:lstStyle/>
          <a:p>
            <a:pPr marL="342900" indent="-342900" algn="l">
              <a:lnSpc>
                <a:spcPts val="3850"/>
              </a:lnSpc>
              <a:buSzPct val="100000"/>
              <a:buFont typeface="+mj-lt"/>
              <a:buAutoNum type="arabicPeriod" startAt="3"/>
            </a:pPr>
            <a:r>
              <a:rPr lang="en-US" sz="2400" dirty="0">
                <a:solidFill>
                  <a:srgbClr val="454240"/>
                </a:solidFill>
                <a:latin typeface="DM Sans" pitchFamily="34" charset="0"/>
                <a:ea typeface="DM Sans" pitchFamily="34" charset="-122"/>
                <a:cs typeface="DM Sans" pitchFamily="34" charset="-120"/>
              </a:rPr>
              <a:t>Incorporate personalization based on user preferences or browsing history. The method could prioritize extracting content based on user behavior, focusing on sections that are more relevant to a user’s interests.</a:t>
            </a:r>
            <a:endParaRPr lang="en-US" sz="2400" dirty="0"/>
          </a:p>
        </p:txBody>
      </p:sp>
      <p:sp>
        <p:nvSpPr>
          <p:cNvPr id="6" name="Text 4">
            <a:extLst>
              <a:ext uri="{FF2B5EF4-FFF2-40B4-BE49-F238E27FC236}">
                <a16:creationId xmlns:a16="http://schemas.microsoft.com/office/drawing/2014/main" id="{1E039FAA-B362-4FFF-A922-F8CB66529ADE}"/>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rPr>
              <a:t>21</a:t>
            </a:r>
            <a:endParaRPr lang="en-US" sz="19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864037" y="883920"/>
            <a:ext cx="6172200" cy="771525"/>
          </a:xfrm>
          <a:prstGeom prst="rect">
            <a:avLst/>
          </a:prstGeom>
          <a:noFill/>
          <a:ln/>
        </p:spPr>
        <p:txBody>
          <a:bodyPr wrap="none" lIns="0" tIns="0" rIns="0" bIns="0" rtlCol="0" anchor="t"/>
          <a:lstStyle/>
          <a:p>
            <a:pPr marL="0" indent="0">
              <a:lnSpc>
                <a:spcPts val="6050"/>
              </a:lnSpc>
              <a:buNone/>
            </a:pPr>
            <a:r>
              <a:rPr lang="en-US" sz="4850" dirty="0">
                <a:solidFill>
                  <a:srgbClr val="5C4E3D"/>
                </a:solidFill>
                <a:latin typeface="Libre Baskerville" pitchFamily="34" charset="0"/>
                <a:ea typeface="Libre Baskerville" pitchFamily="34" charset="-122"/>
                <a:cs typeface="Libre Baskerville" pitchFamily="34" charset="-120"/>
              </a:rPr>
              <a:t>REFERENCES</a:t>
            </a:r>
            <a:endParaRPr lang="en-US" sz="4850" dirty="0"/>
          </a:p>
        </p:txBody>
      </p:sp>
      <p:sp>
        <p:nvSpPr>
          <p:cNvPr id="3" name="Text 1"/>
          <p:cNvSpPr/>
          <p:nvPr/>
        </p:nvSpPr>
        <p:spPr>
          <a:xfrm>
            <a:off x="1357789" y="2149197"/>
            <a:ext cx="12408575" cy="987504"/>
          </a:xfrm>
          <a:prstGeom prst="rect">
            <a:avLst/>
          </a:prstGeom>
          <a:noFill/>
          <a:ln/>
        </p:spPr>
        <p:txBody>
          <a:bodyPr wrap="square" lIns="0" tIns="0" rIns="0" bIns="0" rtlCol="0" anchor="t"/>
          <a:lstStyle/>
          <a:p>
            <a:pPr marL="342900" indent="-342900" algn="l">
              <a:lnSpc>
                <a:spcPts val="3850"/>
              </a:lnSpc>
              <a:buSzPct val="100000"/>
              <a:buFont typeface="+mj-lt"/>
              <a:buAutoNum type="arabicPeriod"/>
            </a:pPr>
            <a:r>
              <a:rPr lang="en-US" sz="2400" dirty="0">
                <a:solidFill>
                  <a:srgbClr val="454240"/>
                </a:solidFill>
                <a:latin typeface="DM Sans" pitchFamily="34" charset="0"/>
                <a:ea typeface="DM Sans" pitchFamily="34" charset="-122"/>
                <a:cs typeface="DM Sans" pitchFamily="34" charset="-120"/>
              </a:rPr>
              <a:t>Y. Yesilada, ‘‘Web page segmentation: A review,’’ eMINE Tech. Rep. Deliverable 0 (D0), Middle East Tech. Univ. Northern Cyprus Campus, 2011, pp. 1–39.</a:t>
            </a:r>
            <a:endParaRPr lang="en-US" sz="2400" dirty="0"/>
          </a:p>
        </p:txBody>
      </p:sp>
      <p:sp>
        <p:nvSpPr>
          <p:cNvPr id="4" name="Text 2"/>
          <p:cNvSpPr/>
          <p:nvPr/>
        </p:nvSpPr>
        <p:spPr>
          <a:xfrm>
            <a:off x="1357789" y="3223022"/>
            <a:ext cx="12408575" cy="1481257"/>
          </a:xfrm>
          <a:prstGeom prst="rect">
            <a:avLst/>
          </a:prstGeom>
          <a:noFill/>
          <a:ln/>
        </p:spPr>
        <p:txBody>
          <a:bodyPr wrap="square" lIns="0" tIns="0" rIns="0" bIns="0" rtlCol="0" anchor="t"/>
          <a:lstStyle/>
          <a:p>
            <a:pPr marL="342900" indent="-342900" algn="l">
              <a:lnSpc>
                <a:spcPts val="3850"/>
              </a:lnSpc>
              <a:buSzPct val="100000"/>
              <a:buFont typeface="+mj-lt"/>
              <a:buAutoNum type="arabicPeriod" startAt="2"/>
            </a:pPr>
            <a:r>
              <a:rPr lang="en-US" sz="2400" dirty="0">
                <a:solidFill>
                  <a:srgbClr val="454240"/>
                </a:solidFill>
                <a:latin typeface="DM Sans" pitchFamily="34" charset="0"/>
                <a:ea typeface="DM Sans" pitchFamily="34" charset="-122"/>
                <a:cs typeface="DM Sans" pitchFamily="34" charset="-120"/>
              </a:rPr>
              <a:t>E. Ferrara, P. De Meo, G. Fiumara, and R. Baumgartner, ‘‘Web data extraction, applications and techniques: A survey,’’ Knowl. Based Syst., vol. 70, pp. 301–323, Nov. 2014.</a:t>
            </a:r>
            <a:endParaRPr lang="en-US" sz="2400" dirty="0"/>
          </a:p>
        </p:txBody>
      </p:sp>
      <p:sp>
        <p:nvSpPr>
          <p:cNvPr id="5" name="Text 3"/>
          <p:cNvSpPr/>
          <p:nvPr/>
        </p:nvSpPr>
        <p:spPr>
          <a:xfrm>
            <a:off x="1357789" y="4790599"/>
            <a:ext cx="12408575" cy="987504"/>
          </a:xfrm>
          <a:prstGeom prst="rect">
            <a:avLst/>
          </a:prstGeom>
          <a:noFill/>
          <a:ln/>
        </p:spPr>
        <p:txBody>
          <a:bodyPr wrap="square" lIns="0" tIns="0" rIns="0" bIns="0" rtlCol="0" anchor="t"/>
          <a:lstStyle/>
          <a:p>
            <a:pPr marL="342900" indent="-342900" algn="l">
              <a:lnSpc>
                <a:spcPts val="3850"/>
              </a:lnSpc>
              <a:buSzPct val="100000"/>
              <a:buFont typeface="+mj-lt"/>
              <a:buAutoNum type="arabicPeriod" startAt="3"/>
            </a:pPr>
            <a:r>
              <a:rPr lang="en-US" sz="2400" dirty="0">
                <a:solidFill>
                  <a:srgbClr val="454240"/>
                </a:solidFill>
                <a:latin typeface="DM Sans" pitchFamily="34" charset="0"/>
                <a:ea typeface="DM Sans" pitchFamily="34" charset="-122"/>
                <a:cs typeface="DM Sans" pitchFamily="34" charset="-120"/>
              </a:rPr>
              <a:t>J. Alarte and J. Silva, ‘‘Page-level main content extraction from heterogeneous webpages,’’ ACM Trans. Knowl. Discovery Data, vol. 15, no. 6, pp. 1–105, Jun. 2021.</a:t>
            </a:r>
            <a:endParaRPr lang="en-US" sz="2400" dirty="0"/>
          </a:p>
        </p:txBody>
      </p:sp>
      <p:sp>
        <p:nvSpPr>
          <p:cNvPr id="6" name="Text 4"/>
          <p:cNvSpPr/>
          <p:nvPr/>
        </p:nvSpPr>
        <p:spPr>
          <a:xfrm>
            <a:off x="1357789" y="5864423"/>
            <a:ext cx="12408575" cy="1481257"/>
          </a:xfrm>
          <a:prstGeom prst="rect">
            <a:avLst/>
          </a:prstGeom>
          <a:noFill/>
          <a:ln/>
        </p:spPr>
        <p:txBody>
          <a:bodyPr wrap="square" lIns="0" tIns="0" rIns="0" bIns="0" rtlCol="0" anchor="t"/>
          <a:lstStyle/>
          <a:p>
            <a:pPr marL="342900" indent="-342900" algn="l">
              <a:lnSpc>
                <a:spcPts val="3850"/>
              </a:lnSpc>
              <a:buSzPct val="100000"/>
              <a:buFont typeface="+mj-lt"/>
              <a:buAutoNum type="arabicPeriod" startAt="4"/>
            </a:pPr>
            <a:r>
              <a:rPr lang="en-US" sz="2400" dirty="0">
                <a:solidFill>
                  <a:srgbClr val="454240"/>
                </a:solidFill>
                <a:latin typeface="DM Sans" pitchFamily="34" charset="0"/>
                <a:ea typeface="DM Sans" pitchFamily="34" charset="-122"/>
                <a:cs typeface="DM Sans" pitchFamily="34" charset="-120"/>
              </a:rPr>
              <a:t>P. Xiang, X. Yang, and Y. Shi, ‘‘Effective page segmentation combining pattern analysis and visual separators for browsing on small screens,’’ in Proc. IEEE/WIC/ACM Int. Conf. Web Intell. (WI Main Conf. Proceedings)(WI), Dec. 2006, pp. 831–837.</a:t>
            </a:r>
            <a:endParaRPr lang="en-US" sz="2400" dirty="0"/>
          </a:p>
        </p:txBody>
      </p:sp>
      <p:sp>
        <p:nvSpPr>
          <p:cNvPr id="7" name="Text 4">
            <a:extLst>
              <a:ext uri="{FF2B5EF4-FFF2-40B4-BE49-F238E27FC236}">
                <a16:creationId xmlns:a16="http://schemas.microsoft.com/office/drawing/2014/main" id="{510EE64B-7F7B-45BC-80E9-02BD79424B99}"/>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rPr>
              <a:t>22</a:t>
            </a:r>
            <a:endParaRPr lang="en-US" sz="19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4229100" y="3729038"/>
            <a:ext cx="6172200" cy="771525"/>
          </a:xfrm>
          <a:prstGeom prst="rect">
            <a:avLst/>
          </a:prstGeom>
          <a:noFill/>
          <a:ln/>
        </p:spPr>
        <p:txBody>
          <a:bodyPr wrap="none" lIns="0" tIns="0" rIns="0" bIns="0" rtlCol="0" anchor="t"/>
          <a:lstStyle/>
          <a:p>
            <a:pPr marL="0" indent="0" algn="ctr">
              <a:lnSpc>
                <a:spcPts val="6050"/>
              </a:lnSpc>
              <a:buNone/>
            </a:pPr>
            <a:r>
              <a:rPr lang="en-US" sz="4850" dirty="0">
                <a:solidFill>
                  <a:srgbClr val="5C4E3D"/>
                </a:solidFill>
                <a:latin typeface="Libre Baskerville" pitchFamily="34" charset="0"/>
                <a:ea typeface="Libre Baskerville" pitchFamily="34" charset="-122"/>
                <a:cs typeface="Libre Baskerville" pitchFamily="34" charset="-120"/>
              </a:rPr>
              <a:t>THANK YOU</a:t>
            </a:r>
            <a:endParaRPr lang="en-US" sz="4850" dirty="0"/>
          </a:p>
        </p:txBody>
      </p:sp>
      <p:sp>
        <p:nvSpPr>
          <p:cNvPr id="3" name="Text 4">
            <a:extLst>
              <a:ext uri="{FF2B5EF4-FFF2-40B4-BE49-F238E27FC236}">
                <a16:creationId xmlns:a16="http://schemas.microsoft.com/office/drawing/2014/main" id="{6595AC37-DB39-480B-B513-EC9A4A9F134F}"/>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rPr>
              <a:t>23</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420892"/>
            <a:ext cx="6172200" cy="771525"/>
          </a:xfrm>
          <a:prstGeom prst="rect">
            <a:avLst/>
          </a:prstGeom>
          <a:noFill/>
          <a:ln/>
        </p:spPr>
        <p:txBody>
          <a:bodyPr wrap="none" lIns="0" tIns="0" rIns="0" bIns="0" rtlCol="0" anchor="t"/>
          <a:lstStyle/>
          <a:p>
            <a:pPr marL="0" indent="0">
              <a:lnSpc>
                <a:spcPts val="6050"/>
              </a:lnSpc>
              <a:buNone/>
            </a:pPr>
            <a:r>
              <a:rPr lang="en-US" sz="4850" dirty="0">
                <a:solidFill>
                  <a:srgbClr val="5C4E3D"/>
                </a:solidFill>
                <a:latin typeface="Libre Baskerville" pitchFamily="34" charset="0"/>
                <a:ea typeface="Libre Baskerville" pitchFamily="34" charset="-122"/>
                <a:cs typeface="Libre Baskerville" pitchFamily="34" charset="-120"/>
              </a:rPr>
              <a:t>Contents:</a:t>
            </a:r>
            <a:endParaRPr lang="en-US" sz="4850" dirty="0"/>
          </a:p>
        </p:txBody>
      </p:sp>
      <p:sp>
        <p:nvSpPr>
          <p:cNvPr id="3" name="Text 1"/>
          <p:cNvSpPr/>
          <p:nvPr/>
        </p:nvSpPr>
        <p:spPr>
          <a:xfrm>
            <a:off x="1258967" y="2562701"/>
            <a:ext cx="12507397" cy="395049"/>
          </a:xfrm>
          <a:prstGeom prst="rect">
            <a:avLst/>
          </a:prstGeom>
          <a:noFill/>
          <a:ln/>
        </p:spPr>
        <p:txBody>
          <a:bodyPr wrap="none" lIns="0" tIns="0" rIns="0" bIns="0" rtlCol="0" anchor="t"/>
          <a:lstStyle/>
          <a:p>
            <a:pPr marL="342900" indent="-342900" algn="l">
              <a:lnSpc>
                <a:spcPts val="3100"/>
              </a:lnSpc>
              <a:buSzPct val="100000"/>
              <a:buFont typeface="+mj-lt"/>
              <a:buAutoNum type="arabicPeriod"/>
            </a:pPr>
            <a:r>
              <a:rPr lang="en-US" sz="1900" dirty="0">
                <a:solidFill>
                  <a:srgbClr val="454240"/>
                </a:solidFill>
                <a:latin typeface="DM Sans" pitchFamily="34" charset="0"/>
                <a:ea typeface="DM Sans" pitchFamily="34" charset="-122"/>
                <a:cs typeface="DM Sans" pitchFamily="34" charset="-120"/>
              </a:rPr>
              <a:t>Introduction </a:t>
            </a:r>
            <a:endParaRPr lang="en-US" sz="1900" dirty="0"/>
          </a:p>
        </p:txBody>
      </p:sp>
      <p:sp>
        <p:nvSpPr>
          <p:cNvPr id="4" name="Text 2"/>
          <p:cNvSpPr/>
          <p:nvPr/>
        </p:nvSpPr>
        <p:spPr>
          <a:xfrm>
            <a:off x="1258967" y="3044071"/>
            <a:ext cx="12507397" cy="395049"/>
          </a:xfrm>
          <a:prstGeom prst="rect">
            <a:avLst/>
          </a:prstGeom>
          <a:noFill/>
          <a:ln/>
        </p:spPr>
        <p:txBody>
          <a:bodyPr wrap="none" lIns="0" tIns="0" rIns="0" bIns="0" rtlCol="0" anchor="t"/>
          <a:lstStyle/>
          <a:p>
            <a:pPr marL="342900" indent="-342900" algn="l">
              <a:lnSpc>
                <a:spcPts val="3100"/>
              </a:lnSpc>
              <a:buSzPct val="100000"/>
              <a:buFont typeface="+mj-lt"/>
              <a:buAutoNum type="arabicPeriod" startAt="2"/>
            </a:pPr>
            <a:r>
              <a:rPr lang="en-US" sz="1900" dirty="0">
                <a:solidFill>
                  <a:srgbClr val="454240"/>
                </a:solidFill>
                <a:latin typeface="DM Sans" pitchFamily="34" charset="0"/>
                <a:ea typeface="DM Sans" pitchFamily="34" charset="-122"/>
                <a:cs typeface="DM Sans" pitchFamily="34" charset="-120"/>
              </a:rPr>
              <a:t>Literature Survey </a:t>
            </a:r>
            <a:endParaRPr lang="en-US" sz="1900" dirty="0"/>
          </a:p>
        </p:txBody>
      </p:sp>
      <p:sp>
        <p:nvSpPr>
          <p:cNvPr id="5" name="Text 3"/>
          <p:cNvSpPr/>
          <p:nvPr/>
        </p:nvSpPr>
        <p:spPr>
          <a:xfrm>
            <a:off x="1258967" y="3525441"/>
            <a:ext cx="12507397" cy="395049"/>
          </a:xfrm>
          <a:prstGeom prst="rect">
            <a:avLst/>
          </a:prstGeom>
          <a:noFill/>
          <a:ln/>
        </p:spPr>
        <p:txBody>
          <a:bodyPr wrap="none" lIns="0" tIns="0" rIns="0" bIns="0" rtlCol="0" anchor="t"/>
          <a:lstStyle/>
          <a:p>
            <a:pPr marL="342900" indent="-342900" algn="l">
              <a:lnSpc>
                <a:spcPts val="3100"/>
              </a:lnSpc>
              <a:buSzPct val="100000"/>
              <a:buFont typeface="+mj-lt"/>
              <a:buAutoNum type="arabicPeriod" startAt="3"/>
            </a:pPr>
            <a:r>
              <a:rPr lang="en-US" sz="1900" dirty="0">
                <a:solidFill>
                  <a:srgbClr val="454240"/>
                </a:solidFill>
                <a:latin typeface="DM Sans" pitchFamily="34" charset="0"/>
                <a:ea typeface="DM Sans" pitchFamily="34" charset="-122"/>
                <a:cs typeface="DM Sans" pitchFamily="34" charset="-120"/>
              </a:rPr>
              <a:t>Existing Method</a:t>
            </a:r>
            <a:endParaRPr lang="en-US" sz="1900" dirty="0"/>
          </a:p>
        </p:txBody>
      </p:sp>
      <p:sp>
        <p:nvSpPr>
          <p:cNvPr id="6" name="Text 4"/>
          <p:cNvSpPr/>
          <p:nvPr/>
        </p:nvSpPr>
        <p:spPr>
          <a:xfrm>
            <a:off x="1258967" y="4006810"/>
            <a:ext cx="12507397" cy="395049"/>
          </a:xfrm>
          <a:prstGeom prst="rect">
            <a:avLst/>
          </a:prstGeom>
          <a:noFill/>
          <a:ln/>
        </p:spPr>
        <p:txBody>
          <a:bodyPr wrap="none" lIns="0" tIns="0" rIns="0" bIns="0" rtlCol="0" anchor="t"/>
          <a:lstStyle/>
          <a:p>
            <a:pPr marL="342900" indent="-342900" algn="l">
              <a:lnSpc>
                <a:spcPts val="3100"/>
              </a:lnSpc>
              <a:buSzPct val="100000"/>
              <a:buFont typeface="+mj-lt"/>
              <a:buAutoNum type="arabicPeriod" startAt="4"/>
            </a:pPr>
            <a:r>
              <a:rPr lang="en-US" sz="1900" dirty="0">
                <a:solidFill>
                  <a:srgbClr val="454240"/>
                </a:solidFill>
                <a:latin typeface="DM Sans" pitchFamily="34" charset="0"/>
                <a:ea typeface="DM Sans" pitchFamily="34" charset="-122"/>
                <a:cs typeface="DM Sans" pitchFamily="34" charset="-120"/>
              </a:rPr>
              <a:t>Proposed Methodology </a:t>
            </a:r>
            <a:endParaRPr lang="en-US" sz="1900" dirty="0"/>
          </a:p>
        </p:txBody>
      </p:sp>
      <p:sp>
        <p:nvSpPr>
          <p:cNvPr id="7" name="Text 5"/>
          <p:cNvSpPr/>
          <p:nvPr/>
        </p:nvSpPr>
        <p:spPr>
          <a:xfrm>
            <a:off x="1258967" y="4488180"/>
            <a:ext cx="12507397" cy="395049"/>
          </a:xfrm>
          <a:prstGeom prst="rect">
            <a:avLst/>
          </a:prstGeom>
          <a:noFill/>
          <a:ln/>
        </p:spPr>
        <p:txBody>
          <a:bodyPr wrap="none" lIns="0" tIns="0" rIns="0" bIns="0" rtlCol="0" anchor="t"/>
          <a:lstStyle/>
          <a:p>
            <a:pPr marL="342900" indent="-342900" algn="l">
              <a:lnSpc>
                <a:spcPts val="3100"/>
              </a:lnSpc>
              <a:buSzPct val="100000"/>
              <a:buFont typeface="+mj-lt"/>
              <a:buAutoNum type="arabicPeriod" startAt="5"/>
            </a:pPr>
            <a:r>
              <a:rPr lang="en-US" sz="1900" dirty="0">
                <a:solidFill>
                  <a:srgbClr val="454240"/>
                </a:solidFill>
                <a:latin typeface="DM Sans" pitchFamily="34" charset="0"/>
                <a:ea typeface="DM Sans" pitchFamily="34" charset="-122"/>
                <a:cs typeface="DM Sans" pitchFamily="34" charset="-120"/>
              </a:rPr>
              <a:t>Experiment</a:t>
            </a:r>
            <a:endParaRPr lang="en-US" sz="1900" dirty="0"/>
          </a:p>
        </p:txBody>
      </p:sp>
      <p:sp>
        <p:nvSpPr>
          <p:cNvPr id="8" name="Text 6"/>
          <p:cNvSpPr/>
          <p:nvPr/>
        </p:nvSpPr>
        <p:spPr>
          <a:xfrm>
            <a:off x="1258967" y="4969550"/>
            <a:ext cx="12507397" cy="395049"/>
          </a:xfrm>
          <a:prstGeom prst="rect">
            <a:avLst/>
          </a:prstGeom>
          <a:noFill/>
          <a:ln/>
        </p:spPr>
        <p:txBody>
          <a:bodyPr wrap="none" lIns="0" tIns="0" rIns="0" bIns="0" rtlCol="0" anchor="t"/>
          <a:lstStyle/>
          <a:p>
            <a:pPr marL="342900" indent="-342900" algn="l">
              <a:lnSpc>
                <a:spcPts val="3100"/>
              </a:lnSpc>
              <a:buSzPct val="100000"/>
              <a:buFont typeface="+mj-lt"/>
              <a:buAutoNum type="arabicPeriod" startAt="6"/>
            </a:pPr>
            <a:r>
              <a:rPr lang="en-US" sz="1900" dirty="0">
                <a:solidFill>
                  <a:srgbClr val="454240"/>
                </a:solidFill>
                <a:latin typeface="DM Sans" pitchFamily="34" charset="0"/>
                <a:ea typeface="DM Sans" pitchFamily="34" charset="-122"/>
                <a:cs typeface="DM Sans" pitchFamily="34" charset="-120"/>
              </a:rPr>
              <a:t>Performance Across Languages</a:t>
            </a:r>
            <a:endParaRPr lang="en-US" sz="1900" dirty="0"/>
          </a:p>
        </p:txBody>
      </p:sp>
      <p:sp>
        <p:nvSpPr>
          <p:cNvPr id="9" name="Text 7"/>
          <p:cNvSpPr/>
          <p:nvPr/>
        </p:nvSpPr>
        <p:spPr>
          <a:xfrm>
            <a:off x="1258967" y="5450919"/>
            <a:ext cx="12507397" cy="395049"/>
          </a:xfrm>
          <a:prstGeom prst="rect">
            <a:avLst/>
          </a:prstGeom>
          <a:noFill/>
          <a:ln/>
        </p:spPr>
        <p:txBody>
          <a:bodyPr wrap="none" lIns="0" tIns="0" rIns="0" bIns="0" rtlCol="0" anchor="t"/>
          <a:lstStyle/>
          <a:p>
            <a:pPr marL="342900" indent="-342900" algn="l">
              <a:lnSpc>
                <a:spcPts val="3100"/>
              </a:lnSpc>
              <a:buSzPct val="100000"/>
              <a:buFont typeface="+mj-lt"/>
              <a:buAutoNum type="arabicPeriod" startAt="7"/>
            </a:pPr>
            <a:r>
              <a:rPr lang="en-US" sz="1900" dirty="0">
                <a:solidFill>
                  <a:srgbClr val="454240"/>
                </a:solidFill>
                <a:latin typeface="DM Sans" pitchFamily="34" charset="0"/>
                <a:ea typeface="DM Sans" pitchFamily="34" charset="-122"/>
                <a:cs typeface="DM Sans" pitchFamily="34" charset="-120"/>
              </a:rPr>
              <a:t>Conclusion</a:t>
            </a:r>
            <a:endParaRPr lang="en-US" sz="1900" dirty="0"/>
          </a:p>
        </p:txBody>
      </p:sp>
      <p:sp>
        <p:nvSpPr>
          <p:cNvPr id="10" name="Text 8"/>
          <p:cNvSpPr/>
          <p:nvPr/>
        </p:nvSpPr>
        <p:spPr>
          <a:xfrm>
            <a:off x="1258967" y="5932289"/>
            <a:ext cx="12507397" cy="395049"/>
          </a:xfrm>
          <a:prstGeom prst="rect">
            <a:avLst/>
          </a:prstGeom>
          <a:noFill/>
          <a:ln/>
        </p:spPr>
        <p:txBody>
          <a:bodyPr wrap="none" lIns="0" tIns="0" rIns="0" bIns="0" rtlCol="0" anchor="t"/>
          <a:lstStyle/>
          <a:p>
            <a:pPr marL="342900" indent="-342900" algn="l">
              <a:lnSpc>
                <a:spcPts val="3100"/>
              </a:lnSpc>
              <a:buSzPct val="100000"/>
              <a:buFont typeface="+mj-lt"/>
              <a:buAutoNum type="arabicPeriod" startAt="8"/>
            </a:pPr>
            <a:r>
              <a:rPr lang="en-US" sz="1900" dirty="0">
                <a:solidFill>
                  <a:srgbClr val="454240"/>
                </a:solidFill>
                <a:latin typeface="DM Sans" pitchFamily="34" charset="0"/>
                <a:ea typeface="DM Sans" pitchFamily="34" charset="-122"/>
                <a:cs typeface="DM Sans" pitchFamily="34" charset="-120"/>
              </a:rPr>
              <a:t>Future Enhancement</a:t>
            </a:r>
            <a:endParaRPr lang="en-US" sz="1900" dirty="0"/>
          </a:p>
        </p:txBody>
      </p:sp>
      <p:sp>
        <p:nvSpPr>
          <p:cNvPr id="11" name="Text 9"/>
          <p:cNvSpPr/>
          <p:nvPr/>
        </p:nvSpPr>
        <p:spPr>
          <a:xfrm>
            <a:off x="1258967" y="6413659"/>
            <a:ext cx="12507397" cy="395049"/>
          </a:xfrm>
          <a:prstGeom prst="rect">
            <a:avLst/>
          </a:prstGeom>
          <a:noFill/>
          <a:ln/>
        </p:spPr>
        <p:txBody>
          <a:bodyPr wrap="none" lIns="0" tIns="0" rIns="0" bIns="0" rtlCol="0" anchor="t"/>
          <a:lstStyle/>
          <a:p>
            <a:pPr marL="342900" indent="-342900" algn="l">
              <a:lnSpc>
                <a:spcPts val="3100"/>
              </a:lnSpc>
              <a:buSzPct val="100000"/>
              <a:buFont typeface="+mj-lt"/>
              <a:buAutoNum type="arabicPeriod" startAt="9"/>
            </a:pPr>
            <a:r>
              <a:rPr lang="en-US" sz="1900" dirty="0">
                <a:solidFill>
                  <a:srgbClr val="454240"/>
                </a:solidFill>
                <a:latin typeface="DM Sans" pitchFamily="34" charset="0"/>
                <a:ea typeface="DM Sans" pitchFamily="34" charset="-122"/>
                <a:cs typeface="DM Sans" pitchFamily="34" charset="-120"/>
              </a:rPr>
              <a:t>Reference</a:t>
            </a:r>
            <a:endParaRPr lang="en-US" sz="1900" dirty="0"/>
          </a:p>
        </p:txBody>
      </p:sp>
      <p:sp>
        <p:nvSpPr>
          <p:cNvPr id="12" name="Text 4">
            <a:extLst>
              <a:ext uri="{FF2B5EF4-FFF2-40B4-BE49-F238E27FC236}">
                <a16:creationId xmlns:a16="http://schemas.microsoft.com/office/drawing/2014/main" id="{6E987D81-5AF6-410C-92E2-723BCE90C91C}"/>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rPr>
              <a:t>3</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982623"/>
            <a:ext cx="6172200" cy="771525"/>
          </a:xfrm>
          <a:prstGeom prst="rect">
            <a:avLst/>
          </a:prstGeom>
          <a:noFill/>
          <a:ln/>
        </p:spPr>
        <p:txBody>
          <a:bodyPr wrap="none" lIns="0" tIns="0" rIns="0" bIns="0" rtlCol="0" anchor="t"/>
          <a:lstStyle/>
          <a:p>
            <a:pPr marL="0" indent="0">
              <a:lnSpc>
                <a:spcPts val="6050"/>
              </a:lnSpc>
              <a:buNone/>
            </a:pPr>
            <a:r>
              <a:rPr lang="en-US" sz="4850" dirty="0">
                <a:solidFill>
                  <a:srgbClr val="5C4E3D"/>
                </a:solidFill>
                <a:latin typeface="Libre Baskerville" pitchFamily="34" charset="0"/>
                <a:ea typeface="Libre Baskerville" pitchFamily="34" charset="-122"/>
                <a:cs typeface="Libre Baskerville" pitchFamily="34" charset="-120"/>
              </a:rPr>
              <a:t>Introduction</a:t>
            </a:r>
            <a:endParaRPr lang="en-US" sz="4850" dirty="0"/>
          </a:p>
        </p:txBody>
      </p:sp>
      <p:sp>
        <p:nvSpPr>
          <p:cNvPr id="3" name="Text 1"/>
          <p:cNvSpPr/>
          <p:nvPr/>
        </p:nvSpPr>
        <p:spPr>
          <a:xfrm>
            <a:off x="864037" y="2247900"/>
            <a:ext cx="12902327" cy="1481257"/>
          </a:xfrm>
          <a:prstGeom prst="rect">
            <a:avLst/>
          </a:prstGeom>
          <a:noFill/>
          <a:ln/>
        </p:spPr>
        <p:txBody>
          <a:bodyPr wrap="square" lIns="0" tIns="0" rIns="0" bIns="0" rtlCol="0" anchor="t"/>
          <a:lstStyle/>
          <a:p>
            <a:pPr marL="0" indent="0">
              <a:lnSpc>
                <a:spcPts val="3850"/>
              </a:lnSpc>
              <a:buNone/>
            </a:pPr>
            <a:r>
              <a:rPr lang="en-US" sz="2400" b="1" dirty="0">
                <a:solidFill>
                  <a:srgbClr val="454240"/>
                </a:solidFill>
                <a:latin typeface="DM Sans" pitchFamily="34" charset="0"/>
                <a:ea typeface="DM Sans" pitchFamily="34" charset="-122"/>
                <a:cs typeface="DM Sans" pitchFamily="34" charset="-120"/>
              </a:rPr>
              <a:t>Main Content Extraction Challenge</a:t>
            </a:r>
            <a:r>
              <a:rPr lang="en-US" sz="2400" dirty="0">
                <a:solidFill>
                  <a:srgbClr val="454240"/>
                </a:solidFill>
                <a:latin typeface="DM Sans" pitchFamily="34" charset="0"/>
                <a:ea typeface="DM Sans" pitchFamily="34" charset="-122"/>
                <a:cs typeface="DM Sans" pitchFamily="34" charset="-120"/>
              </a:rPr>
              <a:t>:  Web pages often include irrelevant content (e.g., ads, banners) alongside relevant information, necessitating effective content extraction methods.</a:t>
            </a:r>
            <a:endParaRPr lang="en-US" sz="2400" dirty="0"/>
          </a:p>
        </p:txBody>
      </p:sp>
      <p:sp>
        <p:nvSpPr>
          <p:cNvPr id="4" name="Text 2"/>
          <p:cNvSpPr/>
          <p:nvPr/>
        </p:nvSpPr>
        <p:spPr>
          <a:xfrm>
            <a:off x="864037" y="4006810"/>
            <a:ext cx="12902327" cy="1481257"/>
          </a:xfrm>
          <a:prstGeom prst="rect">
            <a:avLst/>
          </a:prstGeom>
          <a:noFill/>
          <a:ln/>
        </p:spPr>
        <p:txBody>
          <a:bodyPr wrap="square" lIns="0" tIns="0" rIns="0" bIns="0" rtlCol="0" anchor="t"/>
          <a:lstStyle/>
          <a:p>
            <a:pPr marL="0" indent="0">
              <a:lnSpc>
                <a:spcPts val="3850"/>
              </a:lnSpc>
              <a:buNone/>
            </a:pPr>
            <a:r>
              <a:rPr lang="en-US" sz="2400" b="1" dirty="0">
                <a:solidFill>
                  <a:srgbClr val="454240"/>
                </a:solidFill>
                <a:latin typeface="DM Sans" pitchFamily="34" charset="0"/>
                <a:ea typeface="DM Sans" pitchFamily="34" charset="-122"/>
                <a:cs typeface="DM Sans" pitchFamily="34" charset="-120"/>
              </a:rPr>
              <a:t>Existing Limitations:</a:t>
            </a:r>
            <a:r>
              <a:rPr lang="en-US" sz="2400" dirty="0">
                <a:solidFill>
                  <a:srgbClr val="454240"/>
                </a:solidFill>
                <a:latin typeface="DM Sans" pitchFamily="34" charset="0"/>
                <a:ea typeface="DM Sans" pitchFamily="34" charset="-122"/>
                <a:cs typeface="DM Sans" pitchFamily="34" charset="-120"/>
              </a:rPr>
              <a:t> Many current extraction methods, such as browser reader modes, struggle with non-English web pages, especially languages like Chinese, Japanese, and Korean that don't follow typical English text structures.</a:t>
            </a:r>
            <a:endParaRPr lang="en-US" sz="2400" dirty="0"/>
          </a:p>
        </p:txBody>
      </p:sp>
      <p:sp>
        <p:nvSpPr>
          <p:cNvPr id="5" name="Text 3"/>
          <p:cNvSpPr/>
          <p:nvPr/>
        </p:nvSpPr>
        <p:spPr>
          <a:xfrm>
            <a:off x="864037" y="5765721"/>
            <a:ext cx="12902327" cy="1481257"/>
          </a:xfrm>
          <a:prstGeom prst="rect">
            <a:avLst/>
          </a:prstGeom>
          <a:noFill/>
          <a:ln/>
        </p:spPr>
        <p:txBody>
          <a:bodyPr wrap="square" lIns="0" tIns="0" rIns="0" bIns="0" rtlCol="0" anchor="t"/>
          <a:lstStyle/>
          <a:p>
            <a:pPr marL="0" indent="0">
              <a:lnSpc>
                <a:spcPts val="3850"/>
              </a:lnSpc>
              <a:buNone/>
            </a:pPr>
            <a:r>
              <a:rPr lang="en-US" sz="2400" b="1" dirty="0">
                <a:solidFill>
                  <a:srgbClr val="454240"/>
                </a:solidFill>
                <a:latin typeface="DM Sans" pitchFamily="34" charset="0"/>
                <a:ea typeface="DM Sans" pitchFamily="34" charset="-122"/>
                <a:cs typeface="DM Sans" pitchFamily="34" charset="-120"/>
              </a:rPr>
              <a:t>Proposed Solution:</a:t>
            </a:r>
            <a:r>
              <a:rPr lang="en-US" sz="2400" dirty="0">
                <a:solidFill>
                  <a:srgbClr val="454240"/>
                </a:solidFill>
                <a:latin typeface="DM Sans" pitchFamily="34" charset="0"/>
                <a:ea typeface="DM Sans" pitchFamily="34" charset="-122"/>
                <a:cs typeface="DM Sans" pitchFamily="34" charset="-120"/>
              </a:rPr>
              <a:t> A language-independent method is introduced, relying on visual and structural HTML features rather than text-based features, making it effective for multilingual pages.</a:t>
            </a:r>
            <a:endParaRPr lang="en-US" sz="2400" dirty="0"/>
          </a:p>
        </p:txBody>
      </p:sp>
      <p:sp>
        <p:nvSpPr>
          <p:cNvPr id="6" name="Text 4">
            <a:extLst>
              <a:ext uri="{FF2B5EF4-FFF2-40B4-BE49-F238E27FC236}">
                <a16:creationId xmlns:a16="http://schemas.microsoft.com/office/drawing/2014/main" id="{F1138D97-11C2-4975-88C3-5057C5479DF2}"/>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rPr>
              <a:t>4</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4861" y="624483"/>
            <a:ext cx="5739408" cy="709732"/>
          </a:xfrm>
          <a:prstGeom prst="rect">
            <a:avLst/>
          </a:prstGeom>
          <a:noFill/>
          <a:ln/>
        </p:spPr>
        <p:txBody>
          <a:bodyPr wrap="none" lIns="0" tIns="0" rIns="0" bIns="0" rtlCol="0" anchor="t"/>
          <a:lstStyle/>
          <a:p>
            <a:pPr marL="0" indent="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Introduction(contd)</a:t>
            </a:r>
            <a:endParaRPr lang="en-US" sz="4450" dirty="0"/>
          </a:p>
        </p:txBody>
      </p:sp>
      <p:sp>
        <p:nvSpPr>
          <p:cNvPr id="3" name="Text 1"/>
          <p:cNvSpPr/>
          <p:nvPr/>
        </p:nvSpPr>
        <p:spPr>
          <a:xfrm>
            <a:off x="794861" y="1788438"/>
            <a:ext cx="13040677" cy="1362313"/>
          </a:xfrm>
          <a:prstGeom prst="rect">
            <a:avLst/>
          </a:prstGeom>
          <a:noFill/>
          <a:ln/>
        </p:spPr>
        <p:txBody>
          <a:bodyPr wrap="square" lIns="0" tIns="0" rIns="0" bIns="0" rtlCol="0" anchor="t"/>
          <a:lstStyle/>
          <a:p>
            <a:pPr marL="0" indent="0">
              <a:lnSpc>
                <a:spcPts val="3550"/>
              </a:lnSpc>
              <a:buNone/>
            </a:pPr>
            <a:r>
              <a:rPr lang="en-US" sz="2200" b="1" dirty="0">
                <a:solidFill>
                  <a:srgbClr val="454240"/>
                </a:solidFill>
                <a:latin typeface="DM Sans" pitchFamily="34" charset="0"/>
                <a:ea typeface="DM Sans" pitchFamily="34" charset="-122"/>
                <a:cs typeface="DM Sans" pitchFamily="34" charset="-120"/>
              </a:rPr>
              <a:t>Human Visual Perception:</a:t>
            </a:r>
            <a:r>
              <a:rPr lang="en-US" sz="2200" dirty="0">
                <a:solidFill>
                  <a:srgbClr val="454240"/>
                </a:solidFill>
                <a:latin typeface="DM Sans" pitchFamily="34" charset="0"/>
                <a:ea typeface="DM Sans" pitchFamily="34" charset="-122"/>
                <a:cs typeface="DM Sans" pitchFamily="34" charset="-120"/>
              </a:rPr>
              <a:t> The method is based on how humans visually perceive content, starting from the screen center, and identifies the main content in the "first impression area" (FIA) of a web page.</a:t>
            </a:r>
            <a:endParaRPr lang="en-US" sz="2200" dirty="0"/>
          </a:p>
        </p:txBody>
      </p:sp>
      <p:sp>
        <p:nvSpPr>
          <p:cNvPr id="4" name="Text 2"/>
          <p:cNvSpPr/>
          <p:nvPr/>
        </p:nvSpPr>
        <p:spPr>
          <a:xfrm>
            <a:off x="794861" y="3406259"/>
            <a:ext cx="13040677" cy="454104"/>
          </a:xfrm>
          <a:prstGeom prst="rect">
            <a:avLst/>
          </a:prstGeom>
          <a:noFill/>
          <a:ln/>
        </p:spPr>
        <p:txBody>
          <a:bodyPr wrap="none" lIns="0" tIns="0" rIns="0" bIns="0" rtlCol="0" anchor="t"/>
          <a:lstStyle/>
          <a:p>
            <a:pPr marL="0" indent="0">
              <a:lnSpc>
                <a:spcPts val="3550"/>
              </a:lnSpc>
              <a:buNone/>
            </a:pPr>
            <a:r>
              <a:rPr lang="en-US" sz="2200" b="1" dirty="0">
                <a:solidFill>
                  <a:srgbClr val="454240"/>
                </a:solidFill>
                <a:latin typeface="DM Sans" pitchFamily="34" charset="0"/>
                <a:ea typeface="DM Sans" pitchFamily="34" charset="-122"/>
                <a:cs typeface="DM Sans" pitchFamily="34" charset="-120"/>
              </a:rPr>
              <a:t>Three-step GCE Method:</a:t>
            </a:r>
            <a:r>
              <a:rPr lang="en-US" sz="2200" dirty="0">
                <a:solidFill>
                  <a:srgbClr val="454240"/>
                </a:solidFill>
                <a:latin typeface="DM Sans" pitchFamily="34" charset="0"/>
                <a:ea typeface="DM Sans" pitchFamily="34" charset="-122"/>
                <a:cs typeface="DM Sans" pitchFamily="34" charset="-120"/>
              </a:rPr>
              <a:t> The approach includes</a:t>
            </a:r>
            <a:endParaRPr lang="en-US" sz="2200" dirty="0"/>
          </a:p>
        </p:txBody>
      </p:sp>
      <p:sp>
        <p:nvSpPr>
          <p:cNvPr id="5" name="Text 3"/>
          <p:cNvSpPr/>
          <p:nvPr/>
        </p:nvSpPr>
        <p:spPr>
          <a:xfrm>
            <a:off x="794861" y="4115872"/>
            <a:ext cx="13040677" cy="454104"/>
          </a:xfrm>
          <a:prstGeom prst="rect">
            <a:avLst/>
          </a:prstGeom>
          <a:noFill/>
          <a:ln/>
        </p:spPr>
        <p:txBody>
          <a:bodyPr wrap="none" lIns="0" tIns="0" rIns="0" bIns="0" rtlCol="0" anchor="t"/>
          <a:lstStyle/>
          <a:p>
            <a:pPr marL="0" indent="0">
              <a:lnSpc>
                <a:spcPts val="3550"/>
              </a:lnSpc>
              <a:buNone/>
            </a:pPr>
            <a:r>
              <a:rPr lang="en-US" sz="2200" b="1" dirty="0">
                <a:solidFill>
                  <a:srgbClr val="454240"/>
                </a:solidFill>
                <a:latin typeface="DM Sans" pitchFamily="34" charset="0"/>
                <a:ea typeface="DM Sans" pitchFamily="34" charset="-122"/>
                <a:cs typeface="DM Sans" pitchFamily="34" charset="-120"/>
              </a:rPr>
              <a:t> (1)</a:t>
            </a:r>
            <a:r>
              <a:rPr lang="en-US" sz="2200" dirty="0">
                <a:solidFill>
                  <a:srgbClr val="454240"/>
                </a:solidFill>
                <a:latin typeface="DM Sans" pitchFamily="34" charset="0"/>
                <a:ea typeface="DM Sans" pitchFamily="34" charset="-122"/>
                <a:cs typeface="DM Sans" pitchFamily="34" charset="-120"/>
              </a:rPr>
              <a:t> Grid overlay to define the FIA</a:t>
            </a:r>
            <a:endParaRPr lang="en-US" sz="2200" dirty="0"/>
          </a:p>
        </p:txBody>
      </p:sp>
      <p:sp>
        <p:nvSpPr>
          <p:cNvPr id="6" name="Text 4"/>
          <p:cNvSpPr/>
          <p:nvPr/>
        </p:nvSpPr>
        <p:spPr>
          <a:xfrm>
            <a:off x="794861" y="4825484"/>
            <a:ext cx="13040677" cy="454104"/>
          </a:xfrm>
          <a:prstGeom prst="rect">
            <a:avLst/>
          </a:prstGeom>
          <a:noFill/>
          <a:ln/>
        </p:spPr>
        <p:txBody>
          <a:bodyPr wrap="none" lIns="0" tIns="0" rIns="0" bIns="0" rtlCol="0" anchor="t"/>
          <a:lstStyle/>
          <a:p>
            <a:pPr marL="0" indent="0">
              <a:lnSpc>
                <a:spcPts val="3550"/>
              </a:lnSpc>
              <a:buNone/>
            </a:pPr>
            <a:r>
              <a:rPr lang="en-US" sz="2200" b="1" dirty="0">
                <a:solidFill>
                  <a:srgbClr val="454240"/>
                </a:solidFill>
                <a:latin typeface="DM Sans" pitchFamily="34" charset="0"/>
                <a:ea typeface="DM Sans" pitchFamily="34" charset="-122"/>
                <a:cs typeface="DM Sans" pitchFamily="34" charset="-120"/>
              </a:rPr>
              <a:t> (2)</a:t>
            </a:r>
            <a:r>
              <a:rPr lang="en-US" sz="2200" dirty="0">
                <a:solidFill>
                  <a:srgbClr val="454240"/>
                </a:solidFill>
                <a:latin typeface="DM Sans" pitchFamily="34" charset="0"/>
                <a:ea typeface="DM Sans" pitchFamily="34" charset="-122"/>
                <a:cs typeface="DM Sans" pitchFamily="34" charset="-120"/>
              </a:rPr>
              <a:t> Centering on key content areas</a:t>
            </a:r>
            <a:endParaRPr lang="en-US" sz="2200" dirty="0"/>
          </a:p>
        </p:txBody>
      </p:sp>
      <p:sp>
        <p:nvSpPr>
          <p:cNvPr id="7" name="Text 5"/>
          <p:cNvSpPr/>
          <p:nvPr/>
        </p:nvSpPr>
        <p:spPr>
          <a:xfrm>
            <a:off x="794861" y="5535097"/>
            <a:ext cx="13040677" cy="454104"/>
          </a:xfrm>
          <a:prstGeom prst="rect">
            <a:avLst/>
          </a:prstGeom>
          <a:noFill/>
          <a:ln/>
        </p:spPr>
        <p:txBody>
          <a:bodyPr wrap="none" lIns="0" tIns="0" rIns="0" bIns="0" rtlCol="0" anchor="t"/>
          <a:lstStyle/>
          <a:p>
            <a:pPr marL="0" indent="0">
              <a:lnSpc>
                <a:spcPts val="3550"/>
              </a:lnSpc>
              <a:buNone/>
            </a:pPr>
            <a:r>
              <a:rPr lang="en-US" sz="2200" b="1" dirty="0">
                <a:solidFill>
                  <a:srgbClr val="454240"/>
                </a:solidFill>
                <a:latin typeface="DM Sans" pitchFamily="34" charset="0"/>
                <a:ea typeface="DM Sans" pitchFamily="34" charset="-122"/>
                <a:cs typeface="DM Sans" pitchFamily="34" charset="-120"/>
              </a:rPr>
              <a:t> (3)</a:t>
            </a:r>
            <a:r>
              <a:rPr lang="en-US" sz="2200" dirty="0">
                <a:solidFill>
                  <a:srgbClr val="454240"/>
                </a:solidFill>
                <a:latin typeface="DM Sans" pitchFamily="34" charset="0"/>
                <a:ea typeface="DM Sans" pitchFamily="34" charset="-122"/>
                <a:cs typeface="DM Sans" pitchFamily="34" charset="-120"/>
              </a:rPr>
              <a:t> Expand DOM which</a:t>
            </a:r>
            <a:r>
              <a:rPr lang="en-US" sz="2200" b="1" dirty="0">
                <a:solidFill>
                  <a:srgbClr val="454240"/>
                </a:solidFill>
                <a:latin typeface="DM Sans" pitchFamily="34" charset="0"/>
                <a:ea typeface="DM Sans" pitchFamily="34" charset="-122"/>
                <a:cs typeface="DM Sans" pitchFamily="34" charset="-120"/>
              </a:rPr>
              <a:t> </a:t>
            </a:r>
            <a:r>
              <a:rPr lang="en-US" sz="2200" dirty="0">
                <a:solidFill>
                  <a:srgbClr val="454240"/>
                </a:solidFill>
                <a:latin typeface="DM Sans" pitchFamily="34" charset="0"/>
                <a:ea typeface="DM Sans" pitchFamily="34" charset="-122"/>
                <a:cs typeface="DM Sans" pitchFamily="34" charset="-120"/>
              </a:rPr>
              <a:t>Use visual and structural cues to retrieve content. </a:t>
            </a:r>
            <a:endParaRPr lang="en-US" sz="2200" dirty="0"/>
          </a:p>
        </p:txBody>
      </p:sp>
      <p:sp>
        <p:nvSpPr>
          <p:cNvPr id="8" name="Text 6"/>
          <p:cNvSpPr/>
          <p:nvPr/>
        </p:nvSpPr>
        <p:spPr>
          <a:xfrm>
            <a:off x="794861" y="6244709"/>
            <a:ext cx="13040677" cy="1362313"/>
          </a:xfrm>
          <a:prstGeom prst="rect">
            <a:avLst/>
          </a:prstGeom>
          <a:noFill/>
          <a:ln/>
        </p:spPr>
        <p:txBody>
          <a:bodyPr wrap="square" lIns="0" tIns="0" rIns="0" bIns="0" rtlCol="0" anchor="t"/>
          <a:lstStyle/>
          <a:p>
            <a:pPr marL="0" indent="0">
              <a:lnSpc>
                <a:spcPts val="3550"/>
              </a:lnSpc>
              <a:buNone/>
            </a:pPr>
            <a:r>
              <a:rPr lang="en-US" sz="2200" b="1" dirty="0">
                <a:solidFill>
                  <a:srgbClr val="454240"/>
                </a:solidFill>
                <a:latin typeface="DM Sans" pitchFamily="34" charset="0"/>
                <a:ea typeface="DM Sans" pitchFamily="34" charset="-122"/>
                <a:cs typeface="DM Sans" pitchFamily="34" charset="-120"/>
              </a:rPr>
              <a:t>Browser-based Implementation:</a:t>
            </a:r>
            <a:r>
              <a:rPr lang="en-US" sz="2200" dirty="0">
                <a:solidFill>
                  <a:srgbClr val="454240"/>
                </a:solidFill>
                <a:latin typeface="DM Sans" pitchFamily="34" charset="0"/>
                <a:ea typeface="DM Sans" pitchFamily="34" charset="-122"/>
                <a:cs typeface="DM Sans" pitchFamily="34" charset="-120"/>
              </a:rPr>
              <a:t> This method has been implemented as a web extension, tested against major browser reader modes and existing methods, and evaluated on multilingual datasets to improve content extraction across languages.</a:t>
            </a:r>
            <a:endParaRPr lang="en-US" sz="2200" dirty="0"/>
          </a:p>
        </p:txBody>
      </p:sp>
      <p:sp>
        <p:nvSpPr>
          <p:cNvPr id="9" name="Text 4">
            <a:extLst>
              <a:ext uri="{FF2B5EF4-FFF2-40B4-BE49-F238E27FC236}">
                <a16:creationId xmlns:a16="http://schemas.microsoft.com/office/drawing/2014/main" id="{05269AB0-60C8-4BFF-A845-4792571A8FC2}"/>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rPr>
              <a:t>5</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69501" y="604599"/>
            <a:ext cx="5496758" cy="687110"/>
          </a:xfrm>
          <a:prstGeom prst="rect">
            <a:avLst/>
          </a:prstGeom>
          <a:noFill/>
          <a:ln/>
        </p:spPr>
        <p:txBody>
          <a:bodyPr wrap="none" lIns="0" tIns="0" rIns="0" bIns="0" rtlCol="0" anchor="t"/>
          <a:lstStyle/>
          <a:p>
            <a:pPr marL="0" indent="0">
              <a:lnSpc>
                <a:spcPts val="5400"/>
              </a:lnSpc>
              <a:buNone/>
            </a:pPr>
            <a:r>
              <a:rPr lang="en-US" sz="4300" dirty="0">
                <a:solidFill>
                  <a:srgbClr val="5C4E3D"/>
                </a:solidFill>
                <a:latin typeface="Libre Baskerville" pitchFamily="34" charset="0"/>
                <a:ea typeface="Libre Baskerville" pitchFamily="34" charset="-122"/>
                <a:cs typeface="Libre Baskerville" pitchFamily="34" charset="-120"/>
              </a:rPr>
              <a:t>Literature Survey</a:t>
            </a:r>
            <a:endParaRPr lang="en-US" sz="4300" dirty="0"/>
          </a:p>
        </p:txBody>
      </p:sp>
      <p:sp>
        <p:nvSpPr>
          <p:cNvPr id="3" name="Text 1"/>
          <p:cNvSpPr/>
          <p:nvPr/>
        </p:nvSpPr>
        <p:spPr>
          <a:xfrm>
            <a:off x="769501" y="1621512"/>
            <a:ext cx="13091398" cy="686991"/>
          </a:xfrm>
          <a:prstGeom prst="rect">
            <a:avLst/>
          </a:prstGeom>
          <a:noFill/>
          <a:ln/>
        </p:spPr>
        <p:txBody>
          <a:bodyPr wrap="square" lIns="0" tIns="0" rIns="0" bIns="0" rtlCol="0" anchor="t"/>
          <a:lstStyle/>
          <a:p>
            <a:pPr marL="0" indent="0">
              <a:lnSpc>
                <a:spcPts val="2700"/>
              </a:lnSpc>
              <a:buNone/>
            </a:pPr>
            <a:r>
              <a:rPr lang="en-US" sz="2150" b="1" dirty="0">
                <a:solidFill>
                  <a:srgbClr val="5C4E3D"/>
                </a:solidFill>
                <a:latin typeface="Libre Baskerville" pitchFamily="34" charset="0"/>
                <a:ea typeface="Libre Baskerville" pitchFamily="34" charset="-122"/>
                <a:cs typeface="Libre Baskerville" pitchFamily="34" charset="-120"/>
              </a:rPr>
              <a:t>"Automatic content extraction and visualization of Thai websites for improved information representation"(W. Thanadechteemapat and C. C. Fung):</a:t>
            </a:r>
            <a:endParaRPr lang="en-US" sz="2150" dirty="0"/>
          </a:p>
        </p:txBody>
      </p:sp>
      <p:sp>
        <p:nvSpPr>
          <p:cNvPr id="4" name="Text 2"/>
          <p:cNvSpPr/>
          <p:nvPr/>
        </p:nvSpPr>
        <p:spPr>
          <a:xfrm>
            <a:off x="769501" y="2638306"/>
            <a:ext cx="13091398" cy="879158"/>
          </a:xfrm>
          <a:prstGeom prst="rect">
            <a:avLst/>
          </a:prstGeom>
          <a:noFill/>
          <a:ln/>
        </p:spPr>
        <p:txBody>
          <a:bodyPr wrap="square" lIns="0" tIns="0" rIns="0" bIns="0" rtlCol="0" anchor="t"/>
          <a:lstStyle/>
          <a:p>
            <a:pPr marL="0" indent="0">
              <a:lnSpc>
                <a:spcPts val="3450"/>
              </a:lnSpc>
              <a:buNone/>
            </a:pPr>
            <a:r>
              <a:rPr lang="en-US" sz="2150" dirty="0">
                <a:solidFill>
                  <a:srgbClr val="454240"/>
                </a:solidFill>
                <a:latin typeface="DM Sans" pitchFamily="34" charset="0"/>
                <a:ea typeface="DM Sans" pitchFamily="34" charset="-122"/>
                <a:cs typeface="DM Sans" pitchFamily="34" charset="-120"/>
              </a:rPr>
              <a:t>This paper presents an integrated approach for generating Thai-language tag clouds to help users quickly assess website content and mitigate information overload.</a:t>
            </a:r>
            <a:endParaRPr lang="en-US" sz="2150" dirty="0"/>
          </a:p>
        </p:txBody>
      </p:sp>
      <p:sp>
        <p:nvSpPr>
          <p:cNvPr id="5" name="Text 3"/>
          <p:cNvSpPr/>
          <p:nvPr/>
        </p:nvSpPr>
        <p:spPr>
          <a:xfrm>
            <a:off x="769501" y="3847267"/>
            <a:ext cx="12861846" cy="343495"/>
          </a:xfrm>
          <a:prstGeom prst="rect">
            <a:avLst/>
          </a:prstGeom>
          <a:noFill/>
          <a:ln/>
        </p:spPr>
        <p:txBody>
          <a:bodyPr wrap="none" lIns="0" tIns="0" rIns="0" bIns="0" rtlCol="0" anchor="t"/>
          <a:lstStyle/>
          <a:p>
            <a:pPr marL="0" indent="0">
              <a:lnSpc>
                <a:spcPts val="2700"/>
              </a:lnSpc>
              <a:buNone/>
            </a:pPr>
            <a:r>
              <a:rPr lang="en-US" sz="2150" b="1" dirty="0">
                <a:solidFill>
                  <a:srgbClr val="5C4E3D"/>
                </a:solidFill>
                <a:latin typeface="Libre Baskerville" pitchFamily="34" charset="0"/>
                <a:ea typeface="Libre Baskerville" pitchFamily="34" charset="-122"/>
                <a:cs typeface="Libre Baskerville" pitchFamily="34" charset="-120"/>
              </a:rPr>
              <a:t>‘‘Page-level main content extraction from heterogeneous webpages’’(J. Alarte and J. Silva):</a:t>
            </a:r>
            <a:endParaRPr lang="en-US" sz="2150" dirty="0"/>
          </a:p>
        </p:txBody>
      </p:sp>
      <p:sp>
        <p:nvSpPr>
          <p:cNvPr id="6" name="Text 4"/>
          <p:cNvSpPr/>
          <p:nvPr/>
        </p:nvSpPr>
        <p:spPr>
          <a:xfrm>
            <a:off x="769501" y="4520565"/>
            <a:ext cx="13091398" cy="879158"/>
          </a:xfrm>
          <a:prstGeom prst="rect">
            <a:avLst/>
          </a:prstGeom>
          <a:noFill/>
          <a:ln/>
        </p:spPr>
        <p:txBody>
          <a:bodyPr wrap="square" lIns="0" tIns="0" rIns="0" bIns="0" rtlCol="0" anchor="t"/>
          <a:lstStyle/>
          <a:p>
            <a:pPr marL="0" indent="0">
              <a:lnSpc>
                <a:spcPts val="3450"/>
              </a:lnSpc>
              <a:buNone/>
            </a:pPr>
            <a:r>
              <a:rPr lang="en-US" sz="2150" dirty="0">
                <a:solidFill>
                  <a:srgbClr val="454240"/>
                </a:solidFill>
                <a:latin typeface="DM Sans" pitchFamily="34" charset="0"/>
                <a:ea typeface="DM Sans" pitchFamily="34" charset="-122"/>
                <a:cs typeface="DM Sans" pitchFamily="34" charset="-120"/>
              </a:rPr>
              <a:t>This work presents a real-time DOM-based technique for extracting main content from webpages, including text, images, and animations.</a:t>
            </a:r>
            <a:endParaRPr lang="en-US" sz="2150" dirty="0"/>
          </a:p>
        </p:txBody>
      </p:sp>
      <p:sp>
        <p:nvSpPr>
          <p:cNvPr id="7" name="Text 5"/>
          <p:cNvSpPr/>
          <p:nvPr/>
        </p:nvSpPr>
        <p:spPr>
          <a:xfrm>
            <a:off x="769501" y="5729526"/>
            <a:ext cx="13091398" cy="686991"/>
          </a:xfrm>
          <a:prstGeom prst="rect">
            <a:avLst/>
          </a:prstGeom>
          <a:noFill/>
          <a:ln/>
        </p:spPr>
        <p:txBody>
          <a:bodyPr wrap="square" lIns="0" tIns="0" rIns="0" bIns="0" rtlCol="0" anchor="t"/>
          <a:lstStyle/>
          <a:p>
            <a:pPr marL="0" indent="0">
              <a:lnSpc>
                <a:spcPts val="2700"/>
              </a:lnSpc>
              <a:buNone/>
            </a:pPr>
            <a:r>
              <a:rPr lang="en-US" sz="2150" b="1" dirty="0">
                <a:solidFill>
                  <a:srgbClr val="5C4E3D"/>
                </a:solidFill>
                <a:latin typeface="Libre Baskerville" pitchFamily="34" charset="0"/>
                <a:ea typeface="Libre Baskerville" pitchFamily="34" charset="-122"/>
                <a:cs typeface="Libre Baskerville" pitchFamily="34" charset="-120"/>
              </a:rPr>
              <a:t>‘‘Effective page segmentation combining pattern analysis and visual separators       for  browsing on small screens"(P. Xiang, X. Yang and Y. Shi):</a:t>
            </a:r>
            <a:endParaRPr lang="en-US" sz="2150" dirty="0"/>
          </a:p>
        </p:txBody>
      </p:sp>
      <p:sp>
        <p:nvSpPr>
          <p:cNvPr id="8" name="Text 6"/>
          <p:cNvSpPr/>
          <p:nvPr/>
        </p:nvSpPr>
        <p:spPr>
          <a:xfrm>
            <a:off x="769501" y="6746319"/>
            <a:ext cx="13091398" cy="879158"/>
          </a:xfrm>
          <a:prstGeom prst="rect">
            <a:avLst/>
          </a:prstGeom>
          <a:noFill/>
          <a:ln/>
        </p:spPr>
        <p:txBody>
          <a:bodyPr wrap="square" lIns="0" tIns="0" rIns="0" bIns="0" rtlCol="0" anchor="t"/>
          <a:lstStyle/>
          <a:p>
            <a:pPr marL="0" indent="0">
              <a:lnSpc>
                <a:spcPts val="3450"/>
              </a:lnSpc>
              <a:buNone/>
            </a:pPr>
            <a:r>
              <a:rPr lang="en-US" sz="2150" dirty="0">
                <a:solidFill>
                  <a:srgbClr val="454240"/>
                </a:solidFill>
                <a:latin typeface="DM Sans" pitchFamily="34" charset="0"/>
                <a:ea typeface="DM Sans" pitchFamily="34" charset="-122"/>
                <a:cs typeface="DM Sans" pitchFamily="34" charset="-120"/>
              </a:rPr>
              <a:t>This paper introduces an automatic webpage segmentation method using patterns and visual separators</a:t>
            </a:r>
            <a:endParaRPr lang="en-US" sz="2150" dirty="0"/>
          </a:p>
        </p:txBody>
      </p:sp>
      <p:sp>
        <p:nvSpPr>
          <p:cNvPr id="9" name="Text 4">
            <a:extLst>
              <a:ext uri="{FF2B5EF4-FFF2-40B4-BE49-F238E27FC236}">
                <a16:creationId xmlns:a16="http://schemas.microsoft.com/office/drawing/2014/main" id="{2F35DE14-8485-4921-BBB0-A9404B19AB49}"/>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rPr>
              <a:t>6</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17126" y="642223"/>
            <a:ext cx="5837039" cy="729615"/>
          </a:xfrm>
          <a:prstGeom prst="rect">
            <a:avLst/>
          </a:prstGeom>
          <a:noFill/>
          <a:ln/>
        </p:spPr>
        <p:txBody>
          <a:bodyPr wrap="none" lIns="0" tIns="0" rIns="0" bIns="0" rtlCol="0" anchor="t"/>
          <a:lstStyle/>
          <a:p>
            <a:pPr marL="0" indent="0">
              <a:lnSpc>
                <a:spcPts val="5700"/>
              </a:lnSpc>
              <a:buNone/>
            </a:pPr>
            <a:r>
              <a:rPr lang="en-US" sz="4550" dirty="0">
                <a:solidFill>
                  <a:srgbClr val="5C4E3D"/>
                </a:solidFill>
                <a:latin typeface="Libre Baskerville" pitchFamily="34" charset="0"/>
                <a:ea typeface="Libre Baskerville" pitchFamily="34" charset="-122"/>
                <a:cs typeface="Libre Baskerville" pitchFamily="34" charset="-120"/>
              </a:rPr>
              <a:t>Existing Methods </a:t>
            </a:r>
            <a:endParaRPr lang="en-US" sz="4550" dirty="0"/>
          </a:p>
        </p:txBody>
      </p:sp>
      <p:sp>
        <p:nvSpPr>
          <p:cNvPr id="3" name="Text 1"/>
          <p:cNvSpPr/>
          <p:nvPr/>
        </p:nvSpPr>
        <p:spPr>
          <a:xfrm>
            <a:off x="817126" y="1722001"/>
            <a:ext cx="5523190" cy="437793"/>
          </a:xfrm>
          <a:prstGeom prst="rect">
            <a:avLst/>
          </a:prstGeom>
          <a:noFill/>
          <a:ln/>
        </p:spPr>
        <p:txBody>
          <a:bodyPr wrap="none" lIns="0" tIns="0" rIns="0" bIns="0" rtlCol="0" anchor="t"/>
          <a:lstStyle/>
          <a:p>
            <a:pPr marL="0" indent="0">
              <a:lnSpc>
                <a:spcPts val="3400"/>
              </a:lnSpc>
              <a:buNone/>
            </a:pPr>
            <a:r>
              <a:rPr lang="en-US" sz="2750" dirty="0">
                <a:solidFill>
                  <a:srgbClr val="5C4E3D"/>
                </a:solidFill>
                <a:latin typeface="Libre Baskerville" pitchFamily="34" charset="0"/>
                <a:ea typeface="Libre Baskerville" pitchFamily="34" charset="-122"/>
                <a:cs typeface="Libre Baskerville" pitchFamily="34" charset="-120"/>
              </a:rPr>
              <a:t>Readability.js (Mozilla Firefox) </a:t>
            </a:r>
            <a:endParaRPr lang="en-US" sz="2750" dirty="0"/>
          </a:p>
        </p:txBody>
      </p:sp>
      <p:sp>
        <p:nvSpPr>
          <p:cNvPr id="4" name="Text 2"/>
          <p:cNvSpPr/>
          <p:nvPr/>
        </p:nvSpPr>
        <p:spPr>
          <a:xfrm>
            <a:off x="817126" y="2509957"/>
            <a:ext cx="12996148" cy="933688"/>
          </a:xfrm>
          <a:prstGeom prst="rect">
            <a:avLst/>
          </a:prstGeom>
          <a:noFill/>
          <a:ln/>
        </p:spPr>
        <p:txBody>
          <a:bodyPr wrap="square" lIns="0" tIns="0" rIns="0" bIns="0" rtlCol="0" anchor="t"/>
          <a:lstStyle/>
          <a:p>
            <a:pPr marL="0" indent="0">
              <a:lnSpc>
                <a:spcPts val="3650"/>
              </a:lnSpc>
              <a:buNone/>
            </a:pPr>
            <a:r>
              <a:rPr lang="en-US" sz="2250" dirty="0">
                <a:solidFill>
                  <a:srgbClr val="454240"/>
                </a:solidFill>
                <a:latin typeface="DM Sans" pitchFamily="34" charset="0"/>
                <a:ea typeface="DM Sans" pitchFamily="34" charset="-122"/>
                <a:cs typeface="DM Sans" pitchFamily="34" charset="-120"/>
              </a:rPr>
              <a:t>A rule-based method that examines HTML elements by tag names, text count, and link density, along with specific rules for well-known websites.</a:t>
            </a:r>
            <a:endParaRPr lang="en-US" sz="2250" dirty="0"/>
          </a:p>
        </p:txBody>
      </p:sp>
      <p:sp>
        <p:nvSpPr>
          <p:cNvPr id="5" name="Text 3"/>
          <p:cNvSpPr/>
          <p:nvPr/>
        </p:nvSpPr>
        <p:spPr>
          <a:xfrm>
            <a:off x="817126" y="3793808"/>
            <a:ext cx="5738217" cy="437793"/>
          </a:xfrm>
          <a:prstGeom prst="rect">
            <a:avLst/>
          </a:prstGeom>
          <a:noFill/>
          <a:ln/>
        </p:spPr>
        <p:txBody>
          <a:bodyPr wrap="none" lIns="0" tIns="0" rIns="0" bIns="0" rtlCol="0" anchor="t"/>
          <a:lstStyle/>
          <a:p>
            <a:pPr marL="0" indent="0">
              <a:lnSpc>
                <a:spcPts val="3400"/>
              </a:lnSpc>
              <a:buNone/>
            </a:pPr>
            <a:r>
              <a:rPr lang="en-US" sz="2750" dirty="0">
                <a:solidFill>
                  <a:srgbClr val="5C4E3D"/>
                </a:solidFill>
                <a:latin typeface="Libre Baskerville" pitchFamily="34" charset="0"/>
                <a:ea typeface="Libre Baskerville" pitchFamily="34" charset="-122"/>
                <a:cs typeface="Libre Baskerville" pitchFamily="34" charset="-120"/>
              </a:rPr>
              <a:t>DOM Distiller (Google Chrome)</a:t>
            </a:r>
            <a:endParaRPr lang="en-US" sz="2750" dirty="0"/>
          </a:p>
        </p:txBody>
      </p:sp>
      <p:sp>
        <p:nvSpPr>
          <p:cNvPr id="6" name="Text 4"/>
          <p:cNvSpPr/>
          <p:nvPr/>
        </p:nvSpPr>
        <p:spPr>
          <a:xfrm>
            <a:off x="817126" y="4581763"/>
            <a:ext cx="12996148" cy="933688"/>
          </a:xfrm>
          <a:prstGeom prst="rect">
            <a:avLst/>
          </a:prstGeom>
          <a:noFill/>
          <a:ln/>
        </p:spPr>
        <p:txBody>
          <a:bodyPr wrap="square" lIns="0" tIns="0" rIns="0" bIns="0" rtlCol="0" anchor="t"/>
          <a:lstStyle/>
          <a:p>
            <a:pPr marL="0" indent="0">
              <a:lnSpc>
                <a:spcPts val="3650"/>
              </a:lnSpc>
              <a:buNone/>
            </a:pPr>
            <a:r>
              <a:rPr lang="en-US" sz="2250" dirty="0">
                <a:solidFill>
                  <a:srgbClr val="454240"/>
                </a:solidFill>
                <a:latin typeface="DM Sans" pitchFamily="34" charset="0"/>
                <a:ea typeface="DM Sans" pitchFamily="34" charset="-122"/>
                <a:cs typeface="DM Sans" pitchFamily="34" charset="-120"/>
              </a:rPr>
              <a:t>A hybrid method using Boilerpipe, which classifies text blocks based on shallow text features like word count and HTML structure.</a:t>
            </a:r>
            <a:endParaRPr lang="en-US" sz="2250" dirty="0"/>
          </a:p>
        </p:txBody>
      </p:sp>
      <p:sp>
        <p:nvSpPr>
          <p:cNvPr id="7" name="Text 5"/>
          <p:cNvSpPr/>
          <p:nvPr/>
        </p:nvSpPr>
        <p:spPr>
          <a:xfrm>
            <a:off x="817126" y="5865614"/>
            <a:ext cx="3502223" cy="437793"/>
          </a:xfrm>
          <a:prstGeom prst="rect">
            <a:avLst/>
          </a:prstGeom>
          <a:noFill/>
          <a:ln/>
        </p:spPr>
        <p:txBody>
          <a:bodyPr wrap="none" lIns="0" tIns="0" rIns="0" bIns="0" rtlCol="0" anchor="t"/>
          <a:lstStyle/>
          <a:p>
            <a:pPr marL="0" indent="0">
              <a:lnSpc>
                <a:spcPts val="3400"/>
              </a:lnSpc>
              <a:buNone/>
            </a:pPr>
            <a:r>
              <a:rPr lang="en-US" sz="2750" dirty="0">
                <a:solidFill>
                  <a:srgbClr val="5C4E3D"/>
                </a:solidFill>
                <a:latin typeface="Libre Baskerville" pitchFamily="34" charset="0"/>
                <a:ea typeface="Libre Baskerville" pitchFamily="34" charset="-122"/>
                <a:cs typeface="Libre Baskerville" pitchFamily="34" charset="-120"/>
              </a:rPr>
              <a:t>BoilerNet</a:t>
            </a:r>
            <a:endParaRPr lang="en-US" sz="2750" dirty="0"/>
          </a:p>
        </p:txBody>
      </p:sp>
      <p:sp>
        <p:nvSpPr>
          <p:cNvPr id="8" name="Text 6"/>
          <p:cNvSpPr/>
          <p:nvPr/>
        </p:nvSpPr>
        <p:spPr>
          <a:xfrm>
            <a:off x="817126" y="6653570"/>
            <a:ext cx="12996148" cy="933688"/>
          </a:xfrm>
          <a:prstGeom prst="rect">
            <a:avLst/>
          </a:prstGeom>
          <a:noFill/>
          <a:ln/>
        </p:spPr>
        <p:txBody>
          <a:bodyPr wrap="square" lIns="0" tIns="0" rIns="0" bIns="0" rtlCol="0" anchor="t"/>
          <a:lstStyle/>
          <a:p>
            <a:pPr marL="0" indent="0">
              <a:lnSpc>
                <a:spcPts val="3650"/>
              </a:lnSpc>
              <a:buNone/>
            </a:pPr>
            <a:r>
              <a:rPr lang="en-US" sz="2250" dirty="0">
                <a:solidFill>
                  <a:srgbClr val="454240"/>
                </a:solidFill>
                <a:latin typeface="DM Sans" pitchFamily="34" charset="0"/>
                <a:ea typeface="DM Sans" pitchFamily="34" charset="-122"/>
                <a:cs typeface="DM Sans" pitchFamily="34" charset="-120"/>
              </a:rPr>
              <a:t>A deep learning-based method using LSTM, treating text nodes as sequences of text blocks, though it's resource-heavy for web browsers.</a:t>
            </a:r>
            <a:endParaRPr lang="en-US" sz="2250" dirty="0"/>
          </a:p>
        </p:txBody>
      </p:sp>
      <p:sp>
        <p:nvSpPr>
          <p:cNvPr id="9" name="Text 4">
            <a:extLst>
              <a:ext uri="{FF2B5EF4-FFF2-40B4-BE49-F238E27FC236}">
                <a16:creationId xmlns:a16="http://schemas.microsoft.com/office/drawing/2014/main" id="{79B404F2-6F8D-4A09-A06C-910613FDB922}"/>
              </a:ext>
            </a:extLst>
          </p:cNvPr>
          <p:cNvSpPr/>
          <p:nvPr/>
        </p:nvSpPr>
        <p:spPr>
          <a:xfrm>
            <a:off x="14025453" y="7747036"/>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rPr>
              <a:t>7</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1538168"/>
            <a:ext cx="7693700" cy="771525"/>
          </a:xfrm>
          <a:prstGeom prst="rect">
            <a:avLst/>
          </a:prstGeom>
          <a:noFill/>
          <a:ln/>
        </p:spPr>
        <p:txBody>
          <a:bodyPr wrap="none" lIns="0" tIns="0" rIns="0" bIns="0" rtlCol="0" anchor="t"/>
          <a:lstStyle/>
          <a:p>
            <a:pPr marL="0" indent="0">
              <a:lnSpc>
                <a:spcPts val="6050"/>
              </a:lnSpc>
              <a:buNone/>
            </a:pPr>
            <a:r>
              <a:rPr lang="en-US" sz="4850" dirty="0">
                <a:solidFill>
                  <a:srgbClr val="5C4E3D"/>
                </a:solidFill>
                <a:latin typeface="Libre Baskerville" pitchFamily="34" charset="0"/>
                <a:ea typeface="Libre Baskerville" pitchFamily="34" charset="-122"/>
                <a:cs typeface="Libre Baskerville" pitchFamily="34" charset="-120"/>
              </a:rPr>
              <a:t>Existing Methods(contd)</a:t>
            </a:r>
            <a:endParaRPr lang="en-US" sz="4850" dirty="0"/>
          </a:p>
        </p:txBody>
      </p:sp>
      <p:sp>
        <p:nvSpPr>
          <p:cNvPr id="3" name="Text 1"/>
          <p:cNvSpPr/>
          <p:nvPr/>
        </p:nvSpPr>
        <p:spPr>
          <a:xfrm>
            <a:off x="864037" y="2679978"/>
            <a:ext cx="3703320" cy="462796"/>
          </a:xfrm>
          <a:prstGeom prst="rect">
            <a:avLst/>
          </a:prstGeom>
          <a:noFill/>
          <a:ln/>
        </p:spPr>
        <p:txBody>
          <a:bodyPr wrap="none" lIns="0" tIns="0" rIns="0" bIns="0" rtlCol="0" anchor="t"/>
          <a:lstStyle/>
          <a:p>
            <a:pPr marL="0" indent="0">
              <a:lnSpc>
                <a:spcPts val="3600"/>
              </a:lnSpc>
              <a:buNone/>
            </a:pPr>
            <a:r>
              <a:rPr lang="en-US" sz="2900" dirty="0">
                <a:solidFill>
                  <a:srgbClr val="5C4E3D"/>
                </a:solidFill>
                <a:latin typeface="Libre Baskerville" pitchFamily="34" charset="0"/>
                <a:ea typeface="Libre Baskerville" pitchFamily="34" charset="-122"/>
                <a:cs typeface="Libre Baskerville" pitchFamily="34" charset="-120"/>
              </a:rPr>
              <a:t>Web2Text </a:t>
            </a:r>
            <a:endParaRPr lang="en-US" sz="2900" dirty="0"/>
          </a:p>
        </p:txBody>
      </p:sp>
      <p:sp>
        <p:nvSpPr>
          <p:cNvPr id="4" name="Text 2"/>
          <p:cNvSpPr/>
          <p:nvPr/>
        </p:nvSpPr>
        <p:spPr>
          <a:xfrm>
            <a:off x="864037" y="3513058"/>
            <a:ext cx="12902327" cy="987504"/>
          </a:xfrm>
          <a:prstGeom prst="rect">
            <a:avLst/>
          </a:prstGeom>
          <a:noFill/>
          <a:ln/>
        </p:spPr>
        <p:txBody>
          <a:bodyPr wrap="square" lIns="0" tIns="0" rIns="0" bIns="0" rtlCol="0" anchor="t"/>
          <a:lstStyle/>
          <a:p>
            <a:pPr marL="0" indent="0">
              <a:lnSpc>
                <a:spcPts val="3850"/>
              </a:lnSpc>
              <a:buNone/>
            </a:pPr>
            <a:r>
              <a:rPr lang="en-US" sz="2400" dirty="0">
                <a:solidFill>
                  <a:srgbClr val="454240"/>
                </a:solidFill>
                <a:latin typeface="DM Sans" pitchFamily="34" charset="0"/>
                <a:ea typeface="DM Sans" pitchFamily="34" charset="-122"/>
                <a:cs typeface="DM Sans" pitchFamily="34" charset="-120"/>
              </a:rPr>
              <a:t>Uses a CNN model with 128 structural and text-based features but struggles with non-English languages due to linguistic dependencies like word count and punctuation.</a:t>
            </a:r>
            <a:endParaRPr lang="en-US" sz="2400" dirty="0"/>
          </a:p>
        </p:txBody>
      </p:sp>
      <p:sp>
        <p:nvSpPr>
          <p:cNvPr id="5" name="Text 3"/>
          <p:cNvSpPr/>
          <p:nvPr/>
        </p:nvSpPr>
        <p:spPr>
          <a:xfrm>
            <a:off x="864037" y="4870847"/>
            <a:ext cx="3703320" cy="462796"/>
          </a:xfrm>
          <a:prstGeom prst="rect">
            <a:avLst/>
          </a:prstGeom>
          <a:noFill/>
          <a:ln/>
        </p:spPr>
        <p:txBody>
          <a:bodyPr wrap="none" lIns="0" tIns="0" rIns="0" bIns="0" rtlCol="0" anchor="t"/>
          <a:lstStyle/>
          <a:p>
            <a:pPr marL="0" indent="0">
              <a:lnSpc>
                <a:spcPts val="3600"/>
              </a:lnSpc>
              <a:buNone/>
            </a:pPr>
            <a:r>
              <a:rPr lang="en-US" sz="2900" dirty="0">
                <a:solidFill>
                  <a:srgbClr val="5C4E3D"/>
                </a:solidFill>
                <a:latin typeface="Libre Baskerville" pitchFamily="34" charset="0"/>
                <a:ea typeface="Libre Baskerville" pitchFamily="34" charset="-122"/>
                <a:cs typeface="Libre Baskerville" pitchFamily="34" charset="-120"/>
              </a:rPr>
              <a:t>VIPS</a:t>
            </a:r>
            <a:endParaRPr lang="en-US" sz="2900" dirty="0"/>
          </a:p>
        </p:txBody>
      </p:sp>
      <p:sp>
        <p:nvSpPr>
          <p:cNvPr id="6" name="Text 4"/>
          <p:cNvSpPr/>
          <p:nvPr/>
        </p:nvSpPr>
        <p:spPr>
          <a:xfrm>
            <a:off x="864037" y="5703927"/>
            <a:ext cx="12902327" cy="987504"/>
          </a:xfrm>
          <a:prstGeom prst="rect">
            <a:avLst/>
          </a:prstGeom>
          <a:noFill/>
          <a:ln/>
        </p:spPr>
        <p:txBody>
          <a:bodyPr wrap="square" lIns="0" tIns="0" rIns="0" bIns="0" rtlCol="0" anchor="t"/>
          <a:lstStyle/>
          <a:p>
            <a:pPr marL="0" indent="0">
              <a:lnSpc>
                <a:spcPts val="3850"/>
              </a:lnSpc>
              <a:buNone/>
            </a:pPr>
            <a:r>
              <a:rPr lang="en-US" sz="2400" dirty="0">
                <a:solidFill>
                  <a:srgbClr val="454240"/>
                </a:solidFill>
                <a:latin typeface="DM Sans" pitchFamily="34" charset="0"/>
                <a:ea typeface="DM Sans" pitchFamily="34" charset="-122"/>
                <a:cs typeface="DM Sans" pitchFamily="34" charset="-120"/>
              </a:rPr>
              <a:t>A visual-based approach that segments web pages into blocks using layout, size, and color features, focusing on human visual perception.</a:t>
            </a:r>
            <a:endParaRPr lang="en-US" sz="2400" dirty="0"/>
          </a:p>
        </p:txBody>
      </p:sp>
      <p:sp>
        <p:nvSpPr>
          <p:cNvPr id="7" name="Text 4">
            <a:extLst>
              <a:ext uri="{FF2B5EF4-FFF2-40B4-BE49-F238E27FC236}">
                <a16:creationId xmlns:a16="http://schemas.microsoft.com/office/drawing/2014/main" id="{A4913EA8-01C7-436F-B718-5F51AC4FBC4B}"/>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rPr>
              <a:t>8</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25818" y="649605"/>
            <a:ext cx="5899071" cy="737354"/>
          </a:xfrm>
          <a:prstGeom prst="rect">
            <a:avLst/>
          </a:prstGeom>
          <a:noFill/>
          <a:ln/>
        </p:spPr>
        <p:txBody>
          <a:bodyPr wrap="none" lIns="0" tIns="0" rIns="0" bIns="0" rtlCol="0" anchor="t"/>
          <a:lstStyle/>
          <a:p>
            <a:pPr marL="0" indent="0">
              <a:lnSpc>
                <a:spcPts val="5800"/>
              </a:lnSpc>
              <a:buNone/>
            </a:pPr>
            <a:r>
              <a:rPr lang="en-US" sz="4600" dirty="0">
                <a:solidFill>
                  <a:srgbClr val="5C4E3D"/>
                </a:solidFill>
                <a:latin typeface="Libre Baskerville" pitchFamily="34" charset="0"/>
                <a:ea typeface="Libre Baskerville" pitchFamily="34" charset="-122"/>
                <a:cs typeface="Libre Baskerville" pitchFamily="34" charset="-120"/>
              </a:rPr>
              <a:t>Proposed Method</a:t>
            </a:r>
            <a:endParaRPr lang="en-US" sz="4600" dirty="0"/>
          </a:p>
        </p:txBody>
      </p:sp>
      <p:sp>
        <p:nvSpPr>
          <p:cNvPr id="3" name="Text 1"/>
          <p:cNvSpPr/>
          <p:nvPr/>
        </p:nvSpPr>
        <p:spPr>
          <a:xfrm>
            <a:off x="825818" y="1740813"/>
            <a:ext cx="3539371" cy="442436"/>
          </a:xfrm>
          <a:prstGeom prst="rect">
            <a:avLst/>
          </a:prstGeom>
          <a:noFill/>
          <a:ln/>
        </p:spPr>
        <p:txBody>
          <a:bodyPr wrap="none" lIns="0" tIns="0" rIns="0" bIns="0" rtlCol="0" anchor="t"/>
          <a:lstStyle/>
          <a:p>
            <a:pPr marL="0" indent="0">
              <a:lnSpc>
                <a:spcPts val="3450"/>
              </a:lnSpc>
              <a:buNone/>
            </a:pPr>
            <a:r>
              <a:rPr lang="en-US" sz="2750" dirty="0">
                <a:solidFill>
                  <a:srgbClr val="5C4E3D"/>
                </a:solidFill>
                <a:latin typeface="Libre Baskerville" pitchFamily="34" charset="0"/>
                <a:ea typeface="Libre Baskerville" pitchFamily="34" charset="-122"/>
                <a:cs typeface="Libre Baskerville" pitchFamily="34" charset="-120"/>
              </a:rPr>
              <a:t>Definitions:</a:t>
            </a:r>
            <a:endParaRPr lang="en-US" sz="2750" dirty="0"/>
          </a:p>
        </p:txBody>
      </p:sp>
      <p:sp>
        <p:nvSpPr>
          <p:cNvPr id="4" name="Text 2"/>
          <p:cNvSpPr/>
          <p:nvPr/>
        </p:nvSpPr>
        <p:spPr>
          <a:xfrm>
            <a:off x="825818" y="2537103"/>
            <a:ext cx="12978765" cy="1415534"/>
          </a:xfrm>
          <a:prstGeom prst="rect">
            <a:avLst/>
          </a:prstGeom>
          <a:noFill/>
          <a:ln/>
        </p:spPr>
        <p:txBody>
          <a:bodyPr wrap="square" lIns="0" tIns="0" rIns="0" bIns="0" rtlCol="0" anchor="t"/>
          <a:lstStyle/>
          <a:p>
            <a:pPr marL="0" indent="0">
              <a:lnSpc>
                <a:spcPts val="3700"/>
              </a:lnSpc>
              <a:buNone/>
            </a:pPr>
            <a:r>
              <a:rPr lang="en-US" sz="2300" b="1" dirty="0">
                <a:solidFill>
                  <a:srgbClr val="454240"/>
                </a:solidFill>
                <a:latin typeface="DM Sans" pitchFamily="34" charset="0"/>
                <a:ea typeface="DM Sans" pitchFamily="34" charset="-122"/>
                <a:cs typeface="DM Sans" pitchFamily="34" charset="-120"/>
              </a:rPr>
              <a:t>Browser Window and Web Document Areas:</a:t>
            </a:r>
            <a:r>
              <a:rPr lang="en-US" sz="2300" dirty="0">
                <a:solidFill>
                  <a:srgbClr val="454240"/>
                </a:solidFill>
                <a:latin typeface="DM Sans" pitchFamily="34" charset="0"/>
                <a:ea typeface="DM Sans" pitchFamily="34" charset="-122"/>
                <a:cs typeface="DM Sans" pitchFamily="34" charset="-120"/>
              </a:rPr>
              <a:t> The browser window is the part of the screen where the web page is displayed, while the web document area is the actual content that the browser renders.</a:t>
            </a:r>
            <a:endParaRPr lang="en-US" sz="2300" dirty="0"/>
          </a:p>
        </p:txBody>
      </p:sp>
      <p:sp>
        <p:nvSpPr>
          <p:cNvPr id="5" name="Text 3"/>
          <p:cNvSpPr/>
          <p:nvPr/>
        </p:nvSpPr>
        <p:spPr>
          <a:xfrm>
            <a:off x="825818" y="4218027"/>
            <a:ext cx="12978765" cy="943689"/>
          </a:xfrm>
          <a:prstGeom prst="rect">
            <a:avLst/>
          </a:prstGeom>
          <a:noFill/>
          <a:ln/>
        </p:spPr>
        <p:txBody>
          <a:bodyPr wrap="square" lIns="0" tIns="0" rIns="0" bIns="0" rtlCol="0" anchor="t"/>
          <a:lstStyle/>
          <a:p>
            <a:pPr marL="0" indent="0">
              <a:lnSpc>
                <a:spcPts val="3700"/>
              </a:lnSpc>
              <a:buNone/>
            </a:pPr>
            <a:r>
              <a:rPr lang="en-US" sz="2300" b="1" dirty="0">
                <a:solidFill>
                  <a:srgbClr val="454240"/>
                </a:solidFill>
                <a:latin typeface="DM Sans" pitchFamily="34" charset="0"/>
                <a:ea typeface="DM Sans" pitchFamily="34" charset="-122"/>
                <a:cs typeface="DM Sans" pitchFamily="34" charset="-120"/>
              </a:rPr>
              <a:t>Midpoint:</a:t>
            </a:r>
            <a:r>
              <a:rPr lang="en-US" sz="2300" dirty="0">
                <a:solidFill>
                  <a:srgbClr val="454240"/>
                </a:solidFill>
                <a:latin typeface="DM Sans" pitchFamily="34" charset="0"/>
                <a:ea typeface="DM Sans" pitchFamily="34" charset="-122"/>
                <a:cs typeface="DM Sans" pitchFamily="34" charset="-120"/>
              </a:rPr>
              <a:t> This is the point halfway between the center of the browser window and the center of the web page content.</a:t>
            </a:r>
            <a:endParaRPr lang="en-US" sz="2300" dirty="0"/>
          </a:p>
        </p:txBody>
      </p:sp>
      <p:sp>
        <p:nvSpPr>
          <p:cNvPr id="6" name="Text 4"/>
          <p:cNvSpPr/>
          <p:nvPr/>
        </p:nvSpPr>
        <p:spPr>
          <a:xfrm>
            <a:off x="825818" y="5427107"/>
            <a:ext cx="12978765" cy="943689"/>
          </a:xfrm>
          <a:prstGeom prst="rect">
            <a:avLst/>
          </a:prstGeom>
          <a:noFill/>
          <a:ln/>
        </p:spPr>
        <p:txBody>
          <a:bodyPr wrap="square" lIns="0" tIns="0" rIns="0" bIns="0" rtlCol="0" anchor="t"/>
          <a:lstStyle/>
          <a:p>
            <a:pPr marL="0" indent="0">
              <a:lnSpc>
                <a:spcPts val="3700"/>
              </a:lnSpc>
              <a:buNone/>
            </a:pPr>
            <a:r>
              <a:rPr lang="en-US" sz="2300" b="1" dirty="0">
                <a:solidFill>
                  <a:srgbClr val="454240"/>
                </a:solidFill>
                <a:latin typeface="DM Sans" pitchFamily="34" charset="0"/>
                <a:ea typeface="DM Sans" pitchFamily="34" charset="-122"/>
                <a:cs typeface="DM Sans" pitchFamily="34" charset="-120"/>
              </a:rPr>
              <a:t>First Impressions Area (FIA):</a:t>
            </a:r>
            <a:r>
              <a:rPr lang="en-US" sz="2300" dirty="0">
                <a:solidFill>
                  <a:srgbClr val="454240"/>
                </a:solidFill>
                <a:latin typeface="DM Sans" pitchFamily="34" charset="0"/>
                <a:ea typeface="DM Sans" pitchFamily="34" charset="-122"/>
                <a:cs typeface="DM Sans" pitchFamily="34" charset="-120"/>
              </a:rPr>
              <a:t> This is the section of the web page that users see immediately when it loads.</a:t>
            </a:r>
            <a:endParaRPr lang="en-US" sz="2300" dirty="0"/>
          </a:p>
        </p:txBody>
      </p:sp>
      <p:sp>
        <p:nvSpPr>
          <p:cNvPr id="7" name="Text 5"/>
          <p:cNvSpPr/>
          <p:nvPr/>
        </p:nvSpPr>
        <p:spPr>
          <a:xfrm>
            <a:off x="825818" y="6636187"/>
            <a:ext cx="12978765" cy="943689"/>
          </a:xfrm>
          <a:prstGeom prst="rect">
            <a:avLst/>
          </a:prstGeom>
          <a:noFill/>
          <a:ln/>
        </p:spPr>
        <p:txBody>
          <a:bodyPr wrap="square" lIns="0" tIns="0" rIns="0" bIns="0" rtlCol="0" anchor="t"/>
          <a:lstStyle/>
          <a:p>
            <a:pPr marL="0" indent="0">
              <a:lnSpc>
                <a:spcPts val="3700"/>
              </a:lnSpc>
              <a:buNone/>
            </a:pPr>
            <a:r>
              <a:rPr lang="en-US" sz="2300" b="1" dirty="0">
                <a:solidFill>
                  <a:srgbClr val="454240"/>
                </a:solidFill>
                <a:latin typeface="DM Sans" pitchFamily="34" charset="0"/>
                <a:ea typeface="DM Sans" pitchFamily="34" charset="-122"/>
                <a:cs typeface="DM Sans" pitchFamily="34" charset="-120"/>
              </a:rPr>
              <a:t>Extraction Band:</a:t>
            </a:r>
            <a:r>
              <a:rPr lang="en-US" sz="2300" dirty="0">
                <a:solidFill>
                  <a:srgbClr val="454240"/>
                </a:solidFill>
                <a:latin typeface="DM Sans" pitchFamily="34" charset="0"/>
                <a:ea typeface="DM Sans" pitchFamily="34" charset="-122"/>
                <a:cs typeface="DM Sans" pitchFamily="34" charset="-120"/>
              </a:rPr>
              <a:t>  Located between the browser window center and the web page center, which likely contains the main content.</a:t>
            </a:r>
            <a:endParaRPr lang="en-US" sz="2300" dirty="0"/>
          </a:p>
        </p:txBody>
      </p:sp>
      <p:sp>
        <p:nvSpPr>
          <p:cNvPr id="8" name="Text 4">
            <a:extLst>
              <a:ext uri="{FF2B5EF4-FFF2-40B4-BE49-F238E27FC236}">
                <a16:creationId xmlns:a16="http://schemas.microsoft.com/office/drawing/2014/main" id="{9FC58C25-4C6D-4668-901A-EF9B7621D011}"/>
              </a:ext>
            </a:extLst>
          </p:cNvPr>
          <p:cNvSpPr/>
          <p:nvPr/>
        </p:nvSpPr>
        <p:spPr>
          <a:xfrm>
            <a:off x="14025453" y="7735747"/>
            <a:ext cx="514636" cy="395049"/>
          </a:xfrm>
          <a:prstGeom prst="rect">
            <a:avLst/>
          </a:prstGeom>
          <a:noFill/>
          <a:ln/>
        </p:spPr>
        <p:txBody>
          <a:bodyPr wrap="none" lIns="0" tIns="0" rIns="0" bIns="0" rtlCol="0" anchor="t"/>
          <a:lstStyle/>
          <a:p>
            <a:pPr marL="0" indent="0" algn="ctr">
              <a:lnSpc>
                <a:spcPts val="3100"/>
              </a:lnSpc>
              <a:buNone/>
            </a:pPr>
            <a:r>
              <a:rPr lang="en-US" sz="1900" dirty="0">
                <a:solidFill>
                  <a:srgbClr val="454240"/>
                </a:solidFill>
                <a:latin typeface="DM Sans" pitchFamily="34" charset="0"/>
              </a:rPr>
              <a:t>9</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2024</Words>
  <Application>Microsoft Office PowerPoint</Application>
  <PresentationFormat>Custom</PresentationFormat>
  <Paragraphs>194</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sabarish s</cp:lastModifiedBy>
  <cp:revision>5</cp:revision>
  <dcterms:created xsi:type="dcterms:W3CDTF">2024-10-13T19:52:11Z</dcterms:created>
  <dcterms:modified xsi:type="dcterms:W3CDTF">2024-10-16T15:32:02Z</dcterms:modified>
</cp:coreProperties>
</file>