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4" r:id="rId32"/>
    <p:sldId id="285" r:id="rId33"/>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40" autoAdjust="0"/>
  </p:normalViewPr>
  <p:slideViewPr>
    <p:cSldViewPr snapToGrid="0">
      <p:cViewPr varScale="1">
        <p:scale>
          <a:sx n="50" d="100"/>
          <a:sy n="50" d="100"/>
        </p:scale>
        <p:origin x="13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panose="020B0604020202020204"/>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panose="02020603050405020304"/>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panose="02020603050405020304"/>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panose="02020603050405020304"/>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lstStyle/>
          <a:p>
            <a:pPr algn="r"/>
            <a:fld id="{7B7C4837-D042-415A-A89C-510593A5BC4D}"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685800" y="1143000"/>
            <a:ext cx="5486400" cy="3086100"/>
          </a:xfrm>
          <a:prstGeom prst="rect">
            <a:avLst/>
          </a:prstGeom>
        </p:spPr>
      </p:sp>
      <p:sp>
        <p:nvSpPr>
          <p:cNvPr id="22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panose="020B0604020202020204"/>
            </a:endParaRPr>
          </a:p>
        </p:txBody>
      </p:sp>
      <p:sp>
        <p:nvSpPr>
          <p:cNvPr id="222" name="TextShape 3"/>
          <p:cNvSpPr txBox="1"/>
          <p:nvPr/>
        </p:nvSpPr>
        <p:spPr>
          <a:xfrm>
            <a:off x="3884760" y="8685360"/>
            <a:ext cx="2971440" cy="458280"/>
          </a:xfrm>
          <a:prstGeom prst="rect">
            <a:avLst/>
          </a:prstGeom>
          <a:noFill/>
          <a:ln>
            <a:noFill/>
          </a:ln>
        </p:spPr>
        <p:txBody>
          <a:bodyPr anchor="b"/>
          <a:lstStyle/>
          <a:p>
            <a:pPr algn="r">
              <a:lnSpc>
                <a:spcPct val="100000"/>
              </a:lnSpc>
            </a:pPr>
            <a:fld id="{A8FF3EFB-9E66-42B9-94F7-AF146E317A67}" type="slidenum">
              <a:rPr lang="en-US" sz="1200" b="0" strike="noStrike" spc="-1">
                <a:solidFill>
                  <a:srgbClr val="000000"/>
                </a:solidFill>
                <a:latin typeface="+mn-lt"/>
                <a:ea typeface="+mn-ea"/>
              </a:rPr>
              <a:t>1</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6400" cy="3086100"/>
          </a:xfrm>
          <a:prstGeom prst="rect">
            <a:avLst/>
          </a:prstGeom>
        </p:spPr>
      </p:sp>
      <p:sp>
        <p:nvSpPr>
          <p:cNvPr id="224" name="PlaceHolder 2"/>
          <p:cNvSpPr>
            <a:spLocks noGrp="1"/>
          </p:cNvSpPr>
          <p:nvPr>
            <p:ph type="body"/>
          </p:nvPr>
        </p:nvSpPr>
        <p:spPr>
          <a:xfrm>
            <a:off x="685800" y="4400640"/>
            <a:ext cx="5486040" cy="3600000"/>
          </a:xfrm>
          <a:prstGeom prst="rect">
            <a:avLst/>
          </a:prstGeom>
        </p:spPr>
        <p:txBody>
          <a:bodyPr/>
          <a:lstStyle/>
          <a:p>
            <a:pPr marL="215900" indent="-215900">
              <a:lnSpc>
                <a:spcPct val="100000"/>
              </a:lnSpc>
            </a:pPr>
            <a:r>
              <a:rPr lang="en-US" sz="2000" b="0" strike="noStrike" spc="-1">
                <a:latin typeface="Arial" panose="020B0604020202020204"/>
              </a:rPr>
              <a:t>Potato Chips as consequent =&gt; Can be used to determine what should be done to boost its sales.</a:t>
            </a:r>
          </a:p>
          <a:p>
            <a:pPr marL="215900" indent="-215900">
              <a:lnSpc>
                <a:spcPct val="100000"/>
              </a:lnSpc>
            </a:pPr>
            <a:r>
              <a:rPr lang="en-US" sz="2000" b="0" strike="noStrike" spc="-1">
                <a:latin typeface="Arial" panose="020B0604020202020204"/>
              </a:rPr>
              <a:t> Bagels in the antecedent =&gt; Can be used to see which products would be affected if the store discontinues selling bagels.</a:t>
            </a:r>
          </a:p>
          <a:p>
            <a:pPr marL="215900" indent="-215900">
              <a:lnSpc>
                <a:spcPct val="100000"/>
              </a:lnSpc>
            </a:pPr>
            <a:r>
              <a:rPr lang="en-US" sz="2000" b="0" strike="noStrike" spc="-1">
                <a:latin typeface="Arial" panose="020B0604020202020204"/>
              </a:rPr>
              <a:t> Bagels in antecedent </a:t>
            </a:r>
            <a:r>
              <a:rPr lang="en-US" sz="2000" b="0" i="1" strike="noStrike" spc="-1">
                <a:latin typeface="Arial" panose="020B0604020202020204"/>
              </a:rPr>
              <a:t>and </a:t>
            </a:r>
            <a:r>
              <a:rPr lang="en-US" sz="2000" b="0" strike="noStrike" spc="-1">
                <a:latin typeface="Arial" panose="020B0604020202020204"/>
              </a:rPr>
              <a:t>Potato chips in consequent =&gt; Can be used to see what products should be sold with Bagels to promote sale of Potato chips!</a:t>
            </a:r>
          </a:p>
          <a:p>
            <a:pPr marL="215900" indent="-215900">
              <a:lnSpc>
                <a:spcPct val="100000"/>
              </a:lnSpc>
            </a:pPr>
            <a:endParaRPr lang="en-US" sz="2000" b="0" strike="noStrike" spc="-1">
              <a:latin typeface="Arial" panose="020B0604020202020204"/>
            </a:endParaRPr>
          </a:p>
        </p:txBody>
      </p:sp>
      <p:sp>
        <p:nvSpPr>
          <p:cNvPr id="225" name="TextShape 3"/>
          <p:cNvSpPr txBox="1"/>
          <p:nvPr/>
        </p:nvSpPr>
        <p:spPr>
          <a:xfrm>
            <a:off x="3884760" y="8685360"/>
            <a:ext cx="2971440" cy="458280"/>
          </a:xfrm>
          <a:prstGeom prst="rect">
            <a:avLst/>
          </a:prstGeom>
          <a:noFill/>
          <a:ln>
            <a:noFill/>
          </a:ln>
        </p:spPr>
        <p:txBody>
          <a:bodyPr anchor="b"/>
          <a:lstStyle/>
          <a:p>
            <a:pPr algn="r">
              <a:lnSpc>
                <a:spcPct val="100000"/>
              </a:lnSpc>
            </a:pPr>
            <a:fld id="{E3D9EA90-3F9A-4811-97FE-EDDA384055D9}" type="slidenum">
              <a:rPr lang="en-US" sz="1200" b="0" strike="noStrike" spc="-1">
                <a:solidFill>
                  <a:srgbClr val="000000"/>
                </a:solidFill>
                <a:latin typeface="+mn-lt"/>
                <a:ea typeface="+mn-ea"/>
              </a:rPr>
              <a:t>3</a:t>
            </a:fld>
            <a:endParaRPr lang="en-US" sz="12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685800" y="1143000"/>
            <a:ext cx="5486400" cy="3086100"/>
          </a:xfrm>
          <a:prstGeom prst="rect">
            <a:avLst/>
          </a:prstGeom>
        </p:spPr>
      </p:sp>
      <p:sp>
        <p:nvSpPr>
          <p:cNvPr id="22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panose="020B0604020202020204"/>
            </a:endParaRPr>
          </a:p>
        </p:txBody>
      </p:sp>
      <p:sp>
        <p:nvSpPr>
          <p:cNvPr id="228" name="TextShape 3"/>
          <p:cNvSpPr txBox="1"/>
          <p:nvPr/>
        </p:nvSpPr>
        <p:spPr>
          <a:xfrm>
            <a:off x="3884760" y="8685360"/>
            <a:ext cx="2971440" cy="458280"/>
          </a:xfrm>
          <a:prstGeom prst="rect">
            <a:avLst/>
          </a:prstGeom>
          <a:noFill/>
          <a:ln>
            <a:noFill/>
          </a:ln>
        </p:spPr>
        <p:txBody>
          <a:bodyPr anchor="b"/>
          <a:lstStyle/>
          <a:p>
            <a:pPr algn="r">
              <a:lnSpc>
                <a:spcPct val="100000"/>
              </a:lnSpc>
            </a:pPr>
            <a:fld id="{0A2FEBE4-563F-4C06-AD92-A33D3E9D6450}" type="slidenum">
              <a:rPr lang="en-US" sz="1200" b="0" strike="noStrike" spc="-1">
                <a:solidFill>
                  <a:srgbClr val="000000"/>
                </a:solidFill>
                <a:latin typeface="+mn-lt"/>
                <a:ea typeface="+mn-ea"/>
              </a:rPr>
              <a:t>8</a:t>
            </a:fld>
            <a:endParaRPr lang="en-US" sz="12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5800" y="1143000"/>
            <a:ext cx="5486400" cy="3086100"/>
          </a:xfrm>
          <a:prstGeom prst="rect">
            <a:avLst/>
          </a:prstGeom>
        </p:spPr>
      </p:sp>
      <p:sp>
        <p:nvSpPr>
          <p:cNvPr id="23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panose="020B0604020202020204"/>
            </a:endParaRPr>
          </a:p>
        </p:txBody>
      </p:sp>
      <p:sp>
        <p:nvSpPr>
          <p:cNvPr id="231" name="TextShape 3"/>
          <p:cNvSpPr txBox="1"/>
          <p:nvPr/>
        </p:nvSpPr>
        <p:spPr>
          <a:xfrm>
            <a:off x="3884760" y="8685360"/>
            <a:ext cx="2971440" cy="458280"/>
          </a:xfrm>
          <a:prstGeom prst="rect">
            <a:avLst/>
          </a:prstGeom>
          <a:noFill/>
          <a:ln>
            <a:noFill/>
          </a:ln>
        </p:spPr>
        <p:txBody>
          <a:bodyPr anchor="b"/>
          <a:lstStyle/>
          <a:p>
            <a:pPr algn="r">
              <a:lnSpc>
                <a:spcPct val="100000"/>
              </a:lnSpc>
            </a:pPr>
            <a:fld id="{09E38C35-AEA1-45BE-A385-084A773CC2DD}" type="slidenum">
              <a:rPr lang="en-US" sz="1200" b="0" strike="noStrike" spc="-1">
                <a:solidFill>
                  <a:srgbClr val="000000"/>
                </a:solidFill>
                <a:latin typeface="+mn-lt"/>
                <a:ea typeface="+mn-ea"/>
              </a:rPr>
              <a:t>9</a:t>
            </a:fld>
            <a:endParaRPr lang="en-US" sz="12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685800" y="1143000"/>
            <a:ext cx="5486400" cy="3086100"/>
          </a:xfrm>
          <a:prstGeom prst="rect">
            <a:avLst/>
          </a:prstGeom>
        </p:spPr>
      </p:sp>
      <p:sp>
        <p:nvSpPr>
          <p:cNvPr id="23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panose="020B0604020202020204"/>
            </a:endParaRPr>
          </a:p>
        </p:txBody>
      </p:sp>
      <p:sp>
        <p:nvSpPr>
          <p:cNvPr id="234" name="TextShape 3"/>
          <p:cNvSpPr txBox="1"/>
          <p:nvPr/>
        </p:nvSpPr>
        <p:spPr>
          <a:xfrm>
            <a:off x="3884760" y="8685360"/>
            <a:ext cx="2971440" cy="458280"/>
          </a:xfrm>
          <a:prstGeom prst="rect">
            <a:avLst/>
          </a:prstGeom>
          <a:noFill/>
          <a:ln>
            <a:noFill/>
          </a:ln>
        </p:spPr>
        <p:txBody>
          <a:bodyPr anchor="b"/>
          <a:lstStyle/>
          <a:p>
            <a:pPr algn="r">
              <a:lnSpc>
                <a:spcPct val="100000"/>
              </a:lnSpc>
            </a:pPr>
            <a:fld id="{2DE423D7-8734-481C-9426-278A4506CA55}" type="slidenum">
              <a:rPr lang="en-US" sz="1200" b="0" strike="noStrike" spc="-1">
                <a:solidFill>
                  <a:srgbClr val="000000"/>
                </a:solidFill>
                <a:latin typeface="+mn-lt"/>
                <a:ea typeface="+mn-ea"/>
              </a:rPr>
              <a:t>10</a:t>
            </a:fld>
            <a:endParaRPr lang="en-US" sz="12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685800" y="1143000"/>
            <a:ext cx="5486400" cy="3086100"/>
          </a:xfrm>
          <a:prstGeom prst="rect">
            <a:avLst/>
          </a:prstGeom>
        </p:spPr>
      </p:sp>
      <p:sp>
        <p:nvSpPr>
          <p:cNvPr id="236" name="PlaceHolder 2"/>
          <p:cNvSpPr>
            <a:spLocks noGrp="1"/>
          </p:cNvSpPr>
          <p:nvPr>
            <p:ph type="body"/>
          </p:nvPr>
        </p:nvSpPr>
        <p:spPr>
          <a:xfrm>
            <a:off x="685800" y="4400640"/>
            <a:ext cx="5486040" cy="3600000"/>
          </a:xfrm>
          <a:prstGeom prst="rect">
            <a:avLst/>
          </a:prstGeom>
        </p:spPr>
        <p:txBody>
          <a:bodyPr/>
          <a:lstStyle/>
          <a:p>
            <a:pPr marL="215900" indent="-215900">
              <a:lnSpc>
                <a:spcPct val="100000"/>
              </a:lnSpc>
            </a:pPr>
            <a:r>
              <a:rPr lang="en-US" sz="1200" b="0" strike="noStrike" spc="-1" dirty="0">
                <a:solidFill>
                  <a:srgbClr val="000000"/>
                </a:solidFill>
                <a:latin typeface="+mn-lt"/>
                <a:ea typeface="+mn-ea"/>
              </a:rPr>
              <a:t>A lift value greater than 1 indicates that the rule body and the rule head appear more often together than expected, this means that the occurrence of the rule body has a positive effect on the occurrence of the rule head.</a:t>
            </a:r>
            <a:endParaRPr lang="en-US" sz="1200" b="0" strike="noStrike" spc="-1" dirty="0">
              <a:latin typeface="Arial" panose="020B0604020202020204"/>
            </a:endParaRPr>
          </a:p>
          <a:p>
            <a:pPr marL="215900" indent="-215900">
              <a:lnSpc>
                <a:spcPct val="100000"/>
              </a:lnSpc>
            </a:pPr>
            <a:r>
              <a:rPr lang="en-US" sz="1200" b="0" strike="noStrike" spc="-1" dirty="0">
                <a:solidFill>
                  <a:srgbClr val="000000"/>
                </a:solidFill>
                <a:latin typeface="+mn-lt"/>
                <a:ea typeface="+mn-ea"/>
              </a:rPr>
              <a:t>A lift smaller than 1 indicates that the rule body and the rule head appear less often together than expected, this means that the occurrence of the rule body has a negative effect on the occurrence of the rule head.</a:t>
            </a:r>
            <a:endParaRPr lang="en-US" sz="1200" b="0" strike="noStrike" spc="-1" dirty="0">
              <a:latin typeface="Arial" panose="020B0604020202020204"/>
            </a:endParaRPr>
          </a:p>
          <a:p>
            <a:pPr marL="215900" indent="-215900">
              <a:lnSpc>
                <a:spcPct val="100000"/>
              </a:lnSpc>
            </a:pPr>
            <a:r>
              <a:rPr lang="en-US" sz="1200" b="0" strike="noStrike" spc="-1" dirty="0">
                <a:solidFill>
                  <a:srgbClr val="000000"/>
                </a:solidFill>
                <a:latin typeface="+mn-lt"/>
                <a:ea typeface="+mn-ea"/>
              </a:rPr>
              <a:t>A lift value near 1 indicates that the rule body and the rule head appear almost as often together as expected, this means that the occurrence of the rule body has almost no effect on the occurrence of the rule head.</a:t>
            </a:r>
            <a:endParaRPr lang="en-US" sz="1200" b="0" strike="noStrike" spc="-1" dirty="0">
              <a:latin typeface="Arial" panose="020B0604020202020204"/>
            </a:endParaRPr>
          </a:p>
          <a:p>
            <a:pPr marL="215900" indent="-215900">
              <a:lnSpc>
                <a:spcPct val="100000"/>
              </a:lnSpc>
            </a:pPr>
            <a:endParaRPr lang="en-US" sz="1200" b="0" strike="noStrike" spc="-1" dirty="0">
              <a:latin typeface="Arial" panose="020B0604020202020204"/>
            </a:endParaRPr>
          </a:p>
        </p:txBody>
      </p:sp>
      <p:sp>
        <p:nvSpPr>
          <p:cNvPr id="237" name="TextShape 3"/>
          <p:cNvSpPr txBox="1"/>
          <p:nvPr/>
        </p:nvSpPr>
        <p:spPr>
          <a:xfrm>
            <a:off x="3884760" y="8685360"/>
            <a:ext cx="2971440" cy="458280"/>
          </a:xfrm>
          <a:prstGeom prst="rect">
            <a:avLst/>
          </a:prstGeom>
          <a:noFill/>
          <a:ln>
            <a:noFill/>
          </a:ln>
        </p:spPr>
        <p:txBody>
          <a:bodyPr anchor="b"/>
          <a:lstStyle/>
          <a:p>
            <a:pPr algn="r">
              <a:lnSpc>
                <a:spcPct val="100000"/>
              </a:lnSpc>
            </a:pPr>
            <a:fld id="{91A2B744-3D4A-4198-9D10-567FB7A89905}" type="slidenum">
              <a:rPr lang="en-US" sz="1200" b="0" strike="noStrike" spc="-1">
                <a:solidFill>
                  <a:srgbClr val="000000"/>
                </a:solidFill>
                <a:latin typeface="+mn-lt"/>
                <a:ea typeface="+mn-ea"/>
              </a:rPr>
              <a:t>11</a:t>
            </a:fld>
            <a:endParaRPr lang="en-US" sz="12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5800" y="1143000"/>
            <a:ext cx="5486400" cy="3086100"/>
          </a:xfrm>
          <a:prstGeom prst="rect">
            <a:avLst/>
          </a:prstGeom>
        </p:spPr>
      </p:sp>
      <p:sp>
        <p:nvSpPr>
          <p:cNvPr id="23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panose="020B0604020202020204"/>
            </a:endParaRPr>
          </a:p>
        </p:txBody>
      </p:sp>
      <p:sp>
        <p:nvSpPr>
          <p:cNvPr id="240" name="TextShape 3"/>
          <p:cNvSpPr txBox="1"/>
          <p:nvPr/>
        </p:nvSpPr>
        <p:spPr>
          <a:xfrm>
            <a:off x="3884760" y="8685360"/>
            <a:ext cx="2971440" cy="458280"/>
          </a:xfrm>
          <a:prstGeom prst="rect">
            <a:avLst/>
          </a:prstGeom>
          <a:noFill/>
          <a:ln>
            <a:noFill/>
          </a:ln>
        </p:spPr>
        <p:txBody>
          <a:bodyPr anchor="b"/>
          <a:lstStyle/>
          <a:p>
            <a:pPr algn="r">
              <a:lnSpc>
                <a:spcPct val="100000"/>
              </a:lnSpc>
            </a:pPr>
            <a:fld id="{79EC9BC2-8F28-4909-B14A-B2D1054C5B41}" type="slidenum">
              <a:rPr lang="en-US" sz="1200" b="0" strike="noStrike" spc="-1">
                <a:solidFill>
                  <a:srgbClr val="000000"/>
                </a:solidFill>
                <a:latin typeface="+mn-lt"/>
                <a:ea typeface="+mn-ea"/>
              </a:rPr>
              <a:t>24</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685800" y="1143000"/>
            <a:ext cx="5486400" cy="3086100"/>
          </a:xfrm>
          <a:prstGeom prst="rect">
            <a:avLst/>
          </a:prstGeom>
        </p:spPr>
      </p:sp>
      <p:sp>
        <p:nvSpPr>
          <p:cNvPr id="242"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panose="020B0604020202020204"/>
            </a:endParaRPr>
          </a:p>
        </p:txBody>
      </p:sp>
      <p:sp>
        <p:nvSpPr>
          <p:cNvPr id="243" name="TextShape 3"/>
          <p:cNvSpPr txBox="1"/>
          <p:nvPr/>
        </p:nvSpPr>
        <p:spPr>
          <a:xfrm>
            <a:off x="3884760" y="8685360"/>
            <a:ext cx="2971440" cy="458280"/>
          </a:xfrm>
          <a:prstGeom prst="rect">
            <a:avLst/>
          </a:prstGeom>
          <a:noFill/>
          <a:ln>
            <a:noFill/>
          </a:ln>
        </p:spPr>
        <p:txBody>
          <a:bodyPr anchor="b"/>
          <a:lstStyle/>
          <a:p>
            <a:pPr algn="r">
              <a:lnSpc>
                <a:spcPct val="100000"/>
              </a:lnSpc>
            </a:pPr>
            <a:fld id="{AF9E7099-50ED-4817-8A71-7332F893AB6A}" type="slidenum">
              <a:rPr lang="en-US" sz="1200" b="0" strike="noStrike" spc="-1">
                <a:solidFill>
                  <a:srgbClr val="000000"/>
                </a:solidFill>
                <a:latin typeface="+mn-lt"/>
                <a:ea typeface="+mn-ea"/>
              </a:rPr>
              <a:t>26</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685800" y="1143000"/>
            <a:ext cx="5486400" cy="3086100"/>
          </a:xfrm>
          <a:prstGeom prst="rect">
            <a:avLst/>
          </a:prstGeom>
        </p:spPr>
      </p:sp>
      <p:sp>
        <p:nvSpPr>
          <p:cNvPr id="245" name="PlaceHolder 2"/>
          <p:cNvSpPr>
            <a:spLocks noGrp="1"/>
          </p:cNvSpPr>
          <p:nvPr>
            <p:ph type="body"/>
          </p:nvPr>
        </p:nvSpPr>
        <p:spPr>
          <a:xfrm>
            <a:off x="685800" y="4400640"/>
            <a:ext cx="5486040" cy="3600000"/>
          </a:xfrm>
          <a:prstGeom prst="rect">
            <a:avLst/>
          </a:prstGeom>
        </p:spPr>
        <p:txBody>
          <a:bodyPr/>
          <a:lstStyle/>
          <a:p>
            <a:pPr marL="215900" indent="-215900">
              <a:lnSpc>
                <a:spcPct val="100000"/>
              </a:lnSpc>
            </a:pPr>
            <a:r>
              <a:rPr lang="en-US" sz="2000" b="0" strike="noStrike" spc="-1" dirty="0">
                <a:latin typeface="Arial" panose="020B0604020202020204"/>
              </a:rPr>
              <a:t>When you generate rules of </a:t>
            </a:r>
            <a:r>
              <a:rPr lang="en-US" sz="2000" b="0" strike="noStrike" spc="-1" dirty="0" err="1">
                <a:latin typeface="Arial" panose="020B0604020202020204"/>
              </a:rPr>
              <a:t>itemset</a:t>
            </a:r>
            <a:r>
              <a:rPr lang="en-US" sz="2000" b="0" strike="noStrike" spc="-1" dirty="0">
                <a:latin typeface="Arial" panose="020B0604020202020204"/>
              </a:rPr>
              <a:t> {A,B,C}: Start by filling the right hand side by generating all possible items of cardinality 1, 2 until L-1 where L is the cardinality of the original </a:t>
            </a:r>
            <a:r>
              <a:rPr lang="en-US" sz="2000" b="0" strike="noStrike" spc="-1" dirty="0" err="1">
                <a:latin typeface="Arial" panose="020B0604020202020204"/>
              </a:rPr>
              <a:t>itemset</a:t>
            </a:r>
            <a:r>
              <a:rPr lang="en-US" sz="2000" b="0" strike="noStrike" spc="-1" dirty="0">
                <a:latin typeface="Arial" panose="020B0604020202020204"/>
              </a:rPr>
              <a:t>. Here L = 3, so we will generate all possible items in the right hand side of cardinality 1 and 2 as follows:</a:t>
            </a:r>
          </a:p>
          <a:p>
            <a:pPr marL="171450" indent="-170815">
              <a:lnSpc>
                <a:spcPct val="100000"/>
              </a:lnSpc>
              <a:buClr>
                <a:srgbClr val="000000"/>
              </a:buClr>
              <a:buFont typeface="Wingdings" panose="05000000000000000000" pitchFamily="2" charset="2"/>
              <a:buChar char=""/>
            </a:pPr>
            <a:r>
              <a:rPr lang="en-US" sz="2000" b="0" strike="noStrike" spc="-1" dirty="0">
                <a:latin typeface="Arial" panose="020B0604020202020204"/>
              </a:rPr>
              <a:t>{A}</a:t>
            </a:r>
          </a:p>
          <a:p>
            <a:pPr marL="171450" indent="-170815">
              <a:lnSpc>
                <a:spcPct val="100000"/>
              </a:lnSpc>
              <a:buClr>
                <a:srgbClr val="000000"/>
              </a:buClr>
              <a:buFont typeface="Wingdings" panose="05000000000000000000" pitchFamily="2" charset="2"/>
              <a:buChar char=""/>
            </a:pPr>
            <a:r>
              <a:rPr lang="en-US" sz="2000" b="0" strike="noStrike" spc="-1" dirty="0">
                <a:latin typeface="Arial" panose="020B0604020202020204"/>
              </a:rPr>
              <a:t>{B}</a:t>
            </a:r>
          </a:p>
          <a:p>
            <a:pPr marL="171450" indent="-170815">
              <a:lnSpc>
                <a:spcPct val="100000"/>
              </a:lnSpc>
              <a:buClr>
                <a:srgbClr val="000000"/>
              </a:buClr>
              <a:buFont typeface="Wingdings" panose="05000000000000000000" pitchFamily="2" charset="2"/>
              <a:buChar char=""/>
            </a:pPr>
            <a:r>
              <a:rPr lang="en-US" sz="2000" b="0" strike="noStrike" spc="-1" dirty="0">
                <a:latin typeface="Arial" panose="020B0604020202020204"/>
              </a:rPr>
              <a:t>{C}</a:t>
            </a:r>
          </a:p>
          <a:p>
            <a:pPr marL="171450" indent="-170815">
              <a:lnSpc>
                <a:spcPct val="100000"/>
              </a:lnSpc>
              <a:buClr>
                <a:srgbClr val="000000"/>
              </a:buClr>
              <a:buFont typeface="Wingdings" panose="05000000000000000000" pitchFamily="2" charset="2"/>
              <a:buChar char=""/>
            </a:pPr>
            <a:r>
              <a:rPr lang="en-US" sz="2000" b="0" strike="noStrike" spc="-1" dirty="0">
                <a:latin typeface="Arial" panose="020B0604020202020204"/>
              </a:rPr>
              <a:t>{A,B}</a:t>
            </a:r>
          </a:p>
          <a:p>
            <a:pPr marL="171450" indent="-170815">
              <a:lnSpc>
                <a:spcPct val="100000"/>
              </a:lnSpc>
              <a:buClr>
                <a:srgbClr val="000000"/>
              </a:buClr>
              <a:buFont typeface="Wingdings" panose="05000000000000000000" pitchFamily="2" charset="2"/>
              <a:buChar char=""/>
            </a:pPr>
            <a:r>
              <a:rPr lang="en-US" sz="2000" b="0" strike="noStrike" spc="-1" dirty="0">
                <a:latin typeface="Arial" panose="020B0604020202020204"/>
              </a:rPr>
              <a:t>{A,C}</a:t>
            </a:r>
          </a:p>
          <a:p>
            <a:pPr marL="171450" indent="-170815">
              <a:lnSpc>
                <a:spcPct val="100000"/>
              </a:lnSpc>
              <a:buClr>
                <a:srgbClr val="000000"/>
              </a:buClr>
              <a:buFont typeface="Wingdings" panose="05000000000000000000" pitchFamily="2" charset="2"/>
              <a:buChar char=""/>
            </a:pPr>
            <a:r>
              <a:rPr lang="en-US" sz="2000" b="0" strike="noStrike" spc="-1" dirty="0">
                <a:latin typeface="Arial" panose="020B0604020202020204"/>
              </a:rPr>
              <a:t>{B,C}</a:t>
            </a:r>
          </a:p>
          <a:p>
            <a:pPr>
              <a:lnSpc>
                <a:spcPct val="100000"/>
              </a:lnSpc>
            </a:pPr>
            <a:endParaRPr lang="en-US" sz="2000" b="0" strike="noStrike" spc="-1" dirty="0">
              <a:latin typeface="Arial" panose="020B0604020202020204"/>
            </a:endParaRPr>
          </a:p>
          <a:p>
            <a:pPr>
              <a:lnSpc>
                <a:spcPct val="100000"/>
              </a:lnSpc>
            </a:pPr>
            <a:r>
              <a:rPr lang="en-US" sz="2000" b="0" strike="noStrike" spc="-1" dirty="0">
                <a:latin typeface="Arial" panose="020B0604020202020204"/>
              </a:rPr>
              <a:t>Then put the remaining items in the left hand side of the rule. </a:t>
            </a:r>
          </a:p>
          <a:p>
            <a:pPr>
              <a:lnSpc>
                <a:spcPct val="100000"/>
              </a:lnSpc>
            </a:pPr>
            <a:r>
              <a:rPr lang="en-US" sz="2000" b="0" strike="noStrike" spc="-1" dirty="0">
                <a:latin typeface="Arial" panose="020B0604020202020204"/>
              </a:rPr>
              <a:t>{B,C} </a:t>
            </a:r>
            <a:r>
              <a:rPr lang="en-US" sz="2000" b="0" strike="noStrike" spc="-1" dirty="0">
                <a:latin typeface="Wingdings"/>
              </a:rPr>
              <a:t> {A}</a:t>
            </a:r>
            <a:endParaRPr lang="en-US" sz="2000" b="0" strike="noStrike" spc="-1" dirty="0">
              <a:latin typeface="Arial" panose="020B0604020202020204"/>
            </a:endParaRPr>
          </a:p>
          <a:p>
            <a:pPr>
              <a:lnSpc>
                <a:spcPct val="100000"/>
              </a:lnSpc>
            </a:pPr>
            <a:r>
              <a:rPr lang="en-US" sz="2000" b="0" strike="noStrike" spc="-1" dirty="0">
                <a:latin typeface="Wingdings"/>
              </a:rPr>
              <a:t>{A,C}  {B}</a:t>
            </a:r>
            <a:endParaRPr lang="en-US" sz="2000" b="0" strike="noStrike" spc="-1" dirty="0">
              <a:latin typeface="Arial" panose="020B0604020202020204"/>
            </a:endParaRPr>
          </a:p>
          <a:p>
            <a:pPr>
              <a:lnSpc>
                <a:spcPct val="100000"/>
              </a:lnSpc>
            </a:pPr>
            <a:r>
              <a:rPr lang="en-US" sz="2000" b="0" strike="noStrike" spc="-1" dirty="0">
                <a:latin typeface="Wingdings"/>
              </a:rPr>
              <a:t>{A,B}  {C}</a:t>
            </a:r>
            <a:endParaRPr lang="en-US" sz="2000" b="0" strike="noStrike" spc="-1" dirty="0">
              <a:latin typeface="Arial" panose="020B0604020202020204"/>
            </a:endParaRPr>
          </a:p>
          <a:p>
            <a:pPr>
              <a:lnSpc>
                <a:spcPct val="100000"/>
              </a:lnSpc>
            </a:pPr>
            <a:r>
              <a:rPr lang="en-US" sz="2000" b="0" strike="noStrike" spc="-1" dirty="0">
                <a:latin typeface="Wingdings"/>
              </a:rPr>
              <a:t>{C}  {A,B}</a:t>
            </a:r>
            <a:endParaRPr lang="en-US" sz="2000" b="0" strike="noStrike" spc="-1" dirty="0">
              <a:latin typeface="Arial" panose="020B0604020202020204"/>
            </a:endParaRPr>
          </a:p>
          <a:p>
            <a:pPr>
              <a:lnSpc>
                <a:spcPct val="100000"/>
              </a:lnSpc>
            </a:pPr>
            <a:r>
              <a:rPr lang="en-US" sz="2000" b="0" strike="noStrike" spc="-1" dirty="0">
                <a:latin typeface="Wingdings"/>
              </a:rPr>
              <a:t>{B}  {A,C}</a:t>
            </a:r>
            <a:endParaRPr lang="en-US" sz="2000" b="0" strike="noStrike" spc="-1" dirty="0">
              <a:latin typeface="Arial" panose="020B0604020202020204"/>
            </a:endParaRPr>
          </a:p>
          <a:p>
            <a:pPr>
              <a:lnSpc>
                <a:spcPct val="100000"/>
              </a:lnSpc>
            </a:pPr>
            <a:r>
              <a:rPr lang="en-US" sz="2000" b="0" strike="noStrike" spc="-1" dirty="0">
                <a:latin typeface="Wingdings"/>
              </a:rPr>
              <a:t>{A}  {B,C}</a:t>
            </a:r>
            <a:endParaRPr lang="en-US" sz="2000" b="0" strike="noStrike" spc="-1" dirty="0">
              <a:latin typeface="Arial" panose="020B0604020202020204"/>
            </a:endParaRPr>
          </a:p>
          <a:p>
            <a:pPr>
              <a:lnSpc>
                <a:spcPct val="100000"/>
              </a:lnSpc>
            </a:pPr>
            <a:endParaRPr lang="en-US" sz="2000" b="0" strike="noStrike" spc="-1" dirty="0">
              <a:latin typeface="Arial" panose="020B0604020202020204"/>
            </a:endParaRPr>
          </a:p>
        </p:txBody>
      </p:sp>
      <p:sp>
        <p:nvSpPr>
          <p:cNvPr id="246" name="TextShape 3"/>
          <p:cNvSpPr txBox="1"/>
          <p:nvPr/>
        </p:nvSpPr>
        <p:spPr>
          <a:xfrm>
            <a:off x="3884760" y="8685360"/>
            <a:ext cx="2971440" cy="458280"/>
          </a:xfrm>
          <a:prstGeom prst="rect">
            <a:avLst/>
          </a:prstGeom>
          <a:noFill/>
          <a:ln>
            <a:noFill/>
          </a:ln>
        </p:spPr>
        <p:txBody>
          <a:bodyPr anchor="b"/>
          <a:lstStyle/>
          <a:p>
            <a:pPr algn="r">
              <a:lnSpc>
                <a:spcPct val="100000"/>
              </a:lnSpc>
            </a:pPr>
            <a:fld id="{2C28F0F8-83C1-45F6-88B0-DC9B31455DE3}" type="slidenum">
              <a:rPr lang="en-US" sz="1200" b="0" strike="noStrike" spc="-1">
                <a:solidFill>
                  <a:srgbClr val="000000"/>
                </a:solidFill>
                <a:latin typeface="+mn-lt"/>
                <a:ea typeface="+mn-ea"/>
              </a:rPr>
              <a:t>28</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2" name="PlaceHolder 2"/>
          <p:cNvSpPr>
            <a:spLocks noGrp="1"/>
          </p:cNvSpPr>
          <p:nvPr>
            <p:ph type="dt"/>
          </p:nvPr>
        </p:nvSpPr>
        <p:spPr>
          <a:xfrm>
            <a:off x="838080" y="6356520"/>
            <a:ext cx="2742840" cy="364680"/>
          </a:xfrm>
          <a:prstGeom prst="rect">
            <a:avLst/>
          </a:prstGeom>
        </p:spPr>
        <p:txBody>
          <a:bodyPr anchor="ctr"/>
          <a:lstStyle/>
          <a:p>
            <a:pPr>
              <a:lnSpc>
                <a:spcPct val="100000"/>
              </a:lnSpc>
            </a:pPr>
            <a:fld id="{10A0DCB5-4B38-4142-9117-80E046A40040}"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3"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panose="02020603050405020304"/>
            </a:endParaRPr>
          </a:p>
        </p:txBody>
      </p:sp>
      <p:sp>
        <p:nvSpPr>
          <p:cNvPr id="4"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DF9AC230-BC4F-4A98-85AA-3D8CD6F49F74}" type="slidenum">
              <a:rPr lang="en-US" sz="1200" b="0" strike="noStrike" spc="-1">
                <a:solidFill>
                  <a:srgbClr val="8B8B8B"/>
                </a:solidFill>
                <a:latin typeface="Calibri"/>
              </a:rPr>
              <a:t>‹#›</a:t>
            </a:fld>
            <a:endParaRPr lang="en-US" sz="1200" b="0" strike="noStrike" spc="-1">
              <a:latin typeface="Times New Roman" panose="02020603050405020304"/>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Click to edit Master text styles</a:t>
            </a: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Second level</a:t>
            </a:r>
          </a:p>
          <a:p>
            <a:pPr marL="1143000" lvl="2" indent="-227965">
              <a:lnSpc>
                <a:spcPct val="90000"/>
              </a:lnSpc>
              <a:spcBef>
                <a:spcPts val="500"/>
              </a:spcBef>
              <a:buClr>
                <a:srgbClr val="000000"/>
              </a:buClr>
              <a:buFont typeface="Arial" panose="020B0604020202020204"/>
              <a:buChar char="•"/>
            </a:pPr>
            <a:r>
              <a:rPr lang="en-US" sz="2000" b="0" strike="noStrike" spc="-1">
                <a:solidFill>
                  <a:srgbClr val="000000"/>
                </a:solidFill>
                <a:latin typeface="Calibri"/>
              </a:rPr>
              <a:t>Third level</a:t>
            </a:r>
          </a:p>
          <a:p>
            <a:pPr marL="1600200" lvl="3"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a:rPr>
              <a:t>Fourth level</a:t>
            </a:r>
          </a:p>
          <a:p>
            <a:pPr marL="2057400" lvl="4"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8DAE3FAC-6B08-4A62-9ED0-2DEC3E4BE5E9}"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panose="02020603050405020304"/>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34468E50-B221-4C25-985A-761ABA54F0DA}" type="slidenum">
              <a:rPr lang="en-US" sz="1200" b="0" strike="noStrike" spc="-1">
                <a:solidFill>
                  <a:srgbClr val="8B8B8B"/>
                </a:solidFill>
                <a:latin typeface="Calibri"/>
              </a:rPr>
              <a:t>‹#›</a:t>
            </a:fld>
            <a:endParaRPr lang="en-US"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523880" y="1122480"/>
            <a:ext cx="9143640" cy="2387160"/>
          </a:xfrm>
          <a:prstGeom prst="rect">
            <a:avLst/>
          </a:prstGeom>
          <a:noFill/>
          <a:ln>
            <a:noFill/>
          </a:ln>
        </p:spPr>
        <p:txBody>
          <a:bodyPr anchor="b"/>
          <a:lstStyle/>
          <a:p>
            <a:pPr algn="ctr">
              <a:lnSpc>
                <a:spcPct val="90000"/>
              </a:lnSpc>
            </a:pPr>
            <a:r>
              <a:rPr lang="en-US" sz="6000" b="0" strike="noStrike" spc="-1">
                <a:solidFill>
                  <a:srgbClr val="1F4E79"/>
                </a:solidFill>
                <a:latin typeface="Calibri Light"/>
              </a:rPr>
              <a:t>Association Rules </a:t>
            </a:r>
            <a:endParaRPr lang="en-US" sz="6000" b="0" strike="noStrike" spc="-1">
              <a:solidFill>
                <a:srgbClr val="000000"/>
              </a:solidFill>
              <a:latin typeface="Calibri"/>
            </a:endParaRPr>
          </a:p>
        </p:txBody>
      </p:sp>
      <p:sp>
        <p:nvSpPr>
          <p:cNvPr id="89" name="TextShape 2"/>
          <p:cNvSpPr txBox="1"/>
          <p:nvPr/>
        </p:nvSpPr>
        <p:spPr>
          <a:xfrm>
            <a:off x="1523880" y="3640260"/>
            <a:ext cx="9143640" cy="1655280"/>
          </a:xfrm>
          <a:prstGeom prst="rect">
            <a:avLst/>
          </a:prstGeom>
          <a:noFill/>
          <a:ln>
            <a:noFill/>
          </a:ln>
        </p:spPr>
        <p:txBody>
          <a:bodyPr/>
          <a:lstStyle/>
          <a:p>
            <a:pPr algn="ctr">
              <a:lnSpc>
                <a:spcPct val="90000"/>
              </a:lnSpc>
              <a:spcBef>
                <a:spcPts val="1000"/>
              </a:spcBef>
            </a:pPr>
            <a:r>
              <a:rPr lang="en-US" sz="2400" b="0" strike="noStrike" spc="-1">
                <a:solidFill>
                  <a:srgbClr val="FF66CC"/>
                </a:solidFill>
                <a:latin typeface="Calibri"/>
              </a:rPr>
              <a:t>Data Mining Course </a:t>
            </a:r>
            <a:endParaRPr lang="en-US" sz="2400" b="0" strike="noStrike" spc="-1">
              <a:latin typeface="Arial" panose="020B0604020202020204"/>
            </a:endParaRPr>
          </a:p>
          <a:p>
            <a:pPr algn="ctr">
              <a:lnSpc>
                <a:spcPct val="90000"/>
              </a:lnSpc>
              <a:spcBef>
                <a:spcPts val="1000"/>
              </a:spcBef>
            </a:pPr>
            <a:endParaRPr lang="en-US" sz="2400" b="0" strike="noStrike" spc="-1">
              <a:latin typeface="Arial" panose="020B0604020202020204"/>
            </a:endParaRPr>
          </a:p>
        </p:txBody>
      </p:sp>
      <p:sp>
        <p:nvSpPr>
          <p:cNvPr id="90" name="TextShape 3"/>
          <p:cNvSpPr txBox="1"/>
          <p:nvPr/>
        </p:nvSpPr>
        <p:spPr>
          <a:xfrm>
            <a:off x="838080" y="6356520"/>
            <a:ext cx="2742840" cy="364680"/>
          </a:xfrm>
          <a:prstGeom prst="rect">
            <a:avLst/>
          </a:prstGeom>
          <a:noFill/>
          <a:ln>
            <a:noFill/>
          </a:ln>
        </p:spPr>
        <p:txBody>
          <a:bodyPr anchor="ctr"/>
          <a:lstStyle/>
          <a:p>
            <a:pPr>
              <a:lnSpc>
                <a:spcPct val="100000"/>
              </a:lnSpc>
            </a:pPr>
            <a:fld id="{4E7738E4-82DB-4C3E-9CBA-0A6AE32EC6F3}"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91" name="TextShape 4"/>
          <p:cNvSpPr txBox="1"/>
          <p:nvPr/>
        </p:nvSpPr>
        <p:spPr>
          <a:xfrm>
            <a:off x="8610480" y="6356520"/>
            <a:ext cx="2742840" cy="364680"/>
          </a:xfrm>
          <a:prstGeom prst="rect">
            <a:avLst/>
          </a:prstGeom>
          <a:noFill/>
          <a:ln>
            <a:noFill/>
          </a:ln>
        </p:spPr>
        <p:txBody>
          <a:bodyPr anchor="ctr"/>
          <a:lstStyle/>
          <a:p>
            <a:pPr algn="r">
              <a:lnSpc>
                <a:spcPct val="100000"/>
              </a:lnSpc>
            </a:pPr>
            <a:fld id="{9F8A6A19-3F74-41F2-A48F-D133DC34A85A}" type="slidenum">
              <a:rPr lang="en-US" sz="1200" b="0" strike="noStrike" spc="-1">
                <a:solidFill>
                  <a:srgbClr val="8B8B8B"/>
                </a:solidFill>
                <a:latin typeface="Calibri"/>
              </a:rPr>
              <a:t>1</a:t>
            </a:fld>
            <a:endParaRPr lang="en-US" sz="1200" b="0" strike="noStrike" spc="-1">
              <a:latin typeface="Times New Roman" panose="02020603050405020304"/>
            </a:endParaRPr>
          </a:p>
        </p:txBody>
      </p:sp>
      <p:sp>
        <p:nvSpPr>
          <p:cNvPr id="92" name="CustomShape 5"/>
          <p:cNvSpPr/>
          <p:nvPr/>
        </p:nvSpPr>
        <p:spPr>
          <a:xfrm>
            <a:off x="206640" y="153000"/>
            <a:ext cx="11857320" cy="173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US" sz="1800" b="0" strike="noStrike" spc="-1" dirty="0">
              <a:latin typeface="Arial" panose="020B0604020202020204"/>
            </a:endParaRPr>
          </a:p>
          <a:p>
            <a:pPr>
              <a:lnSpc>
                <a:spcPct val="100000"/>
              </a:lnSpc>
            </a:pPr>
            <a:r>
              <a:rPr lang="en-US" sz="1800" b="0" strike="noStrike" spc="-1" dirty="0">
                <a:solidFill>
                  <a:srgbClr val="000000"/>
                </a:solidFill>
                <a:latin typeface="Calibri"/>
              </a:rPr>
              <a:t>Cairo University 									                CMPN451</a:t>
            </a:r>
            <a:endParaRPr lang="en-US" sz="1800" b="0" strike="noStrike" spc="-1" dirty="0">
              <a:latin typeface="Arial" panose="020B0604020202020204"/>
            </a:endParaRPr>
          </a:p>
          <a:p>
            <a:pPr>
              <a:lnSpc>
                <a:spcPct val="100000"/>
              </a:lnSpc>
            </a:pPr>
            <a:r>
              <a:rPr lang="en-US" sz="1800" b="0" strike="noStrike" spc="-1" dirty="0">
                <a:solidFill>
                  <a:srgbClr val="000000"/>
                </a:solidFill>
                <a:latin typeface="Calibri"/>
              </a:rPr>
              <a:t>Faculty of Engineering 								             Spring </a:t>
            </a:r>
            <a:r>
              <a:rPr lang="en-US" sz="1800" b="0" strike="noStrike" spc="-1" dirty="0" smtClean="0">
                <a:solidFill>
                  <a:srgbClr val="000000"/>
                </a:solidFill>
                <a:latin typeface="Calibri"/>
              </a:rPr>
              <a:t>2022</a:t>
            </a:r>
            <a:endParaRPr lang="en-US" sz="1800" b="0" strike="noStrike" spc="-1" dirty="0">
              <a:latin typeface="Arial" panose="020B0604020202020204"/>
            </a:endParaRPr>
          </a:p>
          <a:p>
            <a:pPr>
              <a:lnSpc>
                <a:spcPct val="100000"/>
              </a:lnSpc>
            </a:pPr>
            <a:r>
              <a:rPr lang="en-US" sz="1800" b="0" strike="noStrike" spc="-1" dirty="0">
                <a:solidFill>
                  <a:srgbClr val="000000"/>
                </a:solidFill>
                <a:latin typeface="Calibri"/>
              </a:rPr>
              <a:t>Computer Engineering Department 	 						</a:t>
            </a:r>
            <a:endParaRPr lang="en-US" sz="1800" b="0" strike="noStrike" spc="-1" dirty="0">
              <a:latin typeface="Arial" panose="020B0604020202020204"/>
            </a:endParaRPr>
          </a:p>
          <a:p>
            <a:pPr>
              <a:lnSpc>
                <a:spcPct val="100000"/>
              </a:lnSpc>
            </a:pPr>
            <a:r>
              <a:rPr lang="en-US" sz="1800" b="0" strike="noStrike" spc="-1" dirty="0">
                <a:solidFill>
                  <a:srgbClr val="000000"/>
                </a:solidFill>
                <a:latin typeface="Calibri"/>
              </a:rPr>
              <a:t>											</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Basic Measures of Rule Interestingness</a:t>
            </a:r>
            <a:endParaRPr lang="en-US" sz="4400" b="0" strike="noStrike" spc="-1">
              <a:solidFill>
                <a:srgbClr val="000000"/>
              </a:solidFill>
              <a:latin typeface="Calibri"/>
            </a:endParaRPr>
          </a:p>
        </p:txBody>
      </p:sp>
      <p:sp>
        <p:nvSpPr>
          <p:cNvPr id="126" name="TextShape 2"/>
          <p:cNvSpPr txBox="1"/>
          <p:nvPr/>
        </p:nvSpPr>
        <p:spPr>
          <a:xfrm>
            <a:off x="838080" y="1479600"/>
            <a:ext cx="10649520" cy="5103720"/>
          </a:xfrm>
          <a:prstGeom prst="rect">
            <a:avLst/>
          </a:prstGeom>
          <a:blipFill rotWithShape="0">
            <a:blip r:embed="rId3"/>
            <a:stretch>
              <a:fillRect/>
            </a:stretch>
          </a:blip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latin typeface="Calibri"/>
              </a:rPr>
              <a:t> </a:t>
            </a:r>
            <a:endParaRPr lang="en-US" sz="2800" b="0" strike="noStrike" spc="-1">
              <a:solidFill>
                <a:srgbClr val="000000"/>
              </a:solidFill>
              <a:latin typeface="Calibri"/>
            </a:endParaRPr>
          </a:p>
        </p:txBody>
      </p:sp>
      <p:sp>
        <p:nvSpPr>
          <p:cNvPr id="127" name="TextShape 3"/>
          <p:cNvSpPr txBox="1"/>
          <p:nvPr/>
        </p:nvSpPr>
        <p:spPr>
          <a:xfrm>
            <a:off x="838080" y="6356520"/>
            <a:ext cx="2742840" cy="364680"/>
          </a:xfrm>
          <a:prstGeom prst="rect">
            <a:avLst/>
          </a:prstGeom>
          <a:noFill/>
          <a:ln>
            <a:noFill/>
          </a:ln>
        </p:spPr>
        <p:txBody>
          <a:bodyPr anchor="ctr"/>
          <a:lstStyle/>
          <a:p>
            <a:pPr>
              <a:lnSpc>
                <a:spcPct val="100000"/>
              </a:lnSpc>
            </a:pPr>
            <a:fld id="{A61CC8CB-EF5A-4996-ACE5-C53F3B332301}"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28" name="TextShape 4"/>
          <p:cNvSpPr txBox="1"/>
          <p:nvPr/>
        </p:nvSpPr>
        <p:spPr>
          <a:xfrm>
            <a:off x="8610480" y="6356520"/>
            <a:ext cx="2742840" cy="364680"/>
          </a:xfrm>
          <a:prstGeom prst="rect">
            <a:avLst/>
          </a:prstGeom>
          <a:noFill/>
          <a:ln>
            <a:noFill/>
          </a:ln>
        </p:spPr>
        <p:txBody>
          <a:bodyPr anchor="ctr"/>
          <a:lstStyle/>
          <a:p>
            <a:pPr algn="r">
              <a:lnSpc>
                <a:spcPct val="100000"/>
              </a:lnSpc>
            </a:pPr>
            <a:fld id="{E10C730E-0924-496D-808B-F12F05100E29}" type="slidenum">
              <a:rPr lang="en-US" sz="1200" b="0" strike="noStrike" spc="-1">
                <a:solidFill>
                  <a:srgbClr val="8B8B8B"/>
                </a:solidFill>
                <a:latin typeface="Calibri"/>
              </a:rPr>
              <a:t>10</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314240"/>
            <a:ext cx="10515240" cy="1325160"/>
          </a:xfrm>
          <a:prstGeom prst="rect">
            <a:avLst/>
          </a:prstGeom>
          <a:noFill/>
          <a:ln>
            <a:noFill/>
          </a:ln>
        </p:spPr>
        <p:txBody>
          <a:bodyPr anchor="ctr"/>
          <a:lstStyle/>
          <a:p>
            <a:pPr algn="ctr">
              <a:lnSpc>
                <a:spcPct val="90000"/>
              </a:lnSpc>
            </a:pPr>
            <a:r>
              <a:rPr lang="en-US" sz="4400" b="1" strike="noStrike" spc="-1" dirty="0">
                <a:solidFill>
                  <a:srgbClr val="000000"/>
                </a:solidFill>
                <a:latin typeface="Calibri Light"/>
              </a:rPr>
              <a:t>Basic Measures of Rule Interestingness</a:t>
            </a:r>
            <a:endParaRPr lang="en-US" sz="4400" b="0" strike="noStrike" spc="-1" dirty="0">
              <a:solidFill>
                <a:srgbClr val="000000"/>
              </a:solidFill>
              <a:latin typeface="Calibri"/>
            </a:endParaRPr>
          </a:p>
        </p:txBody>
      </p:sp>
      <p:sp>
        <p:nvSpPr>
          <p:cNvPr id="130" name="TextShape 2"/>
          <p:cNvSpPr txBox="1"/>
          <p:nvPr/>
        </p:nvSpPr>
        <p:spPr>
          <a:xfrm>
            <a:off x="838080" y="1825560"/>
            <a:ext cx="10998720" cy="4658040"/>
          </a:xfrm>
          <a:prstGeom prst="rect">
            <a:avLst/>
          </a:prstGeom>
          <a:blipFill rotWithShape="0">
            <a:blip r:embed="rId3"/>
            <a:stretch>
              <a:fillRect/>
            </a:stretch>
          </a:blip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latin typeface="Calibri"/>
              </a:rPr>
              <a:t> </a:t>
            </a:r>
            <a:endParaRPr lang="en-US" sz="2800" b="0" strike="noStrike" spc="-1">
              <a:solidFill>
                <a:srgbClr val="000000"/>
              </a:solidFill>
              <a:latin typeface="Calibri"/>
            </a:endParaRPr>
          </a:p>
        </p:txBody>
      </p:sp>
      <p:sp>
        <p:nvSpPr>
          <p:cNvPr id="131" name="TextShape 3"/>
          <p:cNvSpPr txBox="1"/>
          <p:nvPr/>
        </p:nvSpPr>
        <p:spPr>
          <a:xfrm>
            <a:off x="838080" y="6356520"/>
            <a:ext cx="2742840" cy="364680"/>
          </a:xfrm>
          <a:prstGeom prst="rect">
            <a:avLst/>
          </a:prstGeom>
          <a:noFill/>
          <a:ln>
            <a:noFill/>
          </a:ln>
        </p:spPr>
        <p:txBody>
          <a:bodyPr anchor="ctr"/>
          <a:lstStyle/>
          <a:p>
            <a:pPr>
              <a:lnSpc>
                <a:spcPct val="100000"/>
              </a:lnSpc>
            </a:pPr>
            <a:fld id="{F849A88C-C682-450B-9E06-02BC7F46E0D3}"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32" name="TextShape 4"/>
          <p:cNvSpPr txBox="1"/>
          <p:nvPr/>
        </p:nvSpPr>
        <p:spPr>
          <a:xfrm>
            <a:off x="8610480" y="6356520"/>
            <a:ext cx="2742840" cy="364680"/>
          </a:xfrm>
          <a:prstGeom prst="rect">
            <a:avLst/>
          </a:prstGeom>
          <a:noFill/>
          <a:ln>
            <a:noFill/>
          </a:ln>
        </p:spPr>
        <p:txBody>
          <a:bodyPr anchor="ctr"/>
          <a:lstStyle/>
          <a:p>
            <a:pPr algn="r">
              <a:lnSpc>
                <a:spcPct val="100000"/>
              </a:lnSpc>
            </a:pPr>
            <a:fld id="{209F398D-FE6A-40BD-A3D3-69FE303500AE}" type="slidenum">
              <a:rPr lang="en-US" sz="1200" b="0" strike="noStrike" spc="-1">
                <a:solidFill>
                  <a:srgbClr val="8B8B8B"/>
                </a:solidFill>
                <a:latin typeface="Calibri"/>
              </a:rPr>
              <a:t>11</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Market Store  </a:t>
            </a:r>
            <a:endParaRPr lang="en-US" sz="4400" b="0" strike="noStrike" spc="-1">
              <a:solidFill>
                <a:srgbClr val="000000"/>
              </a:solidFill>
              <a:latin typeface="Calibri"/>
            </a:endParaRPr>
          </a:p>
        </p:txBody>
      </p:sp>
      <p:graphicFrame>
        <p:nvGraphicFramePr>
          <p:cNvPr id="134" name="Table 2"/>
          <p:cNvGraphicFramePr/>
          <p:nvPr/>
        </p:nvGraphicFramePr>
        <p:xfrm>
          <a:off x="889920" y="1690560"/>
          <a:ext cx="10411920" cy="3696480"/>
        </p:xfrm>
        <a:graphic>
          <a:graphicData uri="http://schemas.openxmlformats.org/drawingml/2006/table">
            <a:tbl>
              <a:tblPr/>
              <a:tblGrid>
                <a:gridCol w="3117600">
                  <a:extLst>
                    <a:ext uri="{9D8B030D-6E8A-4147-A177-3AD203B41FA5}">
                      <a16:colId xmlns:a16="http://schemas.microsoft.com/office/drawing/2014/main" val="20000"/>
                    </a:ext>
                  </a:extLst>
                </a:gridCol>
                <a:gridCol w="3117600">
                  <a:extLst>
                    <a:ext uri="{9D8B030D-6E8A-4147-A177-3AD203B41FA5}">
                      <a16:colId xmlns:a16="http://schemas.microsoft.com/office/drawing/2014/main" val="20001"/>
                    </a:ext>
                  </a:extLst>
                </a:gridCol>
                <a:gridCol w="4176720">
                  <a:extLst>
                    <a:ext uri="{9D8B030D-6E8A-4147-A177-3AD203B41FA5}">
                      <a16:colId xmlns:a16="http://schemas.microsoft.com/office/drawing/2014/main" val="20002"/>
                    </a:ext>
                  </a:extLst>
                </a:gridCol>
              </a:tblGrid>
              <a:tr h="1040040">
                <a:tc>
                  <a:txBody>
                    <a:bodyPr/>
                    <a:lstStyle/>
                    <a:p>
                      <a:pPr>
                        <a:lnSpc>
                          <a:spcPct val="100000"/>
                        </a:lnSpc>
                      </a:pPr>
                      <a:r>
                        <a:rPr lang="en-US" sz="3200" b="1" strike="noStrike" spc="-1">
                          <a:solidFill>
                            <a:srgbClr val="000000"/>
                          </a:solidFill>
                          <a:latin typeface="Calibri"/>
                        </a:rPr>
                        <a:t>Transaction_Id</a:t>
                      </a:r>
                      <a:endParaRPr lang="en-US" sz="3200" b="0" strike="noStrike" spc="-1">
                        <a:latin typeface="Arial" panose="020B0604020202020204"/>
                      </a:endParaRPr>
                    </a:p>
                  </a:txBody>
                  <a:tcPr anchor="ctr">
                    <a:lnT w="12240">
                      <a:solidFill>
                        <a:srgbClr val="4472C4"/>
                      </a:solidFill>
                    </a:lnT>
                    <a:lnB w="12240">
                      <a:solidFill>
                        <a:srgbClr val="4472C4"/>
                      </a:solidFill>
                    </a:lnB>
                    <a:noFill/>
                  </a:tcPr>
                </a:tc>
                <a:tc>
                  <a:txBody>
                    <a:bodyPr/>
                    <a:lstStyle/>
                    <a:p>
                      <a:pPr>
                        <a:lnSpc>
                          <a:spcPct val="100000"/>
                        </a:lnSpc>
                      </a:pPr>
                      <a:r>
                        <a:rPr lang="en-US" sz="3200" b="1" strike="noStrike" spc="-1">
                          <a:solidFill>
                            <a:srgbClr val="000000"/>
                          </a:solidFill>
                          <a:latin typeface="Calibri"/>
                        </a:rPr>
                        <a:t>Time</a:t>
                      </a:r>
                      <a:endParaRPr lang="en-US" sz="3200" b="0" strike="noStrike" spc="-1">
                        <a:latin typeface="Arial" panose="020B0604020202020204"/>
                      </a:endParaRPr>
                    </a:p>
                  </a:txBody>
                  <a:tcPr anchor="ctr">
                    <a:lnT w="12240">
                      <a:solidFill>
                        <a:srgbClr val="4472C4"/>
                      </a:solidFill>
                    </a:lnT>
                    <a:lnB w="12240">
                      <a:solidFill>
                        <a:srgbClr val="4472C4"/>
                      </a:solidFill>
                    </a:lnB>
                    <a:noFill/>
                  </a:tcPr>
                </a:tc>
                <a:tc>
                  <a:txBody>
                    <a:bodyPr/>
                    <a:lstStyle/>
                    <a:p>
                      <a:pPr>
                        <a:lnSpc>
                          <a:spcPct val="100000"/>
                        </a:lnSpc>
                      </a:pPr>
                      <a:r>
                        <a:rPr lang="en-US" sz="3200" b="1" strike="noStrike" spc="-1">
                          <a:solidFill>
                            <a:srgbClr val="000000"/>
                          </a:solidFill>
                          <a:latin typeface="Calibri"/>
                        </a:rPr>
                        <a:t>Items_bought</a:t>
                      </a:r>
                      <a:endParaRPr lang="en-US" sz="3200" b="0" strike="noStrike" spc="-1">
                        <a:latin typeface="Arial" panose="020B0604020202020204"/>
                      </a:endParaRPr>
                    </a:p>
                  </a:txBody>
                  <a:tcPr anchor="ctr">
                    <a:lnT w="12240">
                      <a:solidFill>
                        <a:srgbClr val="4472C4"/>
                      </a:solidFill>
                    </a:lnT>
                    <a:lnB w="12240">
                      <a:solidFill>
                        <a:srgbClr val="4472C4"/>
                      </a:solidFill>
                    </a:lnB>
                    <a:noFill/>
                  </a:tcPr>
                </a:tc>
                <a:extLst>
                  <a:ext uri="{0D108BD9-81ED-4DB2-BD59-A6C34878D82A}">
                    <a16:rowId xmlns:a16="http://schemas.microsoft.com/office/drawing/2014/main" val="10000"/>
                  </a:ext>
                </a:extLst>
              </a:tr>
              <a:tr h="801720">
                <a:tc>
                  <a:txBody>
                    <a:bodyPr/>
                    <a:lstStyle/>
                    <a:p>
                      <a:pPr>
                        <a:lnSpc>
                          <a:spcPct val="100000"/>
                        </a:lnSpc>
                      </a:pPr>
                      <a:r>
                        <a:rPr lang="en-US" sz="2400" b="0" strike="noStrike" spc="-1">
                          <a:solidFill>
                            <a:srgbClr val="000000"/>
                          </a:solidFill>
                          <a:latin typeface="Calibri"/>
                        </a:rPr>
                        <a:t>101</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400" b="0" strike="noStrike" spc="-1">
                          <a:solidFill>
                            <a:srgbClr val="000000"/>
                          </a:solidFill>
                          <a:latin typeface="Calibri"/>
                        </a:rPr>
                        <a:t>6:30</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400" b="0" strike="noStrike" spc="-1">
                          <a:solidFill>
                            <a:srgbClr val="000000"/>
                          </a:solidFill>
                          <a:latin typeface="Calibri"/>
                        </a:rPr>
                        <a:t>Milk, Bread, Cookies, Juice</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591120">
                <a:tc>
                  <a:txBody>
                    <a:bodyPr/>
                    <a:lstStyle/>
                    <a:p>
                      <a:pPr>
                        <a:lnSpc>
                          <a:spcPct val="100000"/>
                        </a:lnSpc>
                      </a:pPr>
                      <a:r>
                        <a:rPr lang="en-US" sz="2400" b="0" strike="noStrike" spc="-1">
                          <a:solidFill>
                            <a:srgbClr val="000000"/>
                          </a:solidFill>
                          <a:latin typeface="Calibri"/>
                        </a:rPr>
                        <a:t>792</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c>
                  <a:txBody>
                    <a:bodyPr/>
                    <a:lstStyle/>
                    <a:p>
                      <a:pPr>
                        <a:lnSpc>
                          <a:spcPct val="100000"/>
                        </a:lnSpc>
                      </a:pPr>
                      <a:r>
                        <a:rPr lang="en-US" sz="2400" b="0" strike="noStrike" spc="-1">
                          <a:solidFill>
                            <a:srgbClr val="000000"/>
                          </a:solidFill>
                          <a:latin typeface="Calibri"/>
                        </a:rPr>
                        <a:t>7:35</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c>
                  <a:txBody>
                    <a:bodyPr/>
                    <a:lstStyle/>
                    <a:p>
                      <a:pPr>
                        <a:lnSpc>
                          <a:spcPct val="100000"/>
                        </a:lnSpc>
                      </a:pPr>
                      <a:r>
                        <a:rPr lang="en-US" sz="2400" b="0" strike="noStrike" spc="-1">
                          <a:solidFill>
                            <a:srgbClr val="000000"/>
                          </a:solidFill>
                          <a:latin typeface="Calibri"/>
                        </a:rPr>
                        <a:t>Milk, Juice</a:t>
                      </a:r>
                      <a:endParaRPr lang="en-US" sz="2400" b="0" strike="noStrike" spc="-1">
                        <a:latin typeface="Arial" panose="020B0604020202020204"/>
                      </a:endParaRPr>
                    </a:p>
                  </a:txBody>
                  <a:tcPr anchor="ctr">
                    <a:lnT w="12240">
                      <a:solidFill>
                        <a:srgbClr val="4472C4"/>
                      </a:solidFill>
                    </a:lnT>
                    <a:lnB w="12240">
                      <a:solidFill>
                        <a:srgbClr val="4472C4"/>
                      </a:solidFill>
                    </a:lnB>
                    <a:noFill/>
                  </a:tcPr>
                </a:tc>
                <a:extLst>
                  <a:ext uri="{0D108BD9-81ED-4DB2-BD59-A6C34878D82A}">
                    <a16:rowId xmlns:a16="http://schemas.microsoft.com/office/drawing/2014/main" val="10002"/>
                  </a:ext>
                </a:extLst>
              </a:tr>
              <a:tr h="509400">
                <a:tc>
                  <a:txBody>
                    <a:bodyPr/>
                    <a:lstStyle/>
                    <a:p>
                      <a:pPr>
                        <a:lnSpc>
                          <a:spcPct val="100000"/>
                        </a:lnSpc>
                      </a:pPr>
                      <a:r>
                        <a:rPr lang="en-US" sz="2400" b="0" strike="noStrike" spc="-1">
                          <a:solidFill>
                            <a:srgbClr val="000000"/>
                          </a:solidFill>
                          <a:latin typeface="Calibri"/>
                        </a:rPr>
                        <a:t>1130</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400" b="0" strike="noStrike" spc="-1">
                          <a:solidFill>
                            <a:srgbClr val="000000"/>
                          </a:solidFill>
                          <a:latin typeface="Calibri"/>
                        </a:rPr>
                        <a:t>8:05</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400" b="0" strike="noStrike" spc="-1">
                          <a:solidFill>
                            <a:srgbClr val="000000"/>
                          </a:solidFill>
                          <a:latin typeface="Calibri"/>
                        </a:rPr>
                        <a:t>Milk, Eggs</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754200">
                <a:tc>
                  <a:txBody>
                    <a:bodyPr/>
                    <a:lstStyle/>
                    <a:p>
                      <a:pPr>
                        <a:lnSpc>
                          <a:spcPct val="100000"/>
                        </a:lnSpc>
                      </a:pPr>
                      <a:r>
                        <a:rPr lang="en-US" sz="2400" b="0" strike="noStrike" spc="-1">
                          <a:solidFill>
                            <a:srgbClr val="000000"/>
                          </a:solidFill>
                          <a:latin typeface="Calibri"/>
                        </a:rPr>
                        <a:t>1730</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c>
                  <a:txBody>
                    <a:bodyPr/>
                    <a:lstStyle/>
                    <a:p>
                      <a:pPr>
                        <a:lnSpc>
                          <a:spcPct val="100000"/>
                        </a:lnSpc>
                      </a:pPr>
                      <a:r>
                        <a:rPr lang="en-US" sz="2400" b="0" strike="noStrike" spc="-1">
                          <a:solidFill>
                            <a:srgbClr val="000000"/>
                          </a:solidFill>
                          <a:latin typeface="Calibri"/>
                        </a:rPr>
                        <a:t>8:40</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c>
                  <a:txBody>
                    <a:bodyPr/>
                    <a:lstStyle/>
                    <a:p>
                      <a:pPr>
                        <a:lnSpc>
                          <a:spcPct val="100000"/>
                        </a:lnSpc>
                      </a:pPr>
                      <a:r>
                        <a:rPr lang="en-US" sz="2400" b="0" strike="noStrike" spc="-1">
                          <a:solidFill>
                            <a:srgbClr val="000000"/>
                          </a:solidFill>
                          <a:latin typeface="Calibri"/>
                        </a:rPr>
                        <a:t>Bread, Cookies, Coffee</a:t>
                      </a:r>
                      <a:endParaRPr lang="en-US" sz="2400" b="0" strike="noStrike" spc="-1">
                        <a:latin typeface="Arial" panose="020B0604020202020204"/>
                      </a:endParaRPr>
                    </a:p>
                  </a:txBody>
                  <a:tcPr anchor="ct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sp>
        <p:nvSpPr>
          <p:cNvPr id="135" name="TextShape 3"/>
          <p:cNvSpPr txBox="1"/>
          <p:nvPr/>
        </p:nvSpPr>
        <p:spPr>
          <a:xfrm>
            <a:off x="838080" y="6356520"/>
            <a:ext cx="2742840" cy="364680"/>
          </a:xfrm>
          <a:prstGeom prst="rect">
            <a:avLst/>
          </a:prstGeom>
          <a:noFill/>
          <a:ln>
            <a:noFill/>
          </a:ln>
        </p:spPr>
        <p:txBody>
          <a:bodyPr anchor="ctr"/>
          <a:lstStyle/>
          <a:p>
            <a:pPr>
              <a:lnSpc>
                <a:spcPct val="100000"/>
              </a:lnSpc>
            </a:pPr>
            <a:fld id="{8F739F4F-EF4D-45FB-9524-AAA5BFD505DF}"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36" name="TextShape 4"/>
          <p:cNvSpPr txBox="1"/>
          <p:nvPr/>
        </p:nvSpPr>
        <p:spPr>
          <a:xfrm>
            <a:off x="8610480" y="6356520"/>
            <a:ext cx="2742840" cy="364680"/>
          </a:xfrm>
          <a:prstGeom prst="rect">
            <a:avLst/>
          </a:prstGeom>
          <a:noFill/>
          <a:ln>
            <a:noFill/>
          </a:ln>
        </p:spPr>
        <p:txBody>
          <a:bodyPr anchor="ctr"/>
          <a:lstStyle/>
          <a:p>
            <a:pPr algn="r">
              <a:lnSpc>
                <a:spcPct val="100000"/>
              </a:lnSpc>
            </a:pPr>
            <a:fld id="{F423B690-BB9E-4261-8DEC-1F9F57A21555}" type="slidenum">
              <a:rPr lang="en-US" sz="1200" b="0" strike="noStrike" spc="-1">
                <a:solidFill>
                  <a:srgbClr val="8B8B8B"/>
                </a:solidFill>
                <a:latin typeface="Calibri"/>
              </a:rPr>
              <a:t>12</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Market Store </a:t>
            </a:r>
            <a:endParaRPr lang="en-US" sz="4400" b="0" strike="noStrike" spc="-1">
              <a:solidFill>
                <a:srgbClr val="000000"/>
              </a:solidFill>
              <a:latin typeface="Calibri"/>
            </a:endParaRPr>
          </a:p>
        </p:txBody>
      </p:sp>
      <p:graphicFrame>
        <p:nvGraphicFramePr>
          <p:cNvPr id="138" name="Table 2"/>
          <p:cNvGraphicFramePr/>
          <p:nvPr/>
        </p:nvGraphicFramePr>
        <p:xfrm>
          <a:off x="838080" y="4247640"/>
          <a:ext cx="11093040" cy="2403720"/>
        </p:xfrm>
        <a:graphic>
          <a:graphicData uri="http://schemas.openxmlformats.org/drawingml/2006/table">
            <a:tbl>
              <a:tblPr/>
              <a:tblGrid>
                <a:gridCol w="1989000">
                  <a:extLst>
                    <a:ext uri="{9D8B030D-6E8A-4147-A177-3AD203B41FA5}">
                      <a16:colId xmlns:a16="http://schemas.microsoft.com/office/drawing/2014/main" val="20000"/>
                    </a:ext>
                  </a:extLst>
                </a:gridCol>
                <a:gridCol w="911880">
                  <a:extLst>
                    <a:ext uri="{9D8B030D-6E8A-4147-A177-3AD203B41FA5}">
                      <a16:colId xmlns:a16="http://schemas.microsoft.com/office/drawing/2014/main" val="20001"/>
                    </a:ext>
                  </a:extLst>
                </a:gridCol>
                <a:gridCol w="1076760">
                  <a:extLst>
                    <a:ext uri="{9D8B030D-6E8A-4147-A177-3AD203B41FA5}">
                      <a16:colId xmlns:a16="http://schemas.microsoft.com/office/drawing/2014/main" val="20002"/>
                    </a:ext>
                  </a:extLst>
                </a:gridCol>
                <a:gridCol w="992880">
                  <a:extLst>
                    <a:ext uri="{9D8B030D-6E8A-4147-A177-3AD203B41FA5}">
                      <a16:colId xmlns:a16="http://schemas.microsoft.com/office/drawing/2014/main" val="20003"/>
                    </a:ext>
                  </a:extLst>
                </a:gridCol>
                <a:gridCol w="1530360">
                  <a:extLst>
                    <a:ext uri="{9D8B030D-6E8A-4147-A177-3AD203B41FA5}">
                      <a16:colId xmlns:a16="http://schemas.microsoft.com/office/drawing/2014/main" val="20004"/>
                    </a:ext>
                  </a:extLst>
                </a:gridCol>
                <a:gridCol w="1530360">
                  <a:extLst>
                    <a:ext uri="{9D8B030D-6E8A-4147-A177-3AD203B41FA5}">
                      <a16:colId xmlns:a16="http://schemas.microsoft.com/office/drawing/2014/main" val="20005"/>
                    </a:ext>
                  </a:extLst>
                </a:gridCol>
                <a:gridCol w="1530360">
                  <a:extLst>
                    <a:ext uri="{9D8B030D-6E8A-4147-A177-3AD203B41FA5}">
                      <a16:colId xmlns:a16="http://schemas.microsoft.com/office/drawing/2014/main" val="20006"/>
                    </a:ext>
                  </a:extLst>
                </a:gridCol>
                <a:gridCol w="1531440">
                  <a:extLst>
                    <a:ext uri="{9D8B030D-6E8A-4147-A177-3AD203B41FA5}">
                      <a16:colId xmlns:a16="http://schemas.microsoft.com/office/drawing/2014/main" val="20007"/>
                    </a:ext>
                  </a:extLst>
                </a:gridCol>
              </a:tblGrid>
              <a:tr h="622440">
                <a:tc>
                  <a:txBody>
                    <a:bodyPr/>
                    <a:lstStyle/>
                    <a:p>
                      <a:pPr>
                        <a:lnSpc>
                          <a:spcPct val="100000"/>
                        </a:lnSpc>
                      </a:pPr>
                      <a:r>
                        <a:rPr lang="en-US" sz="1800" b="1" strike="noStrike" spc="-1">
                          <a:solidFill>
                            <a:srgbClr val="000000"/>
                          </a:solidFill>
                          <a:latin typeface="Calibri"/>
                        </a:rPr>
                        <a:t>Rule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NLEFT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NRIGHT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NBOTH</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NTOTAL</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Support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Confidence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Completeness</a:t>
                      </a:r>
                      <a:endParaRPr lang="en-US" sz="18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445320">
                <a:tc>
                  <a:txBody>
                    <a:bodyPr/>
                    <a:lstStyle/>
                    <a:p>
                      <a:pPr>
                        <a:lnSpc>
                          <a:spcPct val="100000"/>
                        </a:lnSpc>
                      </a:pPr>
                      <a:r>
                        <a:rPr lang="en-US" sz="1800" b="0" strike="noStrike" spc="-1">
                          <a:solidFill>
                            <a:srgbClr val="000000"/>
                          </a:solidFill>
                          <a:latin typeface="Calibri"/>
                        </a:rPr>
                        <a:t>Milk → Juice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45320">
                <a:tc>
                  <a:txBody>
                    <a:bodyPr/>
                    <a:lstStyle/>
                    <a:p>
                      <a:pPr>
                        <a:lnSpc>
                          <a:spcPct val="100000"/>
                        </a:lnSpc>
                      </a:pPr>
                      <a:r>
                        <a:rPr lang="en-US" sz="1800" b="0" strike="noStrike" spc="-1">
                          <a:solidFill>
                            <a:srgbClr val="000000"/>
                          </a:solidFill>
                          <a:latin typeface="Calibri"/>
                        </a:rPr>
                        <a:t>Bread → Juice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r h="445320">
                <a:tc>
                  <a:txBody>
                    <a:bodyPr/>
                    <a:lstStyle/>
                    <a:p>
                      <a:pPr>
                        <a:lnSpc>
                          <a:spcPct val="100000"/>
                        </a:lnSpc>
                      </a:pPr>
                      <a:r>
                        <a:rPr lang="en-US" sz="1800" b="0" strike="noStrike" spc="-1">
                          <a:solidFill>
                            <a:srgbClr val="000000"/>
                          </a:solidFill>
                          <a:latin typeface="Calibri"/>
                        </a:rPr>
                        <a:t>Milk →</a:t>
                      </a:r>
                      <a:r>
                        <a:rPr lang="en-US" sz="1800" b="0" strike="noStrike" spc="-1">
                          <a:solidFill>
                            <a:srgbClr val="000000"/>
                          </a:solidFill>
                          <a:latin typeface="Wingdings"/>
                        </a:rPr>
                        <a:t> </a:t>
                      </a:r>
                      <a:r>
                        <a:rPr lang="en-US" sz="1800" b="0" strike="noStrike" spc="-1">
                          <a:solidFill>
                            <a:srgbClr val="000000"/>
                          </a:solidFill>
                          <a:latin typeface="Calibri"/>
                        </a:rPr>
                        <a:t> Egg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445320">
                <a:tc>
                  <a:txBody>
                    <a:bodyPr/>
                    <a:lstStyle/>
                    <a:p>
                      <a:pPr>
                        <a:lnSpc>
                          <a:spcPct val="100000"/>
                        </a:lnSpc>
                      </a:pPr>
                      <a:r>
                        <a:rPr lang="en-US" sz="1800" b="0" strike="noStrike" spc="-1">
                          <a:solidFill>
                            <a:srgbClr val="000000"/>
                          </a:solidFill>
                          <a:latin typeface="Calibri"/>
                        </a:rPr>
                        <a:t>Milk → Cookies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graphicFrame>
        <p:nvGraphicFramePr>
          <p:cNvPr id="139" name="Table 3"/>
          <p:cNvGraphicFramePr/>
          <p:nvPr/>
        </p:nvGraphicFramePr>
        <p:xfrm>
          <a:off x="2342520" y="1470240"/>
          <a:ext cx="6978240" cy="2130600"/>
        </p:xfrm>
        <a:graphic>
          <a:graphicData uri="http://schemas.openxmlformats.org/drawingml/2006/table">
            <a:tbl>
              <a:tblPr/>
              <a:tblGrid>
                <a:gridCol w="2089440">
                  <a:extLst>
                    <a:ext uri="{9D8B030D-6E8A-4147-A177-3AD203B41FA5}">
                      <a16:colId xmlns:a16="http://schemas.microsoft.com/office/drawing/2014/main" val="20000"/>
                    </a:ext>
                  </a:extLst>
                </a:gridCol>
                <a:gridCol w="2089440">
                  <a:extLst>
                    <a:ext uri="{9D8B030D-6E8A-4147-A177-3AD203B41FA5}">
                      <a16:colId xmlns:a16="http://schemas.microsoft.com/office/drawing/2014/main" val="20001"/>
                    </a:ext>
                  </a:extLst>
                </a:gridCol>
                <a:gridCol w="2799360">
                  <a:extLst>
                    <a:ext uri="{9D8B030D-6E8A-4147-A177-3AD203B41FA5}">
                      <a16:colId xmlns:a16="http://schemas.microsoft.com/office/drawing/2014/main" val="20002"/>
                    </a:ext>
                  </a:extLst>
                </a:gridCol>
              </a:tblGrid>
              <a:tr h="357120">
                <a:tc>
                  <a:txBody>
                    <a:bodyPr/>
                    <a:lstStyle/>
                    <a:p>
                      <a:pPr>
                        <a:lnSpc>
                          <a:spcPct val="100000"/>
                        </a:lnSpc>
                      </a:pPr>
                      <a:r>
                        <a:rPr lang="en-US" sz="1800" b="1" strike="noStrike" spc="-1">
                          <a:solidFill>
                            <a:srgbClr val="000000"/>
                          </a:solidFill>
                          <a:latin typeface="Calibri"/>
                        </a:rPr>
                        <a:t>Transaction_Id</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nSpc>
                          <a:spcPct val="100000"/>
                        </a:lnSpc>
                      </a:pPr>
                      <a:r>
                        <a:rPr lang="en-US" sz="1800" b="1" strike="noStrike" spc="-1">
                          <a:solidFill>
                            <a:srgbClr val="000000"/>
                          </a:solidFill>
                          <a:latin typeface="Calibri"/>
                        </a:rPr>
                        <a:t>Time</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nSpc>
                          <a:spcPct val="100000"/>
                        </a:lnSpc>
                      </a:pPr>
                      <a:r>
                        <a:rPr lang="en-US" sz="1800" b="1" strike="noStrike" spc="-1">
                          <a:solidFill>
                            <a:srgbClr val="000000"/>
                          </a:solidFill>
                          <a:latin typeface="Calibri"/>
                        </a:rPr>
                        <a:t>Items_bought</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extLst>
                  <a:ext uri="{0D108BD9-81ED-4DB2-BD59-A6C34878D82A}">
                    <a16:rowId xmlns:a16="http://schemas.microsoft.com/office/drawing/2014/main" val="10000"/>
                  </a:ext>
                </a:extLst>
              </a:tr>
              <a:tr h="561240">
                <a:tc>
                  <a:txBody>
                    <a:bodyPr/>
                    <a:lstStyle/>
                    <a:p>
                      <a:pPr>
                        <a:lnSpc>
                          <a:spcPct val="100000"/>
                        </a:lnSpc>
                      </a:pPr>
                      <a:r>
                        <a:rPr lang="en-US" sz="1600" b="0" strike="noStrike" spc="-1">
                          <a:solidFill>
                            <a:srgbClr val="000000"/>
                          </a:solidFill>
                          <a:latin typeface="Calibri"/>
                        </a:rPr>
                        <a:t>101</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6:30</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Milk, Bread, Cookies, Juice</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34160">
                <a:tc>
                  <a:txBody>
                    <a:bodyPr/>
                    <a:lstStyle/>
                    <a:p>
                      <a:pPr>
                        <a:lnSpc>
                          <a:spcPct val="100000"/>
                        </a:lnSpc>
                      </a:pPr>
                      <a:r>
                        <a:rPr lang="en-US" sz="1600" b="0" strike="noStrike" spc="-1">
                          <a:solidFill>
                            <a:srgbClr val="000000"/>
                          </a:solidFill>
                          <a:latin typeface="Calibri"/>
                        </a:rPr>
                        <a:t>792</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7:35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Milk,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2"/>
                  </a:ext>
                </a:extLst>
              </a:tr>
              <a:tr h="434160">
                <a:tc>
                  <a:txBody>
                    <a:bodyPr/>
                    <a:lstStyle/>
                    <a:p>
                      <a:pPr>
                        <a:lnSpc>
                          <a:spcPct val="100000"/>
                        </a:lnSpc>
                      </a:pPr>
                      <a:r>
                        <a:rPr lang="en-US" sz="1600" b="0" strike="noStrike" spc="-1">
                          <a:solidFill>
                            <a:srgbClr val="000000"/>
                          </a:solidFill>
                          <a:latin typeface="Calibri"/>
                        </a:rPr>
                        <a:t>1130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8:05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Milk, Eggs</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326520">
                <a:tc>
                  <a:txBody>
                    <a:bodyPr/>
                    <a:lstStyle/>
                    <a:p>
                      <a:pPr>
                        <a:lnSpc>
                          <a:spcPct val="100000"/>
                        </a:lnSpc>
                      </a:pPr>
                      <a:r>
                        <a:rPr lang="en-US" sz="1600" b="0" strike="noStrike" spc="-1">
                          <a:solidFill>
                            <a:srgbClr val="000000"/>
                          </a:solidFill>
                          <a:latin typeface="Calibri"/>
                        </a:rPr>
                        <a:t>1730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8:40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Bread, Cookies, Coffee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sp>
        <p:nvSpPr>
          <p:cNvPr id="140" name="TextShape 4"/>
          <p:cNvSpPr txBox="1"/>
          <p:nvPr/>
        </p:nvSpPr>
        <p:spPr>
          <a:xfrm>
            <a:off x="838080" y="6356520"/>
            <a:ext cx="2742840" cy="364680"/>
          </a:xfrm>
          <a:prstGeom prst="rect">
            <a:avLst/>
          </a:prstGeom>
          <a:noFill/>
          <a:ln>
            <a:noFill/>
          </a:ln>
        </p:spPr>
        <p:txBody>
          <a:bodyPr anchor="ctr"/>
          <a:lstStyle/>
          <a:p>
            <a:pPr>
              <a:lnSpc>
                <a:spcPct val="100000"/>
              </a:lnSpc>
            </a:pPr>
            <a:fld id="{49A02541-59A5-476B-B2CF-83DDD2884F33}"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41" name="TextShape 5"/>
          <p:cNvSpPr txBox="1"/>
          <p:nvPr/>
        </p:nvSpPr>
        <p:spPr>
          <a:xfrm>
            <a:off x="8610480" y="6356520"/>
            <a:ext cx="2742840" cy="364680"/>
          </a:xfrm>
          <a:prstGeom prst="rect">
            <a:avLst/>
          </a:prstGeom>
          <a:noFill/>
          <a:ln>
            <a:noFill/>
          </a:ln>
        </p:spPr>
        <p:txBody>
          <a:bodyPr anchor="ctr"/>
          <a:lstStyle/>
          <a:p>
            <a:pPr algn="r">
              <a:lnSpc>
                <a:spcPct val="100000"/>
              </a:lnSpc>
            </a:pPr>
            <a:fld id="{2F2D7528-B9A2-44BB-A84F-8EFDABAC6785}" type="slidenum">
              <a:rPr lang="en-US" sz="1200" b="0" strike="noStrike" spc="-1">
                <a:solidFill>
                  <a:srgbClr val="8B8B8B"/>
                </a:solidFill>
                <a:latin typeface="Calibri"/>
              </a:rPr>
              <a:t>13</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Market Store </a:t>
            </a:r>
            <a:endParaRPr lang="en-US" sz="4400" b="0" strike="noStrike" spc="-1">
              <a:solidFill>
                <a:srgbClr val="000000"/>
              </a:solidFill>
              <a:latin typeface="Calibri"/>
            </a:endParaRPr>
          </a:p>
        </p:txBody>
      </p:sp>
      <p:graphicFrame>
        <p:nvGraphicFramePr>
          <p:cNvPr id="143" name="Table 2"/>
          <p:cNvGraphicFramePr/>
          <p:nvPr/>
        </p:nvGraphicFramePr>
        <p:xfrm>
          <a:off x="838080" y="4247640"/>
          <a:ext cx="11093040" cy="2403720"/>
        </p:xfrm>
        <a:graphic>
          <a:graphicData uri="http://schemas.openxmlformats.org/drawingml/2006/table">
            <a:tbl>
              <a:tblPr/>
              <a:tblGrid>
                <a:gridCol w="1989000">
                  <a:extLst>
                    <a:ext uri="{9D8B030D-6E8A-4147-A177-3AD203B41FA5}">
                      <a16:colId xmlns:a16="http://schemas.microsoft.com/office/drawing/2014/main" val="20000"/>
                    </a:ext>
                  </a:extLst>
                </a:gridCol>
                <a:gridCol w="911880">
                  <a:extLst>
                    <a:ext uri="{9D8B030D-6E8A-4147-A177-3AD203B41FA5}">
                      <a16:colId xmlns:a16="http://schemas.microsoft.com/office/drawing/2014/main" val="20001"/>
                    </a:ext>
                  </a:extLst>
                </a:gridCol>
                <a:gridCol w="1076760">
                  <a:extLst>
                    <a:ext uri="{9D8B030D-6E8A-4147-A177-3AD203B41FA5}">
                      <a16:colId xmlns:a16="http://schemas.microsoft.com/office/drawing/2014/main" val="20002"/>
                    </a:ext>
                  </a:extLst>
                </a:gridCol>
                <a:gridCol w="992880">
                  <a:extLst>
                    <a:ext uri="{9D8B030D-6E8A-4147-A177-3AD203B41FA5}">
                      <a16:colId xmlns:a16="http://schemas.microsoft.com/office/drawing/2014/main" val="20003"/>
                    </a:ext>
                  </a:extLst>
                </a:gridCol>
                <a:gridCol w="1530360">
                  <a:extLst>
                    <a:ext uri="{9D8B030D-6E8A-4147-A177-3AD203B41FA5}">
                      <a16:colId xmlns:a16="http://schemas.microsoft.com/office/drawing/2014/main" val="20004"/>
                    </a:ext>
                  </a:extLst>
                </a:gridCol>
                <a:gridCol w="1530360">
                  <a:extLst>
                    <a:ext uri="{9D8B030D-6E8A-4147-A177-3AD203B41FA5}">
                      <a16:colId xmlns:a16="http://schemas.microsoft.com/office/drawing/2014/main" val="20005"/>
                    </a:ext>
                  </a:extLst>
                </a:gridCol>
                <a:gridCol w="1530360">
                  <a:extLst>
                    <a:ext uri="{9D8B030D-6E8A-4147-A177-3AD203B41FA5}">
                      <a16:colId xmlns:a16="http://schemas.microsoft.com/office/drawing/2014/main" val="20006"/>
                    </a:ext>
                  </a:extLst>
                </a:gridCol>
                <a:gridCol w="1531440">
                  <a:extLst>
                    <a:ext uri="{9D8B030D-6E8A-4147-A177-3AD203B41FA5}">
                      <a16:colId xmlns:a16="http://schemas.microsoft.com/office/drawing/2014/main" val="20007"/>
                    </a:ext>
                  </a:extLst>
                </a:gridCol>
              </a:tblGrid>
              <a:tr h="622440">
                <a:tc>
                  <a:txBody>
                    <a:bodyPr/>
                    <a:lstStyle/>
                    <a:p>
                      <a:pPr>
                        <a:lnSpc>
                          <a:spcPct val="100000"/>
                        </a:lnSpc>
                      </a:pPr>
                      <a:r>
                        <a:rPr lang="en-US" sz="1800" b="1" strike="noStrike" spc="-1">
                          <a:solidFill>
                            <a:srgbClr val="000000"/>
                          </a:solidFill>
                          <a:latin typeface="Calibri"/>
                        </a:rPr>
                        <a:t>Rule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NLEFT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NRIGHT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NBOTH</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NTOTAL</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Support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Confidence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Completeness</a:t>
                      </a:r>
                      <a:endParaRPr lang="en-US" sz="18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445320">
                <a:tc>
                  <a:txBody>
                    <a:bodyPr/>
                    <a:lstStyle/>
                    <a:p>
                      <a:pPr>
                        <a:lnSpc>
                          <a:spcPct val="100000"/>
                        </a:lnSpc>
                      </a:pPr>
                      <a:r>
                        <a:rPr lang="en-US" sz="1800" b="0" strike="noStrike" spc="-1">
                          <a:solidFill>
                            <a:srgbClr val="000000"/>
                          </a:solidFill>
                          <a:latin typeface="Calibri"/>
                        </a:rPr>
                        <a:t>Milk → Juice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45320">
                <a:tc>
                  <a:txBody>
                    <a:bodyPr/>
                    <a:lstStyle/>
                    <a:p>
                      <a:pPr>
                        <a:lnSpc>
                          <a:spcPct val="100000"/>
                        </a:lnSpc>
                      </a:pPr>
                      <a:r>
                        <a:rPr lang="en-US" sz="1800" b="0" strike="noStrike" spc="-1">
                          <a:solidFill>
                            <a:srgbClr val="000000"/>
                          </a:solidFill>
                          <a:latin typeface="Calibri"/>
                        </a:rPr>
                        <a:t>Bread → Juice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r h="445320">
                <a:tc>
                  <a:txBody>
                    <a:bodyPr/>
                    <a:lstStyle/>
                    <a:p>
                      <a:pPr>
                        <a:lnSpc>
                          <a:spcPct val="100000"/>
                        </a:lnSpc>
                      </a:pPr>
                      <a:r>
                        <a:rPr lang="en-US" sz="1800" b="0" strike="noStrike" spc="-1">
                          <a:solidFill>
                            <a:srgbClr val="000000"/>
                          </a:solidFill>
                          <a:latin typeface="Calibri"/>
                        </a:rPr>
                        <a:t>Milk →</a:t>
                      </a:r>
                      <a:r>
                        <a:rPr lang="en-US" sz="1800" b="0" strike="noStrike" spc="-1">
                          <a:solidFill>
                            <a:srgbClr val="000000"/>
                          </a:solidFill>
                          <a:latin typeface="Wingdings"/>
                        </a:rPr>
                        <a:t> </a:t>
                      </a:r>
                      <a:r>
                        <a:rPr lang="en-US" sz="1800" b="0" strike="noStrike" spc="-1">
                          <a:solidFill>
                            <a:srgbClr val="000000"/>
                          </a:solidFill>
                          <a:latin typeface="Calibri"/>
                        </a:rPr>
                        <a:t> Egg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445320">
                <a:tc>
                  <a:txBody>
                    <a:bodyPr/>
                    <a:lstStyle/>
                    <a:p>
                      <a:pPr>
                        <a:lnSpc>
                          <a:spcPct val="100000"/>
                        </a:lnSpc>
                      </a:pPr>
                      <a:r>
                        <a:rPr lang="en-US" sz="1800" b="0" strike="noStrike" spc="-1">
                          <a:solidFill>
                            <a:srgbClr val="000000"/>
                          </a:solidFill>
                          <a:latin typeface="Calibri"/>
                        </a:rPr>
                        <a:t>Milk → Cookies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graphicFrame>
        <p:nvGraphicFramePr>
          <p:cNvPr id="144" name="Table 3"/>
          <p:cNvGraphicFramePr/>
          <p:nvPr/>
        </p:nvGraphicFramePr>
        <p:xfrm>
          <a:off x="2342520" y="1470240"/>
          <a:ext cx="6978240" cy="2130600"/>
        </p:xfrm>
        <a:graphic>
          <a:graphicData uri="http://schemas.openxmlformats.org/drawingml/2006/table">
            <a:tbl>
              <a:tblPr/>
              <a:tblGrid>
                <a:gridCol w="2089440">
                  <a:extLst>
                    <a:ext uri="{9D8B030D-6E8A-4147-A177-3AD203B41FA5}">
                      <a16:colId xmlns:a16="http://schemas.microsoft.com/office/drawing/2014/main" val="20000"/>
                    </a:ext>
                  </a:extLst>
                </a:gridCol>
                <a:gridCol w="2089440">
                  <a:extLst>
                    <a:ext uri="{9D8B030D-6E8A-4147-A177-3AD203B41FA5}">
                      <a16:colId xmlns:a16="http://schemas.microsoft.com/office/drawing/2014/main" val="20001"/>
                    </a:ext>
                  </a:extLst>
                </a:gridCol>
                <a:gridCol w="2799360">
                  <a:extLst>
                    <a:ext uri="{9D8B030D-6E8A-4147-A177-3AD203B41FA5}">
                      <a16:colId xmlns:a16="http://schemas.microsoft.com/office/drawing/2014/main" val="20002"/>
                    </a:ext>
                  </a:extLst>
                </a:gridCol>
              </a:tblGrid>
              <a:tr h="357120">
                <a:tc>
                  <a:txBody>
                    <a:bodyPr/>
                    <a:lstStyle/>
                    <a:p>
                      <a:pPr>
                        <a:lnSpc>
                          <a:spcPct val="100000"/>
                        </a:lnSpc>
                      </a:pPr>
                      <a:r>
                        <a:rPr lang="en-US" sz="1800" b="1" strike="noStrike" spc="-1">
                          <a:solidFill>
                            <a:srgbClr val="000000"/>
                          </a:solidFill>
                          <a:latin typeface="Calibri"/>
                        </a:rPr>
                        <a:t>Transaction_Id</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nSpc>
                          <a:spcPct val="100000"/>
                        </a:lnSpc>
                      </a:pPr>
                      <a:r>
                        <a:rPr lang="en-US" sz="1800" b="1" strike="noStrike" spc="-1">
                          <a:solidFill>
                            <a:srgbClr val="000000"/>
                          </a:solidFill>
                          <a:latin typeface="Calibri"/>
                        </a:rPr>
                        <a:t>Time</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nSpc>
                          <a:spcPct val="100000"/>
                        </a:lnSpc>
                      </a:pPr>
                      <a:r>
                        <a:rPr lang="en-US" sz="1800" b="1" strike="noStrike" spc="-1">
                          <a:solidFill>
                            <a:srgbClr val="000000"/>
                          </a:solidFill>
                          <a:latin typeface="Calibri"/>
                        </a:rPr>
                        <a:t>Items_bought</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extLst>
                  <a:ext uri="{0D108BD9-81ED-4DB2-BD59-A6C34878D82A}">
                    <a16:rowId xmlns:a16="http://schemas.microsoft.com/office/drawing/2014/main" val="10000"/>
                  </a:ext>
                </a:extLst>
              </a:tr>
              <a:tr h="561240">
                <a:tc>
                  <a:txBody>
                    <a:bodyPr/>
                    <a:lstStyle/>
                    <a:p>
                      <a:pPr>
                        <a:lnSpc>
                          <a:spcPct val="100000"/>
                        </a:lnSpc>
                      </a:pPr>
                      <a:r>
                        <a:rPr lang="en-US" sz="1600" b="0" strike="noStrike" spc="-1">
                          <a:solidFill>
                            <a:srgbClr val="000000"/>
                          </a:solidFill>
                          <a:latin typeface="Calibri"/>
                        </a:rPr>
                        <a:t>101</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6:30</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Milk, Bread, Cookies, Juice</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34160">
                <a:tc>
                  <a:txBody>
                    <a:bodyPr/>
                    <a:lstStyle/>
                    <a:p>
                      <a:pPr>
                        <a:lnSpc>
                          <a:spcPct val="100000"/>
                        </a:lnSpc>
                      </a:pPr>
                      <a:r>
                        <a:rPr lang="en-US" sz="1600" b="0" strike="noStrike" spc="-1">
                          <a:solidFill>
                            <a:srgbClr val="000000"/>
                          </a:solidFill>
                          <a:latin typeface="Calibri"/>
                        </a:rPr>
                        <a:t>792</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7:35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Milk,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2"/>
                  </a:ext>
                </a:extLst>
              </a:tr>
              <a:tr h="434160">
                <a:tc>
                  <a:txBody>
                    <a:bodyPr/>
                    <a:lstStyle/>
                    <a:p>
                      <a:pPr>
                        <a:lnSpc>
                          <a:spcPct val="100000"/>
                        </a:lnSpc>
                      </a:pPr>
                      <a:r>
                        <a:rPr lang="en-US" sz="1600" b="0" strike="noStrike" spc="-1">
                          <a:solidFill>
                            <a:srgbClr val="000000"/>
                          </a:solidFill>
                          <a:latin typeface="Calibri"/>
                        </a:rPr>
                        <a:t>1130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8:05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Milk, Eggs</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326520">
                <a:tc>
                  <a:txBody>
                    <a:bodyPr/>
                    <a:lstStyle/>
                    <a:p>
                      <a:pPr>
                        <a:lnSpc>
                          <a:spcPct val="100000"/>
                        </a:lnSpc>
                      </a:pPr>
                      <a:r>
                        <a:rPr lang="en-US" sz="1600" b="0" strike="noStrike" spc="-1">
                          <a:solidFill>
                            <a:srgbClr val="000000"/>
                          </a:solidFill>
                          <a:latin typeface="Calibri"/>
                        </a:rPr>
                        <a:t>1730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8:40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Bread, Cookies, Coffee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sp>
        <p:nvSpPr>
          <p:cNvPr id="145" name="TextShape 4"/>
          <p:cNvSpPr txBox="1"/>
          <p:nvPr/>
        </p:nvSpPr>
        <p:spPr>
          <a:xfrm>
            <a:off x="838080" y="6356520"/>
            <a:ext cx="2742840" cy="364680"/>
          </a:xfrm>
          <a:prstGeom prst="rect">
            <a:avLst/>
          </a:prstGeom>
          <a:noFill/>
          <a:ln>
            <a:noFill/>
          </a:ln>
        </p:spPr>
        <p:txBody>
          <a:bodyPr anchor="ctr"/>
          <a:lstStyle/>
          <a:p>
            <a:pPr>
              <a:lnSpc>
                <a:spcPct val="100000"/>
              </a:lnSpc>
            </a:pPr>
            <a:fld id="{718AED2F-137A-4534-B2D1-88B6E7EE5035}"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46" name="TextShape 5"/>
          <p:cNvSpPr txBox="1"/>
          <p:nvPr/>
        </p:nvSpPr>
        <p:spPr>
          <a:xfrm>
            <a:off x="8610480" y="6356520"/>
            <a:ext cx="2742840" cy="364680"/>
          </a:xfrm>
          <a:prstGeom prst="rect">
            <a:avLst/>
          </a:prstGeom>
          <a:noFill/>
          <a:ln>
            <a:noFill/>
          </a:ln>
        </p:spPr>
        <p:txBody>
          <a:bodyPr anchor="ctr"/>
          <a:lstStyle/>
          <a:p>
            <a:pPr algn="r">
              <a:lnSpc>
                <a:spcPct val="100000"/>
              </a:lnSpc>
            </a:pPr>
            <a:fld id="{AA8DA935-ADF2-4FBE-8BBA-03422DE0EDB4}" type="slidenum">
              <a:rPr lang="en-US" sz="1200" b="0" strike="noStrike" spc="-1">
                <a:solidFill>
                  <a:srgbClr val="8B8B8B"/>
                </a:solidFill>
                <a:latin typeface="Calibri"/>
              </a:rPr>
              <a:t>14</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Market Store </a:t>
            </a:r>
            <a:endParaRPr lang="en-US" sz="4400" b="0" strike="noStrike" spc="-1">
              <a:solidFill>
                <a:srgbClr val="000000"/>
              </a:solidFill>
              <a:latin typeface="Calibri"/>
            </a:endParaRPr>
          </a:p>
        </p:txBody>
      </p:sp>
      <p:graphicFrame>
        <p:nvGraphicFramePr>
          <p:cNvPr id="148" name="Table 2"/>
          <p:cNvGraphicFramePr/>
          <p:nvPr/>
        </p:nvGraphicFramePr>
        <p:xfrm>
          <a:off x="838080" y="4247640"/>
          <a:ext cx="11093040" cy="2403720"/>
        </p:xfrm>
        <a:graphic>
          <a:graphicData uri="http://schemas.openxmlformats.org/drawingml/2006/table">
            <a:tbl>
              <a:tblPr/>
              <a:tblGrid>
                <a:gridCol w="1989000">
                  <a:extLst>
                    <a:ext uri="{9D8B030D-6E8A-4147-A177-3AD203B41FA5}">
                      <a16:colId xmlns:a16="http://schemas.microsoft.com/office/drawing/2014/main" val="20000"/>
                    </a:ext>
                  </a:extLst>
                </a:gridCol>
                <a:gridCol w="911880">
                  <a:extLst>
                    <a:ext uri="{9D8B030D-6E8A-4147-A177-3AD203B41FA5}">
                      <a16:colId xmlns:a16="http://schemas.microsoft.com/office/drawing/2014/main" val="20001"/>
                    </a:ext>
                  </a:extLst>
                </a:gridCol>
                <a:gridCol w="1076760">
                  <a:extLst>
                    <a:ext uri="{9D8B030D-6E8A-4147-A177-3AD203B41FA5}">
                      <a16:colId xmlns:a16="http://schemas.microsoft.com/office/drawing/2014/main" val="20002"/>
                    </a:ext>
                  </a:extLst>
                </a:gridCol>
                <a:gridCol w="992880">
                  <a:extLst>
                    <a:ext uri="{9D8B030D-6E8A-4147-A177-3AD203B41FA5}">
                      <a16:colId xmlns:a16="http://schemas.microsoft.com/office/drawing/2014/main" val="20003"/>
                    </a:ext>
                  </a:extLst>
                </a:gridCol>
                <a:gridCol w="1530360">
                  <a:extLst>
                    <a:ext uri="{9D8B030D-6E8A-4147-A177-3AD203B41FA5}">
                      <a16:colId xmlns:a16="http://schemas.microsoft.com/office/drawing/2014/main" val="20004"/>
                    </a:ext>
                  </a:extLst>
                </a:gridCol>
                <a:gridCol w="1530360">
                  <a:extLst>
                    <a:ext uri="{9D8B030D-6E8A-4147-A177-3AD203B41FA5}">
                      <a16:colId xmlns:a16="http://schemas.microsoft.com/office/drawing/2014/main" val="20005"/>
                    </a:ext>
                  </a:extLst>
                </a:gridCol>
                <a:gridCol w="1530360">
                  <a:extLst>
                    <a:ext uri="{9D8B030D-6E8A-4147-A177-3AD203B41FA5}">
                      <a16:colId xmlns:a16="http://schemas.microsoft.com/office/drawing/2014/main" val="20006"/>
                    </a:ext>
                  </a:extLst>
                </a:gridCol>
                <a:gridCol w="1531440">
                  <a:extLst>
                    <a:ext uri="{9D8B030D-6E8A-4147-A177-3AD203B41FA5}">
                      <a16:colId xmlns:a16="http://schemas.microsoft.com/office/drawing/2014/main" val="20007"/>
                    </a:ext>
                  </a:extLst>
                </a:gridCol>
              </a:tblGrid>
              <a:tr h="622440">
                <a:tc>
                  <a:txBody>
                    <a:bodyPr/>
                    <a:lstStyle/>
                    <a:p>
                      <a:pPr>
                        <a:lnSpc>
                          <a:spcPct val="100000"/>
                        </a:lnSpc>
                      </a:pPr>
                      <a:r>
                        <a:rPr lang="en-US" sz="1800" b="1" strike="noStrike" spc="-1">
                          <a:solidFill>
                            <a:srgbClr val="000000"/>
                          </a:solidFill>
                          <a:latin typeface="Calibri"/>
                        </a:rPr>
                        <a:t>Rule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NLEFT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NRIGHT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NBOTH</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NTOTAL</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Support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Confidence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Completeness</a:t>
                      </a:r>
                      <a:endParaRPr lang="en-US" sz="18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445320">
                <a:tc>
                  <a:txBody>
                    <a:bodyPr/>
                    <a:lstStyle/>
                    <a:p>
                      <a:pPr>
                        <a:lnSpc>
                          <a:spcPct val="100000"/>
                        </a:lnSpc>
                      </a:pPr>
                      <a:r>
                        <a:rPr lang="en-US" sz="1800" b="0" strike="noStrike" spc="-1">
                          <a:solidFill>
                            <a:srgbClr val="000000"/>
                          </a:solidFill>
                          <a:latin typeface="Calibri"/>
                        </a:rPr>
                        <a:t>Milk → Juice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0.67</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45320">
                <a:tc>
                  <a:txBody>
                    <a:bodyPr/>
                    <a:lstStyle/>
                    <a:p>
                      <a:pPr>
                        <a:lnSpc>
                          <a:spcPct val="100000"/>
                        </a:lnSpc>
                      </a:pPr>
                      <a:r>
                        <a:rPr lang="en-US" sz="1800" b="0" strike="noStrike" spc="-1">
                          <a:solidFill>
                            <a:srgbClr val="000000"/>
                          </a:solidFill>
                          <a:latin typeface="Calibri"/>
                        </a:rPr>
                        <a:t>Bread → Juice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r h="445320">
                <a:tc>
                  <a:txBody>
                    <a:bodyPr/>
                    <a:lstStyle/>
                    <a:p>
                      <a:pPr>
                        <a:lnSpc>
                          <a:spcPct val="100000"/>
                        </a:lnSpc>
                      </a:pPr>
                      <a:r>
                        <a:rPr lang="en-US" sz="1800" b="0" strike="noStrike" spc="-1">
                          <a:solidFill>
                            <a:srgbClr val="000000"/>
                          </a:solidFill>
                          <a:latin typeface="Calibri"/>
                        </a:rPr>
                        <a:t>Milk →</a:t>
                      </a:r>
                      <a:r>
                        <a:rPr lang="en-US" sz="1800" b="0" strike="noStrike" spc="-1">
                          <a:solidFill>
                            <a:srgbClr val="000000"/>
                          </a:solidFill>
                          <a:latin typeface="Wingdings"/>
                        </a:rPr>
                        <a:t> </a:t>
                      </a:r>
                      <a:r>
                        <a:rPr lang="en-US" sz="1800" b="0" strike="noStrike" spc="-1">
                          <a:solidFill>
                            <a:srgbClr val="000000"/>
                          </a:solidFill>
                          <a:latin typeface="Calibri"/>
                        </a:rPr>
                        <a:t> Egg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0.33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buNone/>
                      </a:pPr>
                      <a:endParaRPr lang="en-US"/>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445320">
                <a:tc>
                  <a:txBody>
                    <a:bodyPr/>
                    <a:lstStyle/>
                    <a:p>
                      <a:pPr>
                        <a:lnSpc>
                          <a:spcPct val="100000"/>
                        </a:lnSpc>
                      </a:pPr>
                      <a:r>
                        <a:rPr lang="en-US" sz="1800" b="0" strike="noStrike" spc="-1">
                          <a:solidFill>
                            <a:srgbClr val="000000"/>
                          </a:solidFill>
                          <a:latin typeface="Calibri"/>
                        </a:rPr>
                        <a:t>Milk → Cookies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0.33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buNone/>
                      </a:pPr>
                      <a:endParaRPr lang="en-US"/>
                    </a:p>
                  </a:txBody>
                  <a:tcP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graphicFrame>
        <p:nvGraphicFramePr>
          <p:cNvPr id="149" name="Table 3"/>
          <p:cNvGraphicFramePr/>
          <p:nvPr/>
        </p:nvGraphicFramePr>
        <p:xfrm>
          <a:off x="2342520" y="1470240"/>
          <a:ext cx="6978240" cy="2130600"/>
        </p:xfrm>
        <a:graphic>
          <a:graphicData uri="http://schemas.openxmlformats.org/drawingml/2006/table">
            <a:tbl>
              <a:tblPr/>
              <a:tblGrid>
                <a:gridCol w="2089440">
                  <a:extLst>
                    <a:ext uri="{9D8B030D-6E8A-4147-A177-3AD203B41FA5}">
                      <a16:colId xmlns:a16="http://schemas.microsoft.com/office/drawing/2014/main" val="20000"/>
                    </a:ext>
                  </a:extLst>
                </a:gridCol>
                <a:gridCol w="2089440">
                  <a:extLst>
                    <a:ext uri="{9D8B030D-6E8A-4147-A177-3AD203B41FA5}">
                      <a16:colId xmlns:a16="http://schemas.microsoft.com/office/drawing/2014/main" val="20001"/>
                    </a:ext>
                  </a:extLst>
                </a:gridCol>
                <a:gridCol w="2799360">
                  <a:extLst>
                    <a:ext uri="{9D8B030D-6E8A-4147-A177-3AD203B41FA5}">
                      <a16:colId xmlns:a16="http://schemas.microsoft.com/office/drawing/2014/main" val="20002"/>
                    </a:ext>
                  </a:extLst>
                </a:gridCol>
              </a:tblGrid>
              <a:tr h="357120">
                <a:tc>
                  <a:txBody>
                    <a:bodyPr/>
                    <a:lstStyle/>
                    <a:p>
                      <a:pPr>
                        <a:lnSpc>
                          <a:spcPct val="100000"/>
                        </a:lnSpc>
                      </a:pPr>
                      <a:r>
                        <a:rPr lang="en-US" sz="1800" b="1" strike="noStrike" spc="-1">
                          <a:solidFill>
                            <a:srgbClr val="000000"/>
                          </a:solidFill>
                          <a:latin typeface="Calibri"/>
                        </a:rPr>
                        <a:t>Transaction_Id</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nSpc>
                          <a:spcPct val="100000"/>
                        </a:lnSpc>
                      </a:pPr>
                      <a:r>
                        <a:rPr lang="en-US" sz="1800" b="1" strike="noStrike" spc="-1">
                          <a:solidFill>
                            <a:srgbClr val="000000"/>
                          </a:solidFill>
                          <a:latin typeface="Calibri"/>
                        </a:rPr>
                        <a:t>Time</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nSpc>
                          <a:spcPct val="100000"/>
                        </a:lnSpc>
                      </a:pPr>
                      <a:r>
                        <a:rPr lang="en-US" sz="1800" b="1" strike="noStrike" spc="-1">
                          <a:solidFill>
                            <a:srgbClr val="000000"/>
                          </a:solidFill>
                          <a:latin typeface="Calibri"/>
                        </a:rPr>
                        <a:t>Items_bought</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extLst>
                  <a:ext uri="{0D108BD9-81ED-4DB2-BD59-A6C34878D82A}">
                    <a16:rowId xmlns:a16="http://schemas.microsoft.com/office/drawing/2014/main" val="10000"/>
                  </a:ext>
                </a:extLst>
              </a:tr>
              <a:tr h="561240">
                <a:tc>
                  <a:txBody>
                    <a:bodyPr/>
                    <a:lstStyle/>
                    <a:p>
                      <a:pPr>
                        <a:lnSpc>
                          <a:spcPct val="100000"/>
                        </a:lnSpc>
                      </a:pPr>
                      <a:r>
                        <a:rPr lang="en-US" sz="1600" b="0" strike="noStrike" spc="-1">
                          <a:solidFill>
                            <a:srgbClr val="000000"/>
                          </a:solidFill>
                          <a:latin typeface="Calibri"/>
                        </a:rPr>
                        <a:t>101</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6:30</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Milk, Bread, Cookies, Juice</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34160">
                <a:tc>
                  <a:txBody>
                    <a:bodyPr/>
                    <a:lstStyle/>
                    <a:p>
                      <a:pPr>
                        <a:lnSpc>
                          <a:spcPct val="100000"/>
                        </a:lnSpc>
                      </a:pPr>
                      <a:r>
                        <a:rPr lang="en-US" sz="1600" b="0" strike="noStrike" spc="-1">
                          <a:solidFill>
                            <a:srgbClr val="000000"/>
                          </a:solidFill>
                          <a:latin typeface="Calibri"/>
                        </a:rPr>
                        <a:t>792</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7:35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Milk,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2"/>
                  </a:ext>
                </a:extLst>
              </a:tr>
              <a:tr h="434160">
                <a:tc>
                  <a:txBody>
                    <a:bodyPr/>
                    <a:lstStyle/>
                    <a:p>
                      <a:pPr>
                        <a:lnSpc>
                          <a:spcPct val="100000"/>
                        </a:lnSpc>
                      </a:pPr>
                      <a:r>
                        <a:rPr lang="en-US" sz="1600" b="0" strike="noStrike" spc="-1">
                          <a:solidFill>
                            <a:srgbClr val="000000"/>
                          </a:solidFill>
                          <a:latin typeface="Calibri"/>
                        </a:rPr>
                        <a:t>1130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8:05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Milk, Eggs</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326520">
                <a:tc>
                  <a:txBody>
                    <a:bodyPr/>
                    <a:lstStyle/>
                    <a:p>
                      <a:pPr>
                        <a:lnSpc>
                          <a:spcPct val="100000"/>
                        </a:lnSpc>
                      </a:pPr>
                      <a:r>
                        <a:rPr lang="en-US" sz="1600" b="0" strike="noStrike" spc="-1">
                          <a:solidFill>
                            <a:srgbClr val="000000"/>
                          </a:solidFill>
                          <a:latin typeface="Calibri"/>
                        </a:rPr>
                        <a:t>1730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8:40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Bread, Cookies, Coffee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sp>
        <p:nvSpPr>
          <p:cNvPr id="150" name="TextShape 4"/>
          <p:cNvSpPr txBox="1"/>
          <p:nvPr/>
        </p:nvSpPr>
        <p:spPr>
          <a:xfrm>
            <a:off x="838080" y="6356520"/>
            <a:ext cx="2742840" cy="364680"/>
          </a:xfrm>
          <a:prstGeom prst="rect">
            <a:avLst/>
          </a:prstGeom>
          <a:noFill/>
          <a:ln>
            <a:noFill/>
          </a:ln>
        </p:spPr>
        <p:txBody>
          <a:bodyPr anchor="ctr"/>
          <a:lstStyle/>
          <a:p>
            <a:pPr>
              <a:lnSpc>
                <a:spcPct val="100000"/>
              </a:lnSpc>
            </a:pPr>
            <a:fld id="{C85006B6-FD45-4421-9AAF-3123C382CD3C}"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51" name="TextShape 5"/>
          <p:cNvSpPr txBox="1"/>
          <p:nvPr/>
        </p:nvSpPr>
        <p:spPr>
          <a:xfrm>
            <a:off x="8610480" y="6356520"/>
            <a:ext cx="2742840" cy="364680"/>
          </a:xfrm>
          <a:prstGeom prst="rect">
            <a:avLst/>
          </a:prstGeom>
          <a:noFill/>
          <a:ln>
            <a:noFill/>
          </a:ln>
        </p:spPr>
        <p:txBody>
          <a:bodyPr anchor="ctr"/>
          <a:lstStyle/>
          <a:p>
            <a:pPr algn="r">
              <a:lnSpc>
                <a:spcPct val="100000"/>
              </a:lnSpc>
            </a:pPr>
            <a:fld id="{5CEACD45-A041-41E0-8FCA-8BA482D3DAF4}" type="slidenum">
              <a:rPr lang="en-US" sz="1200" b="0" strike="noStrike" spc="-1">
                <a:solidFill>
                  <a:srgbClr val="8B8B8B"/>
                </a:solidFill>
                <a:latin typeface="Calibri"/>
              </a:rPr>
              <a:t>15</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Market Store </a:t>
            </a:r>
            <a:endParaRPr lang="en-US" sz="4400" b="0" strike="noStrike" spc="-1">
              <a:solidFill>
                <a:srgbClr val="000000"/>
              </a:solidFill>
              <a:latin typeface="Calibri"/>
            </a:endParaRPr>
          </a:p>
        </p:txBody>
      </p:sp>
      <p:graphicFrame>
        <p:nvGraphicFramePr>
          <p:cNvPr id="153" name="Table 2"/>
          <p:cNvGraphicFramePr/>
          <p:nvPr/>
        </p:nvGraphicFramePr>
        <p:xfrm>
          <a:off x="838080" y="4247640"/>
          <a:ext cx="11093040" cy="2403720"/>
        </p:xfrm>
        <a:graphic>
          <a:graphicData uri="http://schemas.openxmlformats.org/drawingml/2006/table">
            <a:tbl>
              <a:tblPr/>
              <a:tblGrid>
                <a:gridCol w="1989000">
                  <a:extLst>
                    <a:ext uri="{9D8B030D-6E8A-4147-A177-3AD203B41FA5}">
                      <a16:colId xmlns:a16="http://schemas.microsoft.com/office/drawing/2014/main" val="20000"/>
                    </a:ext>
                  </a:extLst>
                </a:gridCol>
                <a:gridCol w="911880">
                  <a:extLst>
                    <a:ext uri="{9D8B030D-6E8A-4147-A177-3AD203B41FA5}">
                      <a16:colId xmlns:a16="http://schemas.microsoft.com/office/drawing/2014/main" val="20001"/>
                    </a:ext>
                  </a:extLst>
                </a:gridCol>
                <a:gridCol w="1076760">
                  <a:extLst>
                    <a:ext uri="{9D8B030D-6E8A-4147-A177-3AD203B41FA5}">
                      <a16:colId xmlns:a16="http://schemas.microsoft.com/office/drawing/2014/main" val="20002"/>
                    </a:ext>
                  </a:extLst>
                </a:gridCol>
                <a:gridCol w="992880">
                  <a:extLst>
                    <a:ext uri="{9D8B030D-6E8A-4147-A177-3AD203B41FA5}">
                      <a16:colId xmlns:a16="http://schemas.microsoft.com/office/drawing/2014/main" val="20003"/>
                    </a:ext>
                  </a:extLst>
                </a:gridCol>
                <a:gridCol w="1530360">
                  <a:extLst>
                    <a:ext uri="{9D8B030D-6E8A-4147-A177-3AD203B41FA5}">
                      <a16:colId xmlns:a16="http://schemas.microsoft.com/office/drawing/2014/main" val="20004"/>
                    </a:ext>
                  </a:extLst>
                </a:gridCol>
                <a:gridCol w="1530360">
                  <a:extLst>
                    <a:ext uri="{9D8B030D-6E8A-4147-A177-3AD203B41FA5}">
                      <a16:colId xmlns:a16="http://schemas.microsoft.com/office/drawing/2014/main" val="20005"/>
                    </a:ext>
                  </a:extLst>
                </a:gridCol>
                <a:gridCol w="1530360">
                  <a:extLst>
                    <a:ext uri="{9D8B030D-6E8A-4147-A177-3AD203B41FA5}">
                      <a16:colId xmlns:a16="http://schemas.microsoft.com/office/drawing/2014/main" val="20006"/>
                    </a:ext>
                  </a:extLst>
                </a:gridCol>
                <a:gridCol w="1531440">
                  <a:extLst>
                    <a:ext uri="{9D8B030D-6E8A-4147-A177-3AD203B41FA5}">
                      <a16:colId xmlns:a16="http://schemas.microsoft.com/office/drawing/2014/main" val="20007"/>
                    </a:ext>
                  </a:extLst>
                </a:gridCol>
              </a:tblGrid>
              <a:tr h="622440">
                <a:tc>
                  <a:txBody>
                    <a:bodyPr/>
                    <a:lstStyle/>
                    <a:p>
                      <a:pPr>
                        <a:lnSpc>
                          <a:spcPct val="100000"/>
                        </a:lnSpc>
                      </a:pPr>
                      <a:r>
                        <a:rPr lang="en-US" sz="1800" b="1" strike="noStrike" spc="-1">
                          <a:solidFill>
                            <a:srgbClr val="000000"/>
                          </a:solidFill>
                          <a:latin typeface="Calibri"/>
                        </a:rPr>
                        <a:t>Rule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NLEFT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NRIGHT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NBOTH</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NTOTAL</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Support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Confidence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0000"/>
                          </a:solidFill>
                          <a:latin typeface="Calibri"/>
                        </a:rPr>
                        <a:t>Completeness</a:t>
                      </a:r>
                      <a:endParaRPr lang="en-US" sz="18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445320">
                <a:tc>
                  <a:txBody>
                    <a:bodyPr/>
                    <a:lstStyle/>
                    <a:p>
                      <a:pPr>
                        <a:lnSpc>
                          <a:spcPct val="100000"/>
                        </a:lnSpc>
                      </a:pPr>
                      <a:r>
                        <a:rPr lang="en-US" sz="1800" b="0" strike="noStrike" spc="-1">
                          <a:solidFill>
                            <a:srgbClr val="000000"/>
                          </a:solidFill>
                          <a:latin typeface="Calibri"/>
                        </a:rPr>
                        <a:t>Milk → Juice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0.67</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1.00</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45320">
                <a:tc>
                  <a:txBody>
                    <a:bodyPr/>
                    <a:lstStyle/>
                    <a:p>
                      <a:pPr>
                        <a:lnSpc>
                          <a:spcPct val="100000"/>
                        </a:lnSpc>
                      </a:pPr>
                      <a:r>
                        <a:rPr lang="en-US" sz="1800" b="0" strike="noStrike" spc="-1">
                          <a:solidFill>
                            <a:srgbClr val="000000"/>
                          </a:solidFill>
                          <a:latin typeface="Calibri"/>
                        </a:rPr>
                        <a:t>Bread → Juice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r h="445320">
                <a:tc>
                  <a:txBody>
                    <a:bodyPr/>
                    <a:lstStyle/>
                    <a:p>
                      <a:pPr>
                        <a:lnSpc>
                          <a:spcPct val="100000"/>
                        </a:lnSpc>
                      </a:pPr>
                      <a:r>
                        <a:rPr lang="en-US" sz="1800" b="0" strike="noStrike" spc="-1">
                          <a:solidFill>
                            <a:srgbClr val="000000"/>
                          </a:solidFill>
                          <a:latin typeface="Calibri"/>
                        </a:rPr>
                        <a:t>Milk →</a:t>
                      </a:r>
                      <a:r>
                        <a:rPr lang="en-US" sz="1800" b="0" strike="noStrike" spc="-1">
                          <a:solidFill>
                            <a:srgbClr val="000000"/>
                          </a:solidFill>
                          <a:latin typeface="Wingdings"/>
                        </a:rPr>
                        <a:t> </a:t>
                      </a:r>
                      <a:r>
                        <a:rPr lang="en-US" sz="1800" b="0" strike="noStrike" spc="-1">
                          <a:solidFill>
                            <a:srgbClr val="000000"/>
                          </a:solidFill>
                          <a:latin typeface="Calibri"/>
                        </a:rPr>
                        <a:t> Egg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0.33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1800" b="1" strike="noStrike" spc="-1">
                          <a:solidFill>
                            <a:srgbClr val="FF0000"/>
                          </a:solidFill>
                          <a:latin typeface="Calibri"/>
                        </a:rPr>
                        <a:t>1.00</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445320">
                <a:tc>
                  <a:txBody>
                    <a:bodyPr/>
                    <a:lstStyle/>
                    <a:p>
                      <a:pPr>
                        <a:lnSpc>
                          <a:spcPct val="100000"/>
                        </a:lnSpc>
                      </a:pPr>
                      <a:r>
                        <a:rPr lang="en-US" sz="1800" b="0" strike="noStrike" spc="-1">
                          <a:solidFill>
                            <a:srgbClr val="000000"/>
                          </a:solidFill>
                          <a:latin typeface="Calibri"/>
                        </a:rPr>
                        <a:t>Milk → Cookies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0.33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graphicFrame>
        <p:nvGraphicFramePr>
          <p:cNvPr id="154" name="Table 3"/>
          <p:cNvGraphicFramePr/>
          <p:nvPr/>
        </p:nvGraphicFramePr>
        <p:xfrm>
          <a:off x="2342520" y="1470240"/>
          <a:ext cx="6978240" cy="2130600"/>
        </p:xfrm>
        <a:graphic>
          <a:graphicData uri="http://schemas.openxmlformats.org/drawingml/2006/table">
            <a:tbl>
              <a:tblPr/>
              <a:tblGrid>
                <a:gridCol w="2089440">
                  <a:extLst>
                    <a:ext uri="{9D8B030D-6E8A-4147-A177-3AD203B41FA5}">
                      <a16:colId xmlns:a16="http://schemas.microsoft.com/office/drawing/2014/main" val="20000"/>
                    </a:ext>
                  </a:extLst>
                </a:gridCol>
                <a:gridCol w="2089440">
                  <a:extLst>
                    <a:ext uri="{9D8B030D-6E8A-4147-A177-3AD203B41FA5}">
                      <a16:colId xmlns:a16="http://schemas.microsoft.com/office/drawing/2014/main" val="20001"/>
                    </a:ext>
                  </a:extLst>
                </a:gridCol>
                <a:gridCol w="2799360">
                  <a:extLst>
                    <a:ext uri="{9D8B030D-6E8A-4147-A177-3AD203B41FA5}">
                      <a16:colId xmlns:a16="http://schemas.microsoft.com/office/drawing/2014/main" val="20002"/>
                    </a:ext>
                  </a:extLst>
                </a:gridCol>
              </a:tblGrid>
              <a:tr h="357120">
                <a:tc>
                  <a:txBody>
                    <a:bodyPr/>
                    <a:lstStyle/>
                    <a:p>
                      <a:pPr>
                        <a:lnSpc>
                          <a:spcPct val="100000"/>
                        </a:lnSpc>
                      </a:pPr>
                      <a:r>
                        <a:rPr lang="en-US" sz="1800" b="1" strike="noStrike" spc="-1">
                          <a:solidFill>
                            <a:srgbClr val="000000"/>
                          </a:solidFill>
                          <a:latin typeface="Calibri"/>
                        </a:rPr>
                        <a:t>Transaction_Id</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nSpc>
                          <a:spcPct val="100000"/>
                        </a:lnSpc>
                      </a:pPr>
                      <a:r>
                        <a:rPr lang="en-US" sz="1800" b="1" strike="noStrike" spc="-1">
                          <a:solidFill>
                            <a:srgbClr val="000000"/>
                          </a:solidFill>
                          <a:latin typeface="Calibri"/>
                        </a:rPr>
                        <a:t>Time</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nSpc>
                          <a:spcPct val="100000"/>
                        </a:lnSpc>
                      </a:pPr>
                      <a:r>
                        <a:rPr lang="en-US" sz="1800" b="1" strike="noStrike" spc="-1">
                          <a:solidFill>
                            <a:srgbClr val="000000"/>
                          </a:solidFill>
                          <a:latin typeface="Calibri"/>
                        </a:rPr>
                        <a:t>Items_bought</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extLst>
                  <a:ext uri="{0D108BD9-81ED-4DB2-BD59-A6C34878D82A}">
                    <a16:rowId xmlns:a16="http://schemas.microsoft.com/office/drawing/2014/main" val="10000"/>
                  </a:ext>
                </a:extLst>
              </a:tr>
              <a:tr h="561240">
                <a:tc>
                  <a:txBody>
                    <a:bodyPr/>
                    <a:lstStyle/>
                    <a:p>
                      <a:pPr>
                        <a:lnSpc>
                          <a:spcPct val="100000"/>
                        </a:lnSpc>
                      </a:pPr>
                      <a:r>
                        <a:rPr lang="en-US" sz="1600" b="0" strike="noStrike" spc="-1">
                          <a:solidFill>
                            <a:srgbClr val="000000"/>
                          </a:solidFill>
                          <a:latin typeface="Calibri"/>
                        </a:rPr>
                        <a:t>101</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6:30</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Milk, Bread, Cookies, Juice</a:t>
                      </a:r>
                      <a:endParaRPr lang="en-US" sz="1600" b="0" strike="noStrike" spc="-1">
                        <a:latin typeface="Arial" panose="020B0604020202020204"/>
                      </a:endParaRPr>
                    </a:p>
                  </a:txBody>
                  <a:tcPr anchor="ct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34160">
                <a:tc>
                  <a:txBody>
                    <a:bodyPr/>
                    <a:lstStyle/>
                    <a:p>
                      <a:pPr>
                        <a:lnSpc>
                          <a:spcPct val="100000"/>
                        </a:lnSpc>
                      </a:pPr>
                      <a:r>
                        <a:rPr lang="en-US" sz="1600" b="0" strike="noStrike" spc="-1">
                          <a:solidFill>
                            <a:srgbClr val="000000"/>
                          </a:solidFill>
                          <a:latin typeface="Calibri"/>
                        </a:rPr>
                        <a:t>792</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7:35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Milk,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2"/>
                  </a:ext>
                </a:extLst>
              </a:tr>
              <a:tr h="434160">
                <a:tc>
                  <a:txBody>
                    <a:bodyPr/>
                    <a:lstStyle/>
                    <a:p>
                      <a:pPr>
                        <a:lnSpc>
                          <a:spcPct val="100000"/>
                        </a:lnSpc>
                      </a:pPr>
                      <a:r>
                        <a:rPr lang="en-US" sz="1600" b="0" strike="noStrike" spc="-1">
                          <a:solidFill>
                            <a:srgbClr val="000000"/>
                          </a:solidFill>
                          <a:latin typeface="Calibri"/>
                        </a:rPr>
                        <a:t>1130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8:05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1600" b="0" strike="noStrike" spc="-1">
                          <a:solidFill>
                            <a:srgbClr val="000000"/>
                          </a:solidFill>
                          <a:latin typeface="Calibri"/>
                        </a:rPr>
                        <a:t>Milk, Eggs</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326520">
                <a:tc>
                  <a:txBody>
                    <a:bodyPr/>
                    <a:lstStyle/>
                    <a:p>
                      <a:pPr>
                        <a:lnSpc>
                          <a:spcPct val="100000"/>
                        </a:lnSpc>
                      </a:pPr>
                      <a:r>
                        <a:rPr lang="en-US" sz="1600" b="0" strike="noStrike" spc="-1">
                          <a:solidFill>
                            <a:srgbClr val="000000"/>
                          </a:solidFill>
                          <a:latin typeface="Calibri"/>
                        </a:rPr>
                        <a:t>1730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8:40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US" sz="1600" b="0" strike="noStrike" spc="-1">
                          <a:solidFill>
                            <a:srgbClr val="000000"/>
                          </a:solidFill>
                          <a:latin typeface="Calibri"/>
                        </a:rPr>
                        <a:t>Bread, Cookies, Coffee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sp>
        <p:nvSpPr>
          <p:cNvPr id="155" name="TextShape 4"/>
          <p:cNvSpPr txBox="1"/>
          <p:nvPr/>
        </p:nvSpPr>
        <p:spPr>
          <a:xfrm>
            <a:off x="838080" y="6356520"/>
            <a:ext cx="2742840" cy="364680"/>
          </a:xfrm>
          <a:prstGeom prst="rect">
            <a:avLst/>
          </a:prstGeom>
          <a:noFill/>
          <a:ln>
            <a:noFill/>
          </a:ln>
        </p:spPr>
        <p:txBody>
          <a:bodyPr anchor="ctr"/>
          <a:lstStyle/>
          <a:p>
            <a:pPr>
              <a:lnSpc>
                <a:spcPct val="100000"/>
              </a:lnSpc>
            </a:pPr>
            <a:fld id="{00C8B4E3-A16F-484B-A3AB-7CD27F5BF56B}"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56" name="TextShape 5"/>
          <p:cNvSpPr txBox="1"/>
          <p:nvPr/>
        </p:nvSpPr>
        <p:spPr>
          <a:xfrm>
            <a:off x="8610480" y="6356520"/>
            <a:ext cx="2742840" cy="364680"/>
          </a:xfrm>
          <a:prstGeom prst="rect">
            <a:avLst/>
          </a:prstGeom>
          <a:noFill/>
          <a:ln>
            <a:noFill/>
          </a:ln>
        </p:spPr>
        <p:txBody>
          <a:bodyPr anchor="ctr"/>
          <a:lstStyle/>
          <a:p>
            <a:pPr algn="r">
              <a:lnSpc>
                <a:spcPct val="100000"/>
              </a:lnSpc>
            </a:pPr>
            <a:fld id="{C8A2954D-8F4A-463F-A0EF-718571C3546B}" type="slidenum">
              <a:rPr lang="en-US" sz="1200" b="0" strike="noStrike" spc="-1">
                <a:solidFill>
                  <a:srgbClr val="8B8B8B"/>
                </a:solidFill>
                <a:latin typeface="Calibri"/>
              </a:rPr>
              <a:t>16</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Apriori Algorithm</a:t>
            </a:r>
            <a:endParaRPr lang="en-US" sz="4400" b="0" strike="noStrike" spc="-1">
              <a:solidFill>
                <a:srgbClr val="000000"/>
              </a:solidFill>
              <a:latin typeface="Calibri"/>
            </a:endParaRPr>
          </a:p>
        </p:txBody>
      </p:sp>
      <p:sp>
        <p:nvSpPr>
          <p:cNvPr id="158" name="TextShape 2"/>
          <p:cNvSpPr txBox="1"/>
          <p:nvPr/>
        </p:nvSpPr>
        <p:spPr>
          <a:xfrm>
            <a:off x="838080" y="1825560"/>
            <a:ext cx="10515240" cy="4350960"/>
          </a:xfrm>
          <a:prstGeom prst="rect">
            <a:avLst/>
          </a:prstGeom>
          <a:noFill/>
          <a:ln>
            <a:noFill/>
          </a:ln>
        </p:spPr>
        <p:txBody>
          <a:bodyPr>
            <a:normAutofit/>
          </a:bodyPr>
          <a:lstStyle/>
          <a:p>
            <a:pPr>
              <a:lnSpc>
                <a:spcPct val="90000"/>
              </a:lnSpc>
              <a:spcBef>
                <a:spcPts val="1000"/>
              </a:spcBef>
            </a:pPr>
            <a:r>
              <a:rPr lang="en-US" sz="2800" b="0" strike="noStrike" spc="-1">
                <a:solidFill>
                  <a:srgbClr val="FF66CC"/>
                </a:solidFill>
                <a:latin typeface="Calibri"/>
              </a:rPr>
              <a:t>Apriori algorithm</a:t>
            </a:r>
            <a:r>
              <a:rPr lang="en-US" sz="2800" b="0" strike="noStrike" spc="-1">
                <a:solidFill>
                  <a:srgbClr val="000000"/>
                </a:solidFill>
                <a:latin typeface="Calibri"/>
              </a:rPr>
              <a:t>: is one of the earliest and the most commonly used algorithms for association rules.</a:t>
            </a: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Formally meets </a:t>
            </a:r>
            <a:r>
              <a:rPr lang="en-US" sz="2800" b="0" i="1" strike="noStrike" spc="-1">
                <a:solidFill>
                  <a:srgbClr val="1F4E79"/>
                </a:solidFill>
                <a:latin typeface="Calibri"/>
              </a:rPr>
              <a:t>a minimum support </a:t>
            </a:r>
            <a:r>
              <a:rPr lang="en-US" sz="2800" b="0" strike="noStrike" spc="-1">
                <a:solidFill>
                  <a:srgbClr val="000000"/>
                </a:solidFill>
                <a:latin typeface="Calibri"/>
              </a:rPr>
              <a:t>criteria.</a:t>
            </a: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Support(L) = the percentage of the transaction that contains L.</a:t>
            </a:r>
          </a:p>
          <a:p>
            <a:pPr>
              <a:lnSpc>
                <a:spcPct val="90000"/>
              </a:lnSpc>
              <a:spcBef>
                <a:spcPts val="1000"/>
              </a:spcBef>
            </a:pPr>
            <a:r>
              <a:rPr lang="en-US" sz="2800" b="0" strike="noStrike" spc="-1">
                <a:solidFill>
                  <a:srgbClr val="FF66CC"/>
                </a:solidFill>
                <a:latin typeface="Calibri"/>
              </a:rPr>
              <a:t>Basic rule</a:t>
            </a:r>
            <a:r>
              <a:rPr lang="en-US" sz="2800" b="0" strike="noStrike" spc="-1">
                <a:solidFill>
                  <a:srgbClr val="000000"/>
                </a:solidFill>
                <a:latin typeface="Calibri"/>
              </a:rPr>
              <a:t>: Any subset of a frequent itemset (rule) is also frequent</a:t>
            </a:r>
            <a:r>
              <a:rPr lang="en-US" sz="2800" b="0" strike="noStrike" spc="-1">
                <a:solidFill>
                  <a:srgbClr val="548235"/>
                </a:solidFill>
                <a:latin typeface="Calibri"/>
              </a:rPr>
              <a:t>.</a:t>
            </a:r>
            <a:endParaRPr lang="en-US" sz="2800" b="0" strike="noStrike" spc="-1">
              <a:solidFill>
                <a:srgbClr val="000000"/>
              </a:solidFill>
              <a:latin typeface="Calibri"/>
            </a:endParaRPr>
          </a:p>
          <a:p>
            <a:pPr>
              <a:lnSpc>
                <a:spcPct val="90000"/>
              </a:lnSpc>
              <a:spcBef>
                <a:spcPts val="1000"/>
              </a:spcBef>
            </a:pPr>
            <a:r>
              <a:rPr lang="en-US" sz="3000" b="0" strike="noStrike" spc="-1">
                <a:solidFill>
                  <a:srgbClr val="FF66CC"/>
                </a:solidFill>
                <a:latin typeface="Calibri"/>
              </a:rPr>
              <a:t>A subset of items has at least the support of its super set.</a:t>
            </a:r>
            <a:endParaRPr lang="en-US" sz="3000" b="0" strike="noStrike" spc="-1">
              <a:solidFill>
                <a:srgbClr val="000000"/>
              </a:solidFill>
              <a:latin typeface="Calibri"/>
            </a:endParaRPr>
          </a:p>
        </p:txBody>
      </p:sp>
      <p:sp>
        <p:nvSpPr>
          <p:cNvPr id="159" name="TextShape 3"/>
          <p:cNvSpPr txBox="1"/>
          <p:nvPr/>
        </p:nvSpPr>
        <p:spPr>
          <a:xfrm>
            <a:off x="838080" y="6356520"/>
            <a:ext cx="2742840" cy="364680"/>
          </a:xfrm>
          <a:prstGeom prst="rect">
            <a:avLst/>
          </a:prstGeom>
          <a:noFill/>
          <a:ln>
            <a:noFill/>
          </a:ln>
        </p:spPr>
        <p:txBody>
          <a:bodyPr anchor="ctr"/>
          <a:lstStyle/>
          <a:p>
            <a:pPr>
              <a:lnSpc>
                <a:spcPct val="100000"/>
              </a:lnSpc>
            </a:pPr>
            <a:fld id="{0EF2FCF0-3F58-4908-8D54-8B0117C94473}"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60" name="TextShape 4"/>
          <p:cNvSpPr txBox="1"/>
          <p:nvPr/>
        </p:nvSpPr>
        <p:spPr>
          <a:xfrm>
            <a:off x="8610480" y="6356520"/>
            <a:ext cx="2742840" cy="364680"/>
          </a:xfrm>
          <a:prstGeom prst="rect">
            <a:avLst/>
          </a:prstGeom>
          <a:noFill/>
          <a:ln>
            <a:noFill/>
          </a:ln>
        </p:spPr>
        <p:txBody>
          <a:bodyPr anchor="ctr"/>
          <a:lstStyle/>
          <a:p>
            <a:pPr algn="r">
              <a:lnSpc>
                <a:spcPct val="100000"/>
              </a:lnSpc>
            </a:pPr>
            <a:fld id="{668F79DB-A514-4C7E-975F-AA600C47D6A6}" type="slidenum">
              <a:rPr lang="en-US" sz="1200" b="0" strike="noStrike" spc="-1">
                <a:solidFill>
                  <a:srgbClr val="8B8B8B"/>
                </a:solidFill>
                <a:latin typeface="Calibri"/>
              </a:rPr>
              <a:t>17</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Apriori Algorithm</a:t>
            </a:r>
            <a:endParaRPr lang="en-US" sz="4400" b="0" strike="noStrike" spc="-1">
              <a:solidFill>
                <a:srgbClr val="000000"/>
              </a:solidFill>
              <a:latin typeface="Calibri"/>
            </a:endParaRPr>
          </a:p>
        </p:txBody>
      </p:sp>
      <p:sp>
        <p:nvSpPr>
          <p:cNvPr id="162" name="TextShape 2"/>
          <p:cNvSpPr txBox="1"/>
          <p:nvPr/>
        </p:nvSpPr>
        <p:spPr>
          <a:xfrm>
            <a:off x="838080" y="1825560"/>
            <a:ext cx="11136960" cy="4350960"/>
          </a:xfrm>
          <a:prstGeom prst="rect">
            <a:avLst/>
          </a:prstGeom>
          <a:noFill/>
          <a:ln>
            <a:noFill/>
          </a:ln>
        </p:spPr>
        <p:txBody>
          <a:bodyPr>
            <a:normAutofit/>
          </a:bodyPr>
          <a:lstStyle/>
          <a:p>
            <a:pPr>
              <a:lnSpc>
                <a:spcPct val="90000"/>
              </a:lnSpc>
              <a:spcBef>
                <a:spcPts val="1000"/>
              </a:spcBef>
            </a:pPr>
            <a:r>
              <a:rPr lang="en-US" sz="3000" b="0" i="1" strike="noStrike" spc="-1" dirty="0">
                <a:solidFill>
                  <a:srgbClr val="FF66CC"/>
                </a:solidFill>
                <a:latin typeface="Calibri"/>
              </a:rPr>
              <a:t>A subset of items has at least the support of its super set.</a:t>
            </a:r>
            <a:endParaRPr lang="en-US" sz="3000" b="0" strike="noStrike" spc="-1" dirty="0">
              <a:solidFill>
                <a:srgbClr val="000000"/>
              </a:solidFill>
              <a:latin typeface="Calibri"/>
            </a:endParaRPr>
          </a:p>
          <a:p>
            <a:pPr>
              <a:lnSpc>
                <a:spcPct val="90000"/>
              </a:lnSpc>
              <a:spcBef>
                <a:spcPts val="1000"/>
              </a:spcBef>
            </a:pPr>
            <a:r>
              <a:rPr lang="en-US" sz="2800" b="0" strike="noStrike" spc="-1" dirty="0">
                <a:solidFill>
                  <a:srgbClr val="000000"/>
                </a:solidFill>
                <a:latin typeface="Calibri"/>
              </a:rPr>
              <a:t>Example:</a:t>
            </a:r>
          </a:p>
          <a:p>
            <a:pPr marL="228600" indent="-227965">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a:rPr>
              <a:t>IF </a:t>
            </a:r>
            <a:r>
              <a:rPr lang="en-US" sz="2800" b="0" strike="noStrike" spc="-1" dirty="0">
                <a:solidFill>
                  <a:srgbClr val="1F4E79"/>
                </a:solidFill>
                <a:latin typeface="Calibri"/>
              </a:rPr>
              <a:t>(a → b AND c)  </a:t>
            </a:r>
            <a:r>
              <a:rPr lang="en-US" sz="2800" b="0" strike="noStrike" spc="-1" dirty="0">
                <a:solidFill>
                  <a:srgbClr val="000000"/>
                </a:solidFill>
                <a:latin typeface="Calibri"/>
              </a:rPr>
              <a:t>has a support = 80%</a:t>
            </a:r>
          </a:p>
          <a:p>
            <a:pPr>
              <a:lnSpc>
                <a:spcPct val="90000"/>
              </a:lnSpc>
              <a:spcBef>
                <a:spcPts val="1000"/>
              </a:spcBef>
            </a:pPr>
            <a:r>
              <a:rPr lang="en-US" sz="2800" b="0" strike="noStrike" spc="-1" dirty="0">
                <a:solidFill>
                  <a:srgbClr val="000000"/>
                </a:solidFill>
                <a:latin typeface="Calibri"/>
              </a:rPr>
              <a:t>	THEN </a:t>
            </a:r>
            <a:r>
              <a:rPr lang="en-US" sz="2800" b="0" strike="noStrike" spc="-1" dirty="0">
                <a:solidFill>
                  <a:srgbClr val="1F4E79"/>
                </a:solidFill>
                <a:latin typeface="Calibri"/>
              </a:rPr>
              <a:t>(a → b) </a:t>
            </a:r>
            <a:r>
              <a:rPr lang="en-US" sz="2800" b="0" strike="noStrike" spc="-1" dirty="0">
                <a:solidFill>
                  <a:srgbClr val="000000"/>
                </a:solidFill>
                <a:latin typeface="Calibri"/>
              </a:rPr>
              <a:t>has support &gt;=  80%</a:t>
            </a:r>
          </a:p>
          <a:p>
            <a:pPr marL="228600" indent="-227965">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a:rPr>
              <a:t>and IF</a:t>
            </a:r>
            <a:r>
              <a:rPr lang="en-US" sz="2800" b="0" strike="noStrike" spc="-1" dirty="0">
                <a:solidFill>
                  <a:srgbClr val="1F4E79"/>
                </a:solidFill>
                <a:latin typeface="Calibri"/>
              </a:rPr>
              <a:t>(c → d) </a:t>
            </a:r>
            <a:r>
              <a:rPr lang="en-US" sz="2800" b="0" strike="noStrike" spc="-1" dirty="0">
                <a:solidFill>
                  <a:srgbClr val="000000"/>
                </a:solidFill>
                <a:latin typeface="Calibri"/>
              </a:rPr>
              <a:t>has support = 30%.</a:t>
            </a:r>
          </a:p>
          <a:p>
            <a:pPr>
              <a:lnSpc>
                <a:spcPct val="90000"/>
              </a:lnSpc>
              <a:spcBef>
                <a:spcPts val="1000"/>
              </a:spcBef>
            </a:pPr>
            <a:r>
              <a:rPr lang="en-US" sz="2800" b="0" strike="noStrike" spc="-1" dirty="0">
                <a:solidFill>
                  <a:srgbClr val="000000"/>
                </a:solidFill>
                <a:latin typeface="Calibri"/>
              </a:rPr>
              <a:t>    THEN there is no need to check for </a:t>
            </a:r>
            <a:r>
              <a:rPr lang="en-US" sz="2800" b="0" strike="noStrike" spc="-1" dirty="0">
                <a:solidFill>
                  <a:srgbClr val="1F4E79"/>
                </a:solidFill>
                <a:latin typeface="Calibri"/>
              </a:rPr>
              <a:t>(c → d AND e)  </a:t>
            </a:r>
            <a:r>
              <a:rPr lang="en-US" sz="2800" b="0" strike="noStrike" spc="-1" dirty="0">
                <a:solidFill>
                  <a:srgbClr val="000000"/>
                </a:solidFill>
                <a:latin typeface="Calibri"/>
              </a:rPr>
              <a:t>as it </a:t>
            </a:r>
            <a:r>
              <a:rPr lang="en-US" sz="2800" b="0" strike="noStrike" spc="-1" dirty="0" smtClean="0">
                <a:solidFill>
                  <a:srgbClr val="000000"/>
                </a:solidFill>
                <a:latin typeface="Calibri"/>
              </a:rPr>
              <a:t>will be </a:t>
            </a:r>
            <a:r>
              <a:rPr lang="en-US" sz="2800" b="0" strike="noStrike" spc="-1" dirty="0">
                <a:solidFill>
                  <a:srgbClr val="000000"/>
                </a:solidFill>
                <a:latin typeface="Calibri"/>
              </a:rPr>
              <a:t>30% </a:t>
            </a:r>
            <a:r>
              <a:rPr lang="en-US" sz="2800" b="0" strike="noStrike" spc="-1" dirty="0" smtClean="0">
                <a:solidFill>
                  <a:srgbClr val="000000"/>
                </a:solidFill>
                <a:latin typeface="Calibri"/>
              </a:rPr>
              <a:t>or less</a:t>
            </a:r>
            <a:endParaRPr lang="en-US" sz="2800" b="0" strike="noStrike" spc="-1" dirty="0">
              <a:solidFill>
                <a:srgbClr val="000000"/>
              </a:solidFill>
              <a:latin typeface="Calibri"/>
            </a:endParaRPr>
          </a:p>
        </p:txBody>
      </p:sp>
      <p:sp>
        <p:nvSpPr>
          <p:cNvPr id="163" name="TextShape 3"/>
          <p:cNvSpPr txBox="1"/>
          <p:nvPr/>
        </p:nvSpPr>
        <p:spPr>
          <a:xfrm>
            <a:off x="838080" y="6356520"/>
            <a:ext cx="2742840" cy="364680"/>
          </a:xfrm>
          <a:prstGeom prst="rect">
            <a:avLst/>
          </a:prstGeom>
          <a:noFill/>
          <a:ln>
            <a:noFill/>
          </a:ln>
        </p:spPr>
        <p:txBody>
          <a:bodyPr anchor="ctr"/>
          <a:lstStyle/>
          <a:p>
            <a:pPr>
              <a:lnSpc>
                <a:spcPct val="100000"/>
              </a:lnSpc>
            </a:pPr>
            <a:fld id="{81431DC6-13F0-4FBC-81C7-A35FEF40FA5F}"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64" name="TextShape 4"/>
          <p:cNvSpPr txBox="1"/>
          <p:nvPr/>
        </p:nvSpPr>
        <p:spPr>
          <a:xfrm>
            <a:off x="8610480" y="6356520"/>
            <a:ext cx="2742840" cy="364680"/>
          </a:xfrm>
          <a:prstGeom prst="rect">
            <a:avLst/>
          </a:prstGeom>
          <a:noFill/>
          <a:ln>
            <a:noFill/>
          </a:ln>
        </p:spPr>
        <p:txBody>
          <a:bodyPr anchor="ctr"/>
          <a:lstStyle/>
          <a:p>
            <a:pPr algn="r">
              <a:lnSpc>
                <a:spcPct val="100000"/>
              </a:lnSpc>
            </a:pPr>
            <a:fld id="{FCBF9A19-36FA-4DC1-B1FD-471096482710}" type="slidenum">
              <a:rPr lang="en-US" sz="1200" b="0" strike="noStrike" spc="-1">
                <a:solidFill>
                  <a:srgbClr val="8B8B8B"/>
                </a:solidFill>
                <a:latin typeface="Calibri"/>
              </a:rPr>
              <a:t>18</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Apriori Algorithm</a:t>
            </a:r>
            <a:endParaRPr lang="en-US" sz="4400" b="0" strike="noStrike" spc="-1">
              <a:solidFill>
                <a:srgbClr val="000000"/>
              </a:solidFill>
              <a:latin typeface="Calibri"/>
            </a:endParaRPr>
          </a:p>
        </p:txBody>
      </p:sp>
      <p:sp>
        <p:nvSpPr>
          <p:cNvPr id="166" name="TextShape 2"/>
          <p:cNvSpPr txBox="1"/>
          <p:nvPr/>
        </p:nvSpPr>
        <p:spPr>
          <a:xfrm>
            <a:off x="838080" y="1825560"/>
            <a:ext cx="10515240" cy="4350960"/>
          </a:xfrm>
          <a:prstGeom prst="rect">
            <a:avLst/>
          </a:prstGeom>
          <a:no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Generate the supported itemsets in ascending order of </a:t>
            </a:r>
            <a:r>
              <a:rPr lang="en-US" sz="2800" b="1" strike="noStrike" spc="-1">
                <a:solidFill>
                  <a:srgbClr val="FF0000"/>
                </a:solidFill>
                <a:latin typeface="Calibri"/>
              </a:rPr>
              <a:t>cardinality</a:t>
            </a:r>
            <a:r>
              <a:rPr lang="en-US" sz="2800" b="0" strike="noStrike" spc="-1">
                <a:solidFill>
                  <a:srgbClr val="000000"/>
                </a:solidFill>
                <a:latin typeface="Calibri"/>
              </a:rPr>
              <a:t>, i.e. all those with one element first, then all those with two elements, then all those with three elements etc.</a:t>
            </a: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Choose items that have </a:t>
            </a:r>
            <a:r>
              <a:rPr lang="en-US" sz="2800" b="1" strike="noStrike" spc="-1">
                <a:solidFill>
                  <a:srgbClr val="FF0000"/>
                </a:solidFill>
                <a:latin typeface="Calibri"/>
              </a:rPr>
              <a:t>support</a:t>
            </a:r>
            <a:r>
              <a:rPr lang="en-US" sz="2800" b="0" strike="noStrike" spc="-1">
                <a:solidFill>
                  <a:srgbClr val="FF0000"/>
                </a:solidFill>
                <a:latin typeface="Calibri"/>
              </a:rPr>
              <a:t> </a:t>
            </a:r>
            <a:r>
              <a:rPr lang="en-US" sz="2800" b="0" strike="noStrike" spc="-1">
                <a:solidFill>
                  <a:srgbClr val="000000"/>
                </a:solidFill>
                <a:latin typeface="Calibri"/>
              </a:rPr>
              <a:t>and </a:t>
            </a:r>
            <a:r>
              <a:rPr lang="en-US" sz="2800" b="1" strike="noStrike" spc="-1">
                <a:solidFill>
                  <a:srgbClr val="FF0000"/>
                </a:solidFill>
                <a:latin typeface="Calibri"/>
              </a:rPr>
              <a:t>confidence</a:t>
            </a:r>
            <a:r>
              <a:rPr lang="en-US" sz="2800" b="0" strike="noStrike" spc="-1">
                <a:solidFill>
                  <a:srgbClr val="FF0000"/>
                </a:solidFill>
                <a:latin typeface="Calibri"/>
              </a:rPr>
              <a:t> </a:t>
            </a:r>
            <a:r>
              <a:rPr lang="en-US" sz="2800" b="0" strike="noStrike" spc="-1">
                <a:solidFill>
                  <a:srgbClr val="000000"/>
                </a:solidFill>
                <a:latin typeface="Calibri"/>
              </a:rPr>
              <a:t>&gt; some minimum.</a:t>
            </a: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At each stage, the set </a:t>
            </a:r>
            <a:r>
              <a:rPr lang="en-US" sz="2800" b="1" i="1" strike="noStrike" spc="-1">
                <a:solidFill>
                  <a:srgbClr val="FF0000"/>
                </a:solidFill>
                <a:latin typeface="Calibri"/>
              </a:rPr>
              <a:t>L</a:t>
            </a:r>
            <a:r>
              <a:rPr lang="en-US" sz="1800" b="1" i="1" strike="noStrike" spc="-1">
                <a:solidFill>
                  <a:srgbClr val="FF0000"/>
                </a:solidFill>
                <a:latin typeface="Calibri"/>
              </a:rPr>
              <a:t>k</a:t>
            </a:r>
            <a:r>
              <a:rPr lang="en-US" sz="2800" b="0" i="1" strike="noStrike" spc="-1">
                <a:solidFill>
                  <a:srgbClr val="000000"/>
                </a:solidFill>
                <a:latin typeface="Calibri"/>
              </a:rPr>
              <a:t> of supported items of cardinality k is generated from the previous set </a:t>
            </a:r>
            <a:r>
              <a:rPr lang="en-US" sz="2800" b="1" i="1" strike="noStrike" spc="-1">
                <a:solidFill>
                  <a:srgbClr val="FF0000"/>
                </a:solidFill>
                <a:latin typeface="Calibri"/>
              </a:rPr>
              <a:t>L</a:t>
            </a:r>
            <a:r>
              <a:rPr lang="en-US" sz="1800" b="1" i="1" strike="noStrike" spc="-1">
                <a:solidFill>
                  <a:srgbClr val="FF0000"/>
                </a:solidFill>
                <a:latin typeface="Calibri"/>
              </a:rPr>
              <a:t>k−1</a:t>
            </a:r>
            <a:r>
              <a:rPr lang="en-US" sz="2800" b="0" i="1" strike="noStrike" spc="-1">
                <a:solidFill>
                  <a:srgbClr val="FF0000"/>
                </a:solidFill>
                <a:latin typeface="Calibri"/>
              </a:rPr>
              <a:t>.</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 </a:t>
            </a:r>
            <a:r>
              <a:rPr lang="en-US" sz="2800" b="0" strike="noStrike" spc="-1">
                <a:solidFill>
                  <a:srgbClr val="FF0000"/>
                </a:solidFill>
                <a:latin typeface="Calibri"/>
              </a:rPr>
              <a:t>If </a:t>
            </a:r>
            <a:r>
              <a:rPr lang="en-US" sz="2800" b="1" i="1" strike="noStrike" spc="-1">
                <a:solidFill>
                  <a:srgbClr val="FF0000"/>
                </a:solidFill>
                <a:latin typeface="Calibri"/>
              </a:rPr>
              <a:t>L</a:t>
            </a:r>
            <a:r>
              <a:rPr lang="en-US" sz="1800" b="1" i="1" strike="noStrike" spc="-1">
                <a:solidFill>
                  <a:srgbClr val="FF0000"/>
                </a:solidFill>
                <a:latin typeface="Calibri"/>
              </a:rPr>
              <a:t>k</a:t>
            </a:r>
            <a:r>
              <a:rPr lang="en-US" sz="2800" b="1" i="1" strike="noStrike" spc="-1">
                <a:solidFill>
                  <a:srgbClr val="FF0000"/>
                </a:solidFill>
                <a:latin typeface="Calibri"/>
              </a:rPr>
              <a:t> is </a:t>
            </a:r>
            <a:r>
              <a:rPr lang="en-US" sz="2800" b="0" strike="noStrike" spc="-1">
                <a:solidFill>
                  <a:srgbClr val="FF0000"/>
                </a:solidFill>
                <a:latin typeface="Symbol"/>
              </a:rPr>
              <a:t></a:t>
            </a:r>
            <a:r>
              <a:rPr lang="en-US" sz="2800" b="0" i="1" strike="noStrike" spc="-1">
                <a:solidFill>
                  <a:srgbClr val="000000"/>
                </a:solidFill>
                <a:latin typeface="Calibri"/>
              </a:rPr>
              <a:t>, then no need to generate </a:t>
            </a:r>
            <a:r>
              <a:rPr lang="en-US" sz="2800" b="1" i="1" strike="noStrike" spc="-1">
                <a:solidFill>
                  <a:srgbClr val="000000"/>
                </a:solidFill>
                <a:latin typeface="Calibri"/>
              </a:rPr>
              <a:t>L</a:t>
            </a:r>
            <a:r>
              <a:rPr lang="en-US" sz="1800" b="1" i="1" strike="noStrike" spc="-1">
                <a:solidFill>
                  <a:srgbClr val="000000"/>
                </a:solidFill>
                <a:latin typeface="Calibri"/>
              </a:rPr>
              <a:t>k+1</a:t>
            </a:r>
            <a:r>
              <a:rPr lang="en-US" sz="2800" b="0" i="1" strike="noStrike" spc="-1">
                <a:solidFill>
                  <a:srgbClr val="000000"/>
                </a:solidFill>
                <a:latin typeface="Calibri"/>
              </a:rPr>
              <a:t> or higher.</a:t>
            </a:r>
            <a:endParaRPr lang="en-US" sz="2800" b="0" strike="noStrike" spc="-1">
              <a:solidFill>
                <a:srgbClr val="000000"/>
              </a:solidFill>
              <a:latin typeface="Calibri"/>
            </a:endParaRPr>
          </a:p>
        </p:txBody>
      </p:sp>
      <p:sp>
        <p:nvSpPr>
          <p:cNvPr id="167" name="TextShape 3"/>
          <p:cNvSpPr txBox="1"/>
          <p:nvPr/>
        </p:nvSpPr>
        <p:spPr>
          <a:xfrm>
            <a:off x="838080" y="6356520"/>
            <a:ext cx="2742840" cy="364680"/>
          </a:xfrm>
          <a:prstGeom prst="rect">
            <a:avLst/>
          </a:prstGeom>
          <a:noFill/>
          <a:ln>
            <a:noFill/>
          </a:ln>
        </p:spPr>
        <p:txBody>
          <a:bodyPr anchor="ctr"/>
          <a:lstStyle/>
          <a:p>
            <a:pPr>
              <a:lnSpc>
                <a:spcPct val="100000"/>
              </a:lnSpc>
            </a:pPr>
            <a:fld id="{7C1FA4E4-E7EB-427E-842A-44817FAD7EC5}"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68" name="TextShape 4"/>
          <p:cNvSpPr txBox="1"/>
          <p:nvPr/>
        </p:nvSpPr>
        <p:spPr>
          <a:xfrm>
            <a:off x="8610480" y="6356520"/>
            <a:ext cx="2742840" cy="364680"/>
          </a:xfrm>
          <a:prstGeom prst="rect">
            <a:avLst/>
          </a:prstGeom>
          <a:noFill/>
          <a:ln>
            <a:noFill/>
          </a:ln>
        </p:spPr>
        <p:txBody>
          <a:bodyPr anchor="ctr"/>
          <a:lstStyle/>
          <a:p>
            <a:pPr algn="r">
              <a:lnSpc>
                <a:spcPct val="100000"/>
              </a:lnSpc>
            </a:pPr>
            <a:fld id="{83453D04-4EA8-4D47-9A72-4A513FED169E}" type="slidenum">
              <a:rPr lang="en-US" sz="1200" b="0" strike="noStrike" spc="-1">
                <a:solidFill>
                  <a:srgbClr val="8B8B8B"/>
                </a:solidFill>
                <a:latin typeface="Calibri"/>
              </a:rPr>
              <a:t>19</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Introduction</a:t>
            </a:r>
            <a:endParaRPr lang="en-US" sz="4400" b="0" strike="noStrike" spc="-1">
              <a:solidFill>
                <a:srgbClr val="000000"/>
              </a:solidFill>
              <a:latin typeface="Calibri"/>
            </a:endParaRPr>
          </a:p>
        </p:txBody>
      </p:sp>
      <p:sp>
        <p:nvSpPr>
          <p:cNvPr id="94" name="TextShape 2"/>
          <p:cNvSpPr txBox="1"/>
          <p:nvPr/>
        </p:nvSpPr>
        <p:spPr>
          <a:xfrm>
            <a:off x="838080" y="1825560"/>
            <a:ext cx="10515240" cy="4350960"/>
          </a:xfrm>
          <a:prstGeom prst="rect">
            <a:avLst/>
          </a:prstGeom>
          <a:noFill/>
          <a:ln>
            <a:noFill/>
          </a:ln>
        </p:spPr>
        <p:txBody>
          <a:bodyPr>
            <a:normAutofit/>
          </a:bodyPr>
          <a:lstStyle/>
          <a:p>
            <a:pPr marL="228600" indent="-227965">
              <a:lnSpc>
                <a:spcPct val="90000"/>
              </a:lnSpc>
              <a:spcBef>
                <a:spcPts val="1000"/>
              </a:spcBef>
              <a:buClr>
                <a:srgbClr val="1F4E79"/>
              </a:buClr>
              <a:buFont typeface="Arial" panose="020B0604020202020204"/>
              <a:buChar char="•"/>
            </a:pPr>
            <a:r>
              <a:rPr lang="en-US" sz="3200" b="0" strike="noStrike" spc="-1">
                <a:solidFill>
                  <a:srgbClr val="1F4E79"/>
                </a:solidFill>
                <a:latin typeface="Calibri"/>
              </a:rPr>
              <a:t>Association Rule:</a:t>
            </a:r>
            <a:endParaRPr lang="en-US" sz="3200" b="0" strike="noStrike" spc="-1">
              <a:solidFill>
                <a:srgbClr val="000000"/>
              </a:solidFill>
              <a:latin typeface="Calibri"/>
            </a:endParaRPr>
          </a:p>
          <a:p>
            <a:pPr marL="685800" lvl="1" indent="-227965">
              <a:lnSpc>
                <a:spcPct val="90000"/>
              </a:lnSpc>
              <a:spcBef>
                <a:spcPts val="500"/>
              </a:spcBef>
              <a:buClr>
                <a:srgbClr val="000000"/>
              </a:buClr>
              <a:buFont typeface="Wingdings" panose="05000000000000000000" pitchFamily="2" charset="2"/>
              <a:buChar char=""/>
            </a:pPr>
            <a:r>
              <a:rPr lang="en-US" sz="2400" b="0" strike="noStrike" spc="-1">
                <a:solidFill>
                  <a:srgbClr val="000000"/>
                </a:solidFill>
                <a:latin typeface="Calibri"/>
              </a:rPr>
              <a:t>Represents an </a:t>
            </a:r>
            <a:r>
              <a:rPr lang="en-US" sz="2400" b="0" i="1" strike="noStrike" spc="-1">
                <a:solidFill>
                  <a:srgbClr val="000000"/>
                </a:solidFill>
                <a:latin typeface="Calibri"/>
              </a:rPr>
              <a:t>association between the values </a:t>
            </a:r>
            <a:r>
              <a:rPr lang="en-US" sz="2400" b="0" strike="noStrike" spc="-1">
                <a:solidFill>
                  <a:srgbClr val="000000"/>
                </a:solidFill>
                <a:latin typeface="Calibri"/>
              </a:rPr>
              <a:t>of certain attributes and those of others.</a:t>
            </a:r>
          </a:p>
          <a:p>
            <a:pPr marL="457200">
              <a:lnSpc>
                <a:spcPct val="90000"/>
              </a:lnSpc>
              <a:spcBef>
                <a:spcPts val="500"/>
              </a:spcBef>
            </a:pPr>
            <a:endParaRPr lang="en-US" sz="2400" b="0" strike="noStrike" spc="-1">
              <a:solidFill>
                <a:srgbClr val="000000"/>
              </a:solidFill>
              <a:latin typeface="Calibri"/>
            </a:endParaRPr>
          </a:p>
          <a:p>
            <a:pPr marL="228600" indent="-227965">
              <a:lnSpc>
                <a:spcPct val="90000"/>
              </a:lnSpc>
              <a:spcBef>
                <a:spcPts val="1000"/>
              </a:spcBef>
              <a:buClr>
                <a:srgbClr val="1F4E79"/>
              </a:buClr>
              <a:buFont typeface="Arial" panose="020B0604020202020204"/>
              <a:buChar char="•"/>
            </a:pPr>
            <a:r>
              <a:rPr lang="en-US" sz="3200" b="0" strike="noStrike" spc="-1">
                <a:solidFill>
                  <a:srgbClr val="1F4E79"/>
                </a:solidFill>
                <a:latin typeface="Calibri"/>
              </a:rPr>
              <a:t> Example:</a:t>
            </a:r>
            <a:endParaRPr lang="en-US" sz="3200" b="0" strike="noStrike" spc="-1">
              <a:solidFill>
                <a:srgbClr val="000000"/>
              </a:solidFill>
              <a:latin typeface="Calibri"/>
            </a:endParaRPr>
          </a:p>
          <a:p>
            <a:pPr marL="685800" lvl="1" indent="-227965">
              <a:lnSpc>
                <a:spcPct val="90000"/>
              </a:lnSpc>
              <a:spcBef>
                <a:spcPts val="500"/>
              </a:spcBef>
              <a:buClr>
                <a:srgbClr val="000000"/>
              </a:buClr>
              <a:buFont typeface="Wingdings" panose="05000000000000000000" pitchFamily="2" charset="2"/>
              <a:buChar char=""/>
            </a:pPr>
            <a:r>
              <a:rPr lang="en-US" sz="2400" b="0" strike="noStrike" spc="-1">
                <a:solidFill>
                  <a:srgbClr val="000000"/>
                </a:solidFill>
                <a:latin typeface="Calibri"/>
              </a:rPr>
              <a:t> If we have a financial dataset one of the rules extracted might be as follows: </a:t>
            </a:r>
            <a:r>
              <a:rPr lang="en-US" sz="2400" b="0" strike="noStrike" spc="-1">
                <a:solidFill>
                  <a:srgbClr val="548235"/>
                </a:solidFill>
                <a:latin typeface="Calibri"/>
              </a:rPr>
              <a:t>IF Has-Mortgage = yes AND Bank Account Status = In credit THEN Job Status = Employed AND Age Group =Adult under 65</a:t>
            </a:r>
            <a:endParaRPr lang="en-US" sz="2400" b="0" strike="noStrike" spc="-1">
              <a:solidFill>
                <a:srgbClr val="000000"/>
              </a:solidFill>
              <a:latin typeface="Calibri"/>
            </a:endParaRPr>
          </a:p>
        </p:txBody>
      </p:sp>
      <p:sp>
        <p:nvSpPr>
          <p:cNvPr id="95" name="TextShape 3"/>
          <p:cNvSpPr txBox="1"/>
          <p:nvPr/>
        </p:nvSpPr>
        <p:spPr>
          <a:xfrm>
            <a:off x="838080" y="6356520"/>
            <a:ext cx="2742840" cy="364680"/>
          </a:xfrm>
          <a:prstGeom prst="rect">
            <a:avLst/>
          </a:prstGeom>
          <a:noFill/>
          <a:ln>
            <a:noFill/>
          </a:ln>
        </p:spPr>
        <p:txBody>
          <a:bodyPr anchor="ctr"/>
          <a:lstStyle/>
          <a:p>
            <a:pPr>
              <a:lnSpc>
                <a:spcPct val="100000"/>
              </a:lnSpc>
            </a:pPr>
            <a:fld id="{DA0E4D4F-D2DB-4F7E-A3BE-DA3BF64474F6}"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96" name="TextShape 4"/>
          <p:cNvSpPr txBox="1"/>
          <p:nvPr/>
        </p:nvSpPr>
        <p:spPr>
          <a:xfrm>
            <a:off x="8610480" y="6356520"/>
            <a:ext cx="2742840" cy="364680"/>
          </a:xfrm>
          <a:prstGeom prst="rect">
            <a:avLst/>
          </a:prstGeom>
          <a:noFill/>
          <a:ln>
            <a:noFill/>
          </a:ln>
        </p:spPr>
        <p:txBody>
          <a:bodyPr anchor="ctr"/>
          <a:lstStyle/>
          <a:p>
            <a:pPr algn="r">
              <a:lnSpc>
                <a:spcPct val="100000"/>
              </a:lnSpc>
            </a:pPr>
            <a:fld id="{A928978C-1723-48F6-9496-862B0B014943}" type="slidenum">
              <a:rPr lang="en-US" sz="1200" b="0" strike="noStrike" spc="-1">
                <a:solidFill>
                  <a:srgbClr val="8B8B8B"/>
                </a:solidFill>
                <a:latin typeface="Calibri"/>
              </a:rPr>
              <a:t>2</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838080" y="32076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70" name="TextShape 2"/>
          <p:cNvSpPr txBox="1"/>
          <p:nvPr/>
        </p:nvSpPr>
        <p:spPr>
          <a:xfrm>
            <a:off x="838080" y="1646280"/>
            <a:ext cx="10515240" cy="4350960"/>
          </a:xfrm>
          <a:prstGeom prst="rect">
            <a:avLst/>
          </a:prstGeom>
          <a:no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1000 entry of information like:</a:t>
            </a: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graphicFrame>
        <p:nvGraphicFramePr>
          <p:cNvPr id="171" name="Table 3"/>
          <p:cNvGraphicFramePr/>
          <p:nvPr/>
        </p:nvGraphicFramePr>
        <p:xfrm>
          <a:off x="1220040" y="2332080"/>
          <a:ext cx="9751680" cy="1594680"/>
        </p:xfrm>
        <a:graphic>
          <a:graphicData uri="http://schemas.openxmlformats.org/drawingml/2006/table">
            <a:tbl>
              <a:tblPr/>
              <a:tblGrid>
                <a:gridCol w="1773360">
                  <a:extLst>
                    <a:ext uri="{9D8B030D-6E8A-4147-A177-3AD203B41FA5}">
                      <a16:colId xmlns:a16="http://schemas.microsoft.com/office/drawing/2014/main" val="20000"/>
                    </a:ext>
                  </a:extLst>
                </a:gridCol>
                <a:gridCol w="7978320">
                  <a:extLst>
                    <a:ext uri="{9D8B030D-6E8A-4147-A177-3AD203B41FA5}">
                      <a16:colId xmlns:a16="http://schemas.microsoft.com/office/drawing/2014/main" val="20001"/>
                    </a:ext>
                  </a:extLst>
                </a:gridCol>
              </a:tblGrid>
              <a:tr h="416520">
                <a:tc>
                  <a:txBody>
                    <a:bodyPr/>
                    <a:lstStyle/>
                    <a:p>
                      <a:pPr>
                        <a:lnSpc>
                          <a:spcPct val="100000"/>
                        </a:lnSpc>
                      </a:pPr>
                      <a:r>
                        <a:rPr lang="en-US" sz="2200" b="1" strike="noStrike" spc="-1">
                          <a:solidFill>
                            <a:srgbClr val="000000"/>
                          </a:solidFill>
                          <a:latin typeface="Calibri"/>
                        </a:rPr>
                        <a:t>Credit ID</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200" b="1" strike="noStrike" spc="-1">
                          <a:solidFill>
                            <a:srgbClr val="000000"/>
                          </a:solidFill>
                          <a:latin typeface="Calibri"/>
                        </a:rPr>
                        <a:t>Attributes</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741240">
                <a:tc>
                  <a:txBody>
                    <a:bodyPr/>
                    <a:lstStyle/>
                    <a:p>
                      <a:pPr>
                        <a:lnSpc>
                          <a:spcPct val="100000"/>
                        </a:lnSpc>
                      </a:pPr>
                      <a:r>
                        <a:rPr lang="en-US" sz="2200" b="0" strike="noStrike" spc="-1">
                          <a:solidFill>
                            <a:srgbClr val="000000"/>
                          </a:solidFill>
                          <a:latin typeface="Calibri"/>
                        </a:rPr>
                        <a:t>1</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200" b="0" strike="noStrike" spc="-1">
                          <a:solidFill>
                            <a:srgbClr val="000000"/>
                          </a:solidFill>
                          <a:latin typeface="Calibri"/>
                        </a:rPr>
                        <a:t>Credit_good , female_married, job_skilled, home_owner,…..</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16520">
                <a:tc>
                  <a:txBody>
                    <a:bodyPr/>
                    <a:lstStyle/>
                    <a:p>
                      <a:pPr>
                        <a:lnSpc>
                          <a:spcPct val="100000"/>
                        </a:lnSpc>
                      </a:pPr>
                      <a:r>
                        <a:rPr lang="en-US" sz="2200" b="0" strike="noStrike" spc="-1">
                          <a:solidFill>
                            <a:srgbClr val="000000"/>
                          </a:solidFill>
                          <a:latin typeface="Calibri"/>
                        </a:rPr>
                        <a:t>2</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200" b="0" strike="noStrike" spc="-1">
                          <a:solidFill>
                            <a:srgbClr val="000000"/>
                          </a:solidFill>
                          <a:latin typeface="Calibri"/>
                        </a:rPr>
                        <a:t>Credit_bad , male_single , job_unskilled, renter, ……</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bl>
          </a:graphicData>
        </a:graphic>
      </p:graphicFrame>
      <p:sp>
        <p:nvSpPr>
          <p:cNvPr id="172" name="TextShape 4"/>
          <p:cNvSpPr txBox="1"/>
          <p:nvPr/>
        </p:nvSpPr>
        <p:spPr>
          <a:xfrm>
            <a:off x="838080" y="6356520"/>
            <a:ext cx="2742840" cy="364680"/>
          </a:xfrm>
          <a:prstGeom prst="rect">
            <a:avLst/>
          </a:prstGeom>
          <a:noFill/>
          <a:ln>
            <a:noFill/>
          </a:ln>
        </p:spPr>
        <p:txBody>
          <a:bodyPr anchor="ctr"/>
          <a:lstStyle/>
          <a:p>
            <a:pPr>
              <a:lnSpc>
                <a:spcPct val="100000"/>
              </a:lnSpc>
            </a:pPr>
            <a:fld id="{1F3BF37A-772D-4CDB-8820-AD4C73105DA9}"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73" name="TextShape 5"/>
          <p:cNvSpPr txBox="1"/>
          <p:nvPr/>
        </p:nvSpPr>
        <p:spPr>
          <a:xfrm>
            <a:off x="8610480" y="6356520"/>
            <a:ext cx="2742840" cy="364680"/>
          </a:xfrm>
          <a:prstGeom prst="rect">
            <a:avLst/>
          </a:prstGeom>
          <a:noFill/>
          <a:ln>
            <a:noFill/>
          </a:ln>
        </p:spPr>
        <p:txBody>
          <a:bodyPr anchor="ctr"/>
          <a:lstStyle/>
          <a:p>
            <a:pPr algn="r">
              <a:lnSpc>
                <a:spcPct val="100000"/>
              </a:lnSpc>
            </a:pPr>
            <a:fld id="{8CDE3263-94F5-4EA5-B729-57534D0D683E}" type="slidenum">
              <a:rPr lang="en-US" sz="1200" b="0" strike="noStrike" spc="-1">
                <a:solidFill>
                  <a:srgbClr val="8B8B8B"/>
                </a:solidFill>
                <a:latin typeface="Calibri"/>
              </a:rPr>
              <a:t>20</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32076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75" name="TextShape 2"/>
          <p:cNvSpPr txBox="1"/>
          <p:nvPr/>
        </p:nvSpPr>
        <p:spPr>
          <a:xfrm>
            <a:off x="838080" y="1646280"/>
            <a:ext cx="10515240" cy="4350960"/>
          </a:xfrm>
          <a:prstGeom prst="rect">
            <a:avLst/>
          </a:prstGeom>
          <a:noFill/>
          <a:ln>
            <a:noFill/>
          </a:ln>
        </p:spPr>
        <p:txBody>
          <a:bodyPr>
            <a:normAutofit/>
          </a:bodyPr>
          <a:lstStyle/>
          <a:p>
            <a:pPr marL="228600" indent="-227965">
              <a:lnSpc>
                <a:spcPct val="90000"/>
              </a:lnSpc>
              <a:spcBef>
                <a:spcPts val="1000"/>
              </a:spcBef>
              <a:buClr>
                <a:srgbClr val="FF0000"/>
              </a:buClr>
              <a:buFont typeface="Arial" panose="020B0604020202020204"/>
              <a:buChar char="•"/>
            </a:pPr>
            <a:r>
              <a:rPr lang="en-US" sz="2800" b="0" strike="noStrike" spc="-1">
                <a:solidFill>
                  <a:srgbClr val="FF0000"/>
                </a:solidFill>
                <a:latin typeface="Calibri"/>
              </a:rPr>
              <a:t>Step 1: Generating the supported (frequent) itemsets: </a:t>
            </a:r>
            <a:endParaRPr lang="en-US" sz="28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Construct C1 (one element itemset). Let’s say we have 100 itemsets.</a:t>
            </a: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Count the support in the database to calculate </a:t>
            </a:r>
            <a:r>
              <a:rPr lang="en-US" sz="2400" b="1" strike="noStrike" spc="-1">
                <a:solidFill>
                  <a:srgbClr val="000000"/>
                </a:solidFill>
                <a:latin typeface="Calibri"/>
              </a:rPr>
              <a:t>L1, the supported itemset</a:t>
            </a:r>
            <a:r>
              <a:rPr lang="en-US" sz="2400" b="0" strike="noStrike" spc="-1">
                <a:solidFill>
                  <a:srgbClr val="000000"/>
                </a:solidFill>
                <a:latin typeface="Calibri"/>
              </a:rPr>
              <a:t>.</a:t>
            </a: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Items in L1 will have support &gt; </a:t>
            </a:r>
            <a:r>
              <a:rPr lang="en-US" sz="2400" b="1" i="1" strike="noStrike" spc="-1">
                <a:solidFill>
                  <a:srgbClr val="000000"/>
                </a:solidFill>
                <a:latin typeface="Calibri"/>
              </a:rPr>
              <a:t>min_support</a:t>
            </a:r>
            <a:r>
              <a:rPr lang="en-US" sz="2400" b="0" strike="noStrike" spc="-1">
                <a:solidFill>
                  <a:srgbClr val="000000"/>
                </a:solidFill>
                <a:latin typeface="Calibri"/>
              </a:rPr>
              <a:t> (a threshold support value)</a:t>
            </a: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Let </a:t>
            </a:r>
            <a:r>
              <a:rPr lang="en-US" sz="2400" b="1" strike="noStrike" spc="-1">
                <a:solidFill>
                  <a:srgbClr val="000000"/>
                </a:solidFill>
                <a:latin typeface="Calibri"/>
              </a:rPr>
              <a:t>L1</a:t>
            </a:r>
            <a:r>
              <a:rPr lang="en-US" sz="2400" b="0" strike="noStrike" spc="-1">
                <a:solidFill>
                  <a:srgbClr val="000000"/>
                </a:solidFill>
                <a:latin typeface="Calibri"/>
              </a:rPr>
              <a:t> be {a}, {b}, {c}, {d}, {e}, {f}, {g} and {h}</a:t>
            </a: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Generate </a:t>
            </a:r>
            <a:r>
              <a:rPr lang="en-US" sz="2400" b="1" strike="noStrike" spc="-1">
                <a:solidFill>
                  <a:srgbClr val="000000"/>
                </a:solidFill>
                <a:latin typeface="Calibri"/>
              </a:rPr>
              <a:t>C2</a:t>
            </a:r>
            <a:r>
              <a:rPr lang="en-US" sz="2400" b="0" strike="noStrike" spc="-1">
                <a:solidFill>
                  <a:srgbClr val="000000"/>
                </a:solidFill>
                <a:latin typeface="Calibri"/>
              </a:rPr>
              <a:t> from </a:t>
            </a:r>
            <a:r>
              <a:rPr lang="en-US" sz="2400" b="1" strike="noStrike" spc="-1">
                <a:solidFill>
                  <a:srgbClr val="000000"/>
                </a:solidFill>
                <a:latin typeface="Calibri"/>
              </a:rPr>
              <a:t>L1</a:t>
            </a:r>
            <a:endParaRPr lang="en-US" sz="24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Count the support of C2. </a:t>
            </a: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Calculate </a:t>
            </a:r>
            <a:r>
              <a:rPr lang="en-US" sz="2400" b="1" strike="noStrike" spc="-1">
                <a:solidFill>
                  <a:srgbClr val="000000"/>
                </a:solidFill>
                <a:latin typeface="Calibri"/>
              </a:rPr>
              <a:t>L2</a:t>
            </a:r>
            <a:r>
              <a:rPr lang="en-US" sz="2400" b="0" strike="noStrike" spc="-1">
                <a:solidFill>
                  <a:srgbClr val="000000"/>
                </a:solidFill>
                <a:latin typeface="Calibri"/>
              </a:rPr>
              <a:t>, the supported itemset and so on. </a:t>
            </a:r>
          </a:p>
          <a:p>
            <a:pPr marL="228600" indent="-227965">
              <a:lnSpc>
                <a:spcPct val="90000"/>
              </a:lnSpc>
              <a:spcBef>
                <a:spcPts val="1000"/>
              </a:spcBef>
              <a:buClr>
                <a:srgbClr val="FF0000"/>
              </a:buClr>
              <a:buFont typeface="Arial" panose="020B0604020202020204"/>
              <a:buChar char="•"/>
            </a:pPr>
            <a:r>
              <a:rPr lang="en-US" sz="2800" b="0" strike="noStrike" spc="-1">
                <a:solidFill>
                  <a:srgbClr val="FF0000"/>
                </a:solidFill>
                <a:latin typeface="Calibri"/>
              </a:rPr>
              <a:t>Step 2: Generating the association rules of a certain cardinality from the supported itemsets.</a:t>
            </a:r>
            <a:endParaRPr lang="en-US" sz="2800" b="0" strike="noStrike" spc="-1">
              <a:solidFill>
                <a:srgbClr val="000000"/>
              </a:solidFill>
              <a:latin typeface="Calibri"/>
            </a:endParaRPr>
          </a:p>
        </p:txBody>
      </p:sp>
      <p:sp>
        <p:nvSpPr>
          <p:cNvPr id="176" name="TextShape 3"/>
          <p:cNvSpPr txBox="1"/>
          <p:nvPr/>
        </p:nvSpPr>
        <p:spPr>
          <a:xfrm>
            <a:off x="838080" y="6356520"/>
            <a:ext cx="2742840" cy="364680"/>
          </a:xfrm>
          <a:prstGeom prst="rect">
            <a:avLst/>
          </a:prstGeom>
          <a:noFill/>
          <a:ln>
            <a:noFill/>
          </a:ln>
        </p:spPr>
        <p:txBody>
          <a:bodyPr anchor="ctr"/>
          <a:lstStyle/>
          <a:p>
            <a:pPr>
              <a:lnSpc>
                <a:spcPct val="100000"/>
              </a:lnSpc>
            </a:pPr>
            <a:fld id="{DD17ADD0-D1A6-4C7F-9FF3-31E1BDAB823D}"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77" name="TextShape 4"/>
          <p:cNvSpPr txBox="1"/>
          <p:nvPr/>
        </p:nvSpPr>
        <p:spPr>
          <a:xfrm>
            <a:off x="8610480" y="6356520"/>
            <a:ext cx="2742840" cy="364680"/>
          </a:xfrm>
          <a:prstGeom prst="rect">
            <a:avLst/>
          </a:prstGeom>
          <a:noFill/>
          <a:ln>
            <a:noFill/>
          </a:ln>
        </p:spPr>
        <p:txBody>
          <a:bodyPr anchor="ctr"/>
          <a:lstStyle/>
          <a:p>
            <a:pPr algn="r">
              <a:lnSpc>
                <a:spcPct val="100000"/>
              </a:lnSpc>
            </a:pPr>
            <a:fld id="{E7D2DFB9-7796-4F62-B653-E197DC72BD4E}" type="slidenum">
              <a:rPr lang="en-US" sz="1200" b="0" strike="noStrike" spc="-1">
                <a:solidFill>
                  <a:srgbClr val="8B8B8B"/>
                </a:solidFill>
                <a:latin typeface="Calibri"/>
              </a:rPr>
              <a:t>21</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838080" y="32076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79" name="TextShape 2"/>
          <p:cNvSpPr txBox="1"/>
          <p:nvPr/>
        </p:nvSpPr>
        <p:spPr>
          <a:xfrm>
            <a:off x="838080" y="1283040"/>
            <a:ext cx="10515240" cy="5323680"/>
          </a:xfrm>
          <a:prstGeom prst="rect">
            <a:avLst/>
          </a:prstGeom>
          <a:noFill/>
          <a:ln>
            <a:noFill/>
          </a:ln>
        </p:spPr>
        <p:txBody>
          <a:bodyPr>
            <a:normAutofit/>
          </a:bodyPr>
          <a:lstStyle/>
          <a:p>
            <a:pPr marL="228600" indent="-227965">
              <a:lnSpc>
                <a:spcPct val="90000"/>
              </a:lnSpc>
              <a:spcBef>
                <a:spcPts val="1000"/>
              </a:spcBef>
              <a:buClr>
                <a:srgbClr val="000000"/>
              </a:buClr>
              <a:buFont typeface="Arial" panose="020B0604020202020204"/>
              <a:buChar char="•"/>
            </a:pPr>
            <a:r>
              <a:rPr lang="en-US" sz="2800" b="1" strike="noStrike" spc="-1">
                <a:solidFill>
                  <a:srgbClr val="000000"/>
                </a:solidFill>
                <a:latin typeface="Calibri"/>
              </a:rPr>
              <a:t>Cardinality 1</a:t>
            </a:r>
            <a:r>
              <a:rPr lang="en-US" sz="2800" b="0" strike="noStrike" spc="-1">
                <a:solidFill>
                  <a:srgbClr val="000000"/>
                </a:solidFill>
                <a:latin typeface="Calibri"/>
              </a:rPr>
              <a:t> </a:t>
            </a:r>
            <a:r>
              <a:rPr lang="en-US" sz="2200" b="0" strike="noStrike" spc="-1">
                <a:solidFill>
                  <a:srgbClr val="FF0000"/>
                </a:solidFill>
                <a:latin typeface="Calibri"/>
              </a:rPr>
              <a:t>(All single items with minimum support of 50 % or count = 50)</a:t>
            </a:r>
            <a:endParaRPr lang="en-US" sz="22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1" strike="noStrike" spc="-1">
                <a:solidFill>
                  <a:srgbClr val="000000"/>
                </a:solidFill>
                <a:latin typeface="Calibri"/>
              </a:rPr>
              <a:t>C1</a:t>
            </a:r>
            <a:r>
              <a:rPr lang="en-US" sz="2400" b="0" strike="noStrike" spc="-1">
                <a:solidFill>
                  <a:srgbClr val="000000"/>
                </a:solidFill>
                <a:latin typeface="Calibri"/>
              </a:rPr>
              <a:t> = {Credit_good, Credit_bad, male_single, job_skilled, home_owner, female, renter}</a:t>
            </a:r>
          </a:p>
          <a:p>
            <a:pPr marL="685800" lvl="1" indent="-227965">
              <a:lnSpc>
                <a:spcPct val="90000"/>
              </a:lnSpc>
              <a:spcBef>
                <a:spcPts val="500"/>
              </a:spcBef>
              <a:buClr>
                <a:srgbClr val="000000"/>
              </a:buClr>
              <a:buFont typeface="Arial" panose="020B0604020202020204"/>
              <a:buChar char="•"/>
            </a:pPr>
            <a:r>
              <a:rPr lang="en-US" sz="2400" b="1" strike="noStrike" spc="-1">
                <a:solidFill>
                  <a:srgbClr val="000000"/>
                </a:solidFill>
                <a:latin typeface="Calibri"/>
              </a:rPr>
              <a:t>L1</a:t>
            </a:r>
            <a:r>
              <a:rPr lang="en-US" sz="2400" b="0" strike="noStrike" spc="-1">
                <a:solidFill>
                  <a:srgbClr val="000000"/>
                </a:solidFill>
                <a:latin typeface="Calibri"/>
              </a:rPr>
              <a:t> = {Credit_good, male_single, job_skilled, home_owner}</a:t>
            </a:r>
          </a:p>
        </p:txBody>
      </p:sp>
      <p:graphicFrame>
        <p:nvGraphicFramePr>
          <p:cNvPr id="180" name="Table 3"/>
          <p:cNvGraphicFramePr/>
          <p:nvPr/>
        </p:nvGraphicFramePr>
        <p:xfrm>
          <a:off x="999720" y="3228480"/>
          <a:ext cx="10193400" cy="3169920"/>
        </p:xfrm>
        <a:graphic>
          <a:graphicData uri="http://schemas.openxmlformats.org/drawingml/2006/table">
            <a:tbl>
              <a:tblPr/>
              <a:tblGrid>
                <a:gridCol w="5096520">
                  <a:extLst>
                    <a:ext uri="{9D8B030D-6E8A-4147-A177-3AD203B41FA5}">
                      <a16:colId xmlns:a16="http://schemas.microsoft.com/office/drawing/2014/main" val="20000"/>
                    </a:ext>
                  </a:extLst>
                </a:gridCol>
                <a:gridCol w="5096880">
                  <a:extLst>
                    <a:ext uri="{9D8B030D-6E8A-4147-A177-3AD203B41FA5}">
                      <a16:colId xmlns:a16="http://schemas.microsoft.com/office/drawing/2014/main" val="20001"/>
                    </a:ext>
                  </a:extLst>
                </a:gridCol>
              </a:tblGrid>
              <a:tr h="387360">
                <a:tc>
                  <a:txBody>
                    <a:bodyPr/>
                    <a:lstStyle/>
                    <a:p>
                      <a:pPr>
                        <a:lnSpc>
                          <a:spcPct val="100000"/>
                        </a:lnSpc>
                      </a:pPr>
                      <a:r>
                        <a:rPr lang="en-US" sz="2000" b="1" strike="noStrike" spc="-1">
                          <a:solidFill>
                            <a:srgbClr val="000000"/>
                          </a:solidFill>
                          <a:latin typeface="Calibri"/>
                        </a:rPr>
                        <a:t>Item </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000" b="1" strike="noStrike" spc="-1">
                          <a:solidFill>
                            <a:srgbClr val="000000"/>
                          </a:solidFill>
                          <a:latin typeface="Calibri"/>
                        </a:rPr>
                        <a:t>Support</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387360">
                <a:tc>
                  <a:txBody>
                    <a:bodyPr/>
                    <a:lstStyle/>
                    <a:p>
                      <a:pPr>
                        <a:lnSpc>
                          <a:spcPct val="100000"/>
                        </a:lnSpc>
                      </a:pPr>
                      <a:r>
                        <a:rPr lang="en-US" sz="2000" b="0" strike="noStrike" spc="-1">
                          <a:solidFill>
                            <a:srgbClr val="000000"/>
                          </a:solidFill>
                          <a:latin typeface="Calibri"/>
                        </a:rPr>
                        <a:t>Credit_good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000" b="0" strike="noStrike" spc="-1">
                          <a:solidFill>
                            <a:srgbClr val="000000"/>
                          </a:solidFill>
                          <a:latin typeface="Calibri"/>
                        </a:rPr>
                        <a:t>70 %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387360">
                <a:tc>
                  <a:txBody>
                    <a:bodyPr/>
                    <a:lstStyle/>
                    <a:p>
                      <a:pPr>
                        <a:lnSpc>
                          <a:spcPct val="100000"/>
                        </a:lnSpc>
                      </a:pPr>
                      <a:r>
                        <a:rPr lang="en-US" sz="2000" b="0" strike="sngStrike" spc="-1">
                          <a:solidFill>
                            <a:srgbClr val="FF0000"/>
                          </a:solidFill>
                          <a:latin typeface="Calibri"/>
                        </a:rPr>
                        <a:t>Credit_bad</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000" b="0" strike="sngStrike" spc="-1">
                          <a:solidFill>
                            <a:srgbClr val="FF0000"/>
                          </a:solidFill>
                          <a:latin typeface="Calibri"/>
                        </a:rPr>
                        <a:t>30%</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r h="387360">
                <a:tc>
                  <a:txBody>
                    <a:bodyPr/>
                    <a:lstStyle/>
                    <a:p>
                      <a:pPr>
                        <a:lnSpc>
                          <a:spcPct val="100000"/>
                        </a:lnSpc>
                      </a:pPr>
                      <a:r>
                        <a:rPr lang="en-US" sz="2000" b="0" strike="noStrike" spc="-1">
                          <a:solidFill>
                            <a:srgbClr val="000000"/>
                          </a:solidFill>
                          <a:latin typeface="Calibri"/>
                        </a:rPr>
                        <a:t>male_single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000" b="0" strike="noStrike" spc="-1">
                          <a:solidFill>
                            <a:srgbClr val="000000"/>
                          </a:solidFill>
                          <a:latin typeface="Calibri"/>
                        </a:rPr>
                        <a:t>55 %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387360">
                <a:tc>
                  <a:txBody>
                    <a:bodyPr/>
                    <a:lstStyle/>
                    <a:p>
                      <a:pPr>
                        <a:lnSpc>
                          <a:spcPct val="100000"/>
                        </a:lnSpc>
                      </a:pPr>
                      <a:r>
                        <a:rPr lang="en-US" sz="2000" b="0" strike="noStrike" spc="-1">
                          <a:solidFill>
                            <a:srgbClr val="000000"/>
                          </a:solidFill>
                          <a:latin typeface="Calibri"/>
                        </a:rPr>
                        <a:t>job_skilled</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000" b="0" strike="noStrike" spc="-1">
                          <a:solidFill>
                            <a:srgbClr val="000000"/>
                          </a:solidFill>
                          <a:latin typeface="Calibri"/>
                        </a:rPr>
                        <a:t>63 %</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4"/>
                  </a:ext>
                </a:extLst>
              </a:tr>
              <a:tr h="387360">
                <a:tc>
                  <a:txBody>
                    <a:bodyPr/>
                    <a:lstStyle/>
                    <a:p>
                      <a:pPr>
                        <a:lnSpc>
                          <a:spcPct val="100000"/>
                        </a:lnSpc>
                      </a:pPr>
                      <a:r>
                        <a:rPr lang="en-US" sz="2000" b="0" strike="noStrike" spc="-1">
                          <a:solidFill>
                            <a:srgbClr val="000000"/>
                          </a:solidFill>
                          <a:latin typeface="Calibri"/>
                        </a:rPr>
                        <a:t>home_owner</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000" b="0" strike="noStrike" spc="-1">
                          <a:solidFill>
                            <a:srgbClr val="000000"/>
                          </a:solidFill>
                          <a:latin typeface="Calibri"/>
                        </a:rPr>
                        <a:t>71 %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5"/>
                  </a:ext>
                </a:extLst>
              </a:tr>
              <a:tr h="387360">
                <a:tc>
                  <a:txBody>
                    <a:bodyPr/>
                    <a:lstStyle/>
                    <a:p>
                      <a:pPr>
                        <a:lnSpc>
                          <a:spcPct val="100000"/>
                        </a:lnSpc>
                      </a:pPr>
                      <a:r>
                        <a:rPr lang="en-US" sz="2000" b="0" strike="sngStrike" spc="-1">
                          <a:solidFill>
                            <a:srgbClr val="FF0000"/>
                          </a:solidFill>
                          <a:latin typeface="Calibri"/>
                        </a:rPr>
                        <a:t>Female </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000" b="0" strike="sngStrike" spc="-1">
                          <a:solidFill>
                            <a:srgbClr val="FF0000"/>
                          </a:solidFill>
                          <a:latin typeface="Calibri"/>
                        </a:rPr>
                        <a:t>31%</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6"/>
                  </a:ext>
                </a:extLst>
              </a:tr>
              <a:tr h="387360">
                <a:tc>
                  <a:txBody>
                    <a:bodyPr/>
                    <a:lstStyle/>
                    <a:p>
                      <a:pPr>
                        <a:lnSpc>
                          <a:spcPct val="100000"/>
                        </a:lnSpc>
                      </a:pPr>
                      <a:r>
                        <a:rPr lang="en-US" sz="2000" b="0" strike="sngStrike" spc="-1">
                          <a:solidFill>
                            <a:srgbClr val="FF0000"/>
                          </a:solidFill>
                          <a:latin typeface="Calibri"/>
                        </a:rPr>
                        <a:t>renter</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000" b="0" strike="sngStrike" spc="-1">
                          <a:solidFill>
                            <a:srgbClr val="FF0000"/>
                          </a:solidFill>
                          <a:latin typeface="Calibri"/>
                        </a:rPr>
                        <a:t>18%</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7"/>
                  </a:ext>
                </a:extLst>
              </a:tr>
            </a:tbl>
          </a:graphicData>
        </a:graphic>
      </p:graphicFrame>
      <p:sp>
        <p:nvSpPr>
          <p:cNvPr id="181" name="TextShape 4"/>
          <p:cNvSpPr txBox="1"/>
          <p:nvPr/>
        </p:nvSpPr>
        <p:spPr>
          <a:xfrm>
            <a:off x="838080" y="6356520"/>
            <a:ext cx="2742840" cy="364680"/>
          </a:xfrm>
          <a:prstGeom prst="rect">
            <a:avLst/>
          </a:prstGeom>
          <a:noFill/>
          <a:ln>
            <a:noFill/>
          </a:ln>
        </p:spPr>
        <p:txBody>
          <a:bodyPr anchor="ctr"/>
          <a:lstStyle/>
          <a:p>
            <a:pPr>
              <a:lnSpc>
                <a:spcPct val="100000"/>
              </a:lnSpc>
            </a:pPr>
            <a:fld id="{70C0EE3A-EA28-43F1-9EE9-964A67D36B70}"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82" name="TextShape 5"/>
          <p:cNvSpPr txBox="1"/>
          <p:nvPr/>
        </p:nvSpPr>
        <p:spPr>
          <a:xfrm>
            <a:off x="8610480" y="6356520"/>
            <a:ext cx="2742840" cy="364680"/>
          </a:xfrm>
          <a:prstGeom prst="rect">
            <a:avLst/>
          </a:prstGeom>
          <a:noFill/>
          <a:ln>
            <a:noFill/>
          </a:ln>
        </p:spPr>
        <p:txBody>
          <a:bodyPr anchor="ctr"/>
          <a:lstStyle/>
          <a:p>
            <a:pPr algn="r">
              <a:lnSpc>
                <a:spcPct val="100000"/>
              </a:lnSpc>
            </a:pPr>
            <a:fld id="{FCB558D5-E454-41FD-9761-3B5B4CE062E4}" type="slidenum">
              <a:rPr lang="en-US" sz="1200" b="0" strike="noStrike" spc="-1">
                <a:solidFill>
                  <a:srgbClr val="8B8B8B"/>
                </a:solidFill>
                <a:latin typeface="Calibri"/>
              </a:rPr>
              <a:t>22</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84" name="TextShape 2"/>
          <p:cNvSpPr txBox="1"/>
          <p:nvPr/>
        </p:nvSpPr>
        <p:spPr>
          <a:xfrm>
            <a:off x="838080" y="1342080"/>
            <a:ext cx="10515240" cy="4834440"/>
          </a:xfrm>
          <a:prstGeom prst="rect">
            <a:avLst/>
          </a:prstGeom>
          <a:noFill/>
          <a:ln>
            <a:noFill/>
          </a:ln>
        </p:spPr>
        <p:txBody>
          <a:bodyPr/>
          <a:lstStyle/>
          <a:p>
            <a:pPr marL="228600" indent="-227965">
              <a:lnSpc>
                <a:spcPct val="90000"/>
              </a:lnSpc>
              <a:spcBef>
                <a:spcPts val="1000"/>
              </a:spcBef>
              <a:buClr>
                <a:srgbClr val="000000"/>
              </a:buClr>
              <a:buFont typeface="Arial" panose="020B0604020202020204"/>
              <a:buChar char="•"/>
            </a:pPr>
            <a:r>
              <a:rPr lang="en-US" sz="2800" b="1" strike="noStrike" spc="-1">
                <a:solidFill>
                  <a:srgbClr val="000000"/>
                </a:solidFill>
                <a:latin typeface="Calibri"/>
              </a:rPr>
              <a:t>Cardinality 2 </a:t>
            </a:r>
            <a:r>
              <a:rPr lang="en-US" sz="2200" b="0" strike="noStrike" spc="-1">
                <a:solidFill>
                  <a:srgbClr val="FF0000"/>
                </a:solidFill>
                <a:latin typeface="Calibri"/>
              </a:rPr>
              <a:t>(Every pair in L1)</a:t>
            </a:r>
            <a:endParaRPr lang="en-US" sz="22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1" strike="noStrike" spc="-1">
                <a:solidFill>
                  <a:srgbClr val="000000"/>
                </a:solidFill>
                <a:latin typeface="Calibri"/>
              </a:rPr>
              <a:t>C2</a:t>
            </a:r>
            <a:r>
              <a:rPr lang="en-US" sz="2400" b="0" strike="noStrike" spc="-1">
                <a:solidFill>
                  <a:srgbClr val="000000"/>
                </a:solidFill>
                <a:latin typeface="Calibri"/>
              </a:rPr>
              <a:t> = {credit_good, job_skilled}, {credit_good, male_single}, {credit_good, home_owner}, {male_single, job_skilled}, …</a:t>
            </a:r>
          </a:p>
          <a:p>
            <a:pPr marL="685800" lvl="1" indent="-227965">
              <a:lnSpc>
                <a:spcPct val="90000"/>
              </a:lnSpc>
              <a:spcBef>
                <a:spcPts val="500"/>
              </a:spcBef>
              <a:buClr>
                <a:srgbClr val="000000"/>
              </a:buClr>
              <a:buFont typeface="Arial" panose="020B0604020202020204"/>
              <a:buChar char="•"/>
            </a:pPr>
            <a:r>
              <a:rPr lang="en-US" sz="2400" b="1" strike="noStrike" spc="-1">
                <a:solidFill>
                  <a:srgbClr val="000000"/>
                </a:solidFill>
                <a:latin typeface="Calibri"/>
              </a:rPr>
              <a:t>L2</a:t>
            </a:r>
            <a:r>
              <a:rPr lang="en-US" sz="2400" b="0" strike="noStrike" spc="-1">
                <a:solidFill>
                  <a:srgbClr val="000000"/>
                </a:solidFill>
                <a:latin typeface="Calibri"/>
              </a:rPr>
              <a:t> = {credit_good, job_skilled}, {credit_good, home_owner}, {job_skilled, home_owner}</a:t>
            </a: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p:txBody>
      </p:sp>
      <p:graphicFrame>
        <p:nvGraphicFramePr>
          <p:cNvPr id="185" name="Table 3"/>
          <p:cNvGraphicFramePr/>
          <p:nvPr/>
        </p:nvGraphicFramePr>
        <p:xfrm>
          <a:off x="838080" y="3279600"/>
          <a:ext cx="10237680" cy="2987040"/>
        </p:xfrm>
        <a:graphic>
          <a:graphicData uri="http://schemas.openxmlformats.org/drawingml/2006/table">
            <a:tbl>
              <a:tblPr/>
              <a:tblGrid>
                <a:gridCol w="5118840">
                  <a:extLst>
                    <a:ext uri="{9D8B030D-6E8A-4147-A177-3AD203B41FA5}">
                      <a16:colId xmlns:a16="http://schemas.microsoft.com/office/drawing/2014/main" val="20000"/>
                    </a:ext>
                  </a:extLst>
                </a:gridCol>
                <a:gridCol w="5118840">
                  <a:extLst>
                    <a:ext uri="{9D8B030D-6E8A-4147-A177-3AD203B41FA5}">
                      <a16:colId xmlns:a16="http://schemas.microsoft.com/office/drawing/2014/main" val="20001"/>
                    </a:ext>
                  </a:extLst>
                </a:gridCol>
              </a:tblGrid>
              <a:tr h="416520">
                <a:tc>
                  <a:txBody>
                    <a:bodyPr/>
                    <a:lstStyle/>
                    <a:p>
                      <a:pPr>
                        <a:lnSpc>
                          <a:spcPct val="100000"/>
                        </a:lnSpc>
                      </a:pPr>
                      <a:r>
                        <a:rPr lang="en-US" sz="2200" b="1" strike="noStrike" spc="-1">
                          <a:solidFill>
                            <a:srgbClr val="000000"/>
                          </a:solidFill>
                          <a:latin typeface="Calibri"/>
                        </a:rPr>
                        <a:t>Item </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200" b="1" strike="noStrike" spc="-1">
                          <a:solidFill>
                            <a:srgbClr val="000000"/>
                          </a:solidFill>
                          <a:latin typeface="Calibri"/>
                        </a:rPr>
                        <a:t>Support</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416520">
                <a:tc>
                  <a:txBody>
                    <a:bodyPr/>
                    <a:lstStyle/>
                    <a:p>
                      <a:pPr>
                        <a:lnSpc>
                          <a:spcPct val="100000"/>
                        </a:lnSpc>
                      </a:pPr>
                      <a:r>
                        <a:rPr lang="en-US" sz="2200" b="0" strike="sngStrike" spc="-1">
                          <a:solidFill>
                            <a:srgbClr val="FF0000"/>
                          </a:solidFill>
                          <a:latin typeface="Calibri"/>
                        </a:rPr>
                        <a:t>Credit_good , male_single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200" b="0" strike="sngStrike" spc="-1">
                          <a:solidFill>
                            <a:srgbClr val="FF0000"/>
                          </a:solidFill>
                          <a:latin typeface="Calibri"/>
                        </a:rPr>
                        <a:t>40 %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416520">
                <a:tc>
                  <a:txBody>
                    <a:bodyPr/>
                    <a:lstStyle/>
                    <a:p>
                      <a:pPr>
                        <a:lnSpc>
                          <a:spcPct val="100000"/>
                        </a:lnSpc>
                      </a:pPr>
                      <a:r>
                        <a:rPr lang="en-US" sz="2200" b="0" strike="noStrike" spc="-1">
                          <a:solidFill>
                            <a:srgbClr val="000000"/>
                          </a:solidFill>
                          <a:latin typeface="Calibri"/>
                        </a:rPr>
                        <a:t>Credit_good , job_skilled</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200" b="0" strike="noStrike" spc="-1">
                          <a:solidFill>
                            <a:srgbClr val="000000"/>
                          </a:solidFill>
                          <a:latin typeface="Calibri"/>
                        </a:rPr>
                        <a:t>54 %</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r h="416520">
                <a:tc>
                  <a:txBody>
                    <a:bodyPr/>
                    <a:lstStyle/>
                    <a:p>
                      <a:pPr>
                        <a:lnSpc>
                          <a:spcPct val="100000"/>
                        </a:lnSpc>
                      </a:pPr>
                      <a:r>
                        <a:rPr lang="en-US" sz="2200" b="0" strike="noStrike" spc="-1">
                          <a:solidFill>
                            <a:srgbClr val="000000"/>
                          </a:solidFill>
                          <a:latin typeface="Calibri"/>
                        </a:rPr>
                        <a:t>Credit_good, home_owner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200" b="0" strike="noStrike" spc="-1">
                          <a:solidFill>
                            <a:srgbClr val="000000"/>
                          </a:solidFill>
                          <a:latin typeface="Calibri"/>
                        </a:rPr>
                        <a:t>52 %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416520">
                <a:tc>
                  <a:txBody>
                    <a:bodyPr/>
                    <a:lstStyle/>
                    <a:p>
                      <a:pPr>
                        <a:lnSpc>
                          <a:spcPct val="100000"/>
                        </a:lnSpc>
                      </a:pPr>
                      <a:r>
                        <a:rPr lang="en-US" sz="2200" b="0" strike="sngStrike" spc="-1">
                          <a:solidFill>
                            <a:srgbClr val="FF0000"/>
                          </a:solidFill>
                          <a:latin typeface="Calibri"/>
                        </a:rPr>
                        <a:t>male_single , job_skilled</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200" b="0" strike="sngStrike" spc="-1">
                          <a:solidFill>
                            <a:srgbClr val="FF0000"/>
                          </a:solidFill>
                          <a:latin typeface="Calibri"/>
                        </a:rPr>
                        <a:t>34 %</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4"/>
                  </a:ext>
                </a:extLst>
              </a:tr>
              <a:tr h="416520">
                <a:tc>
                  <a:txBody>
                    <a:bodyPr/>
                    <a:lstStyle/>
                    <a:p>
                      <a:pPr>
                        <a:lnSpc>
                          <a:spcPct val="100000"/>
                        </a:lnSpc>
                      </a:pPr>
                      <a:r>
                        <a:rPr lang="en-US" sz="2200" b="0" strike="sngStrike" spc="-1">
                          <a:solidFill>
                            <a:srgbClr val="FF0000"/>
                          </a:solidFill>
                          <a:latin typeface="Calibri"/>
                        </a:rPr>
                        <a:t>male_single , home_owner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200" b="0" strike="sngStrike" spc="-1">
                          <a:solidFill>
                            <a:srgbClr val="FF0000"/>
                          </a:solidFill>
                          <a:latin typeface="Calibri"/>
                        </a:rPr>
                        <a:t>40 %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5"/>
                  </a:ext>
                </a:extLst>
              </a:tr>
              <a:tr h="416520">
                <a:tc>
                  <a:txBody>
                    <a:bodyPr/>
                    <a:lstStyle/>
                    <a:p>
                      <a:pPr>
                        <a:lnSpc>
                          <a:spcPct val="100000"/>
                        </a:lnSpc>
                      </a:pPr>
                      <a:r>
                        <a:rPr lang="en-US" sz="2200" b="0" strike="noStrike" spc="-1">
                          <a:solidFill>
                            <a:srgbClr val="000000"/>
                          </a:solidFill>
                          <a:latin typeface="Calibri"/>
                        </a:rPr>
                        <a:t>job_skilled, home_owner </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200" b="0" strike="noStrike" spc="-1">
                          <a:solidFill>
                            <a:srgbClr val="000000"/>
                          </a:solidFill>
                          <a:latin typeface="Calibri"/>
                        </a:rPr>
                        <a:t>50%</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6"/>
                  </a:ext>
                </a:extLst>
              </a:tr>
            </a:tbl>
          </a:graphicData>
        </a:graphic>
      </p:graphicFrame>
      <p:sp>
        <p:nvSpPr>
          <p:cNvPr id="186" name="TextShape 4"/>
          <p:cNvSpPr txBox="1"/>
          <p:nvPr/>
        </p:nvSpPr>
        <p:spPr>
          <a:xfrm>
            <a:off x="838080" y="6356520"/>
            <a:ext cx="2742840" cy="364680"/>
          </a:xfrm>
          <a:prstGeom prst="rect">
            <a:avLst/>
          </a:prstGeom>
          <a:noFill/>
          <a:ln>
            <a:noFill/>
          </a:ln>
        </p:spPr>
        <p:txBody>
          <a:bodyPr anchor="ctr"/>
          <a:lstStyle/>
          <a:p>
            <a:pPr>
              <a:lnSpc>
                <a:spcPct val="100000"/>
              </a:lnSpc>
            </a:pPr>
            <a:fld id="{7597CC14-7DE5-4DCD-AB9D-AF1003D39D1F}"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87" name="TextShape 5"/>
          <p:cNvSpPr txBox="1"/>
          <p:nvPr/>
        </p:nvSpPr>
        <p:spPr>
          <a:xfrm>
            <a:off x="8610480" y="6356520"/>
            <a:ext cx="2742840" cy="364680"/>
          </a:xfrm>
          <a:prstGeom prst="rect">
            <a:avLst/>
          </a:prstGeom>
          <a:noFill/>
          <a:ln>
            <a:noFill/>
          </a:ln>
        </p:spPr>
        <p:txBody>
          <a:bodyPr anchor="ctr"/>
          <a:lstStyle/>
          <a:p>
            <a:pPr algn="r">
              <a:lnSpc>
                <a:spcPct val="100000"/>
              </a:lnSpc>
            </a:pPr>
            <a:fld id="{2AD4801F-40AE-48FF-BA43-1530DDD156AA}" type="slidenum">
              <a:rPr lang="en-US" sz="1200" b="0" strike="noStrike" spc="-1">
                <a:solidFill>
                  <a:srgbClr val="8B8B8B"/>
                </a:solidFill>
                <a:latin typeface="Calibri"/>
              </a:rPr>
              <a:t>23</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89" name="TextShape 2"/>
          <p:cNvSpPr txBox="1"/>
          <p:nvPr/>
        </p:nvSpPr>
        <p:spPr>
          <a:xfrm>
            <a:off x="838080" y="1843560"/>
            <a:ext cx="10515240" cy="4332960"/>
          </a:xfrm>
          <a:prstGeom prst="rect">
            <a:avLst/>
          </a:prstGeom>
          <a:noFill/>
          <a:ln>
            <a:noFill/>
          </a:ln>
        </p:spPr>
        <p:txBody>
          <a:bodyPr>
            <a:normAutofit/>
          </a:bodyPr>
          <a:lstStyle/>
          <a:p>
            <a:pPr marL="228600" indent="-227965">
              <a:lnSpc>
                <a:spcPct val="90000"/>
              </a:lnSpc>
              <a:spcBef>
                <a:spcPts val="1000"/>
              </a:spcBef>
              <a:buClr>
                <a:srgbClr val="000000"/>
              </a:buClr>
              <a:buFont typeface="Arial" panose="020B0604020202020204"/>
              <a:buChar char="•"/>
            </a:pPr>
            <a:r>
              <a:rPr lang="en-US" sz="2800" b="1" strike="noStrike" spc="-1">
                <a:solidFill>
                  <a:srgbClr val="000000"/>
                </a:solidFill>
                <a:latin typeface="Calibri"/>
              </a:rPr>
              <a:t>Cardinality 3</a:t>
            </a:r>
            <a:r>
              <a:rPr lang="en-US" sz="2200" b="1" strike="noStrike" spc="-1">
                <a:solidFill>
                  <a:srgbClr val="000000"/>
                </a:solidFill>
                <a:latin typeface="Calibri"/>
              </a:rPr>
              <a:t>  </a:t>
            </a:r>
            <a:r>
              <a:rPr lang="en-US" sz="2200" b="0" strike="noStrike" spc="-1">
                <a:solidFill>
                  <a:srgbClr val="FF0000"/>
                </a:solidFill>
                <a:latin typeface="Calibri"/>
              </a:rPr>
              <a:t>(Every pair in L2)</a:t>
            </a:r>
            <a:endParaRPr lang="en-US" sz="22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C3 = {Credit_good, job_skilled, home_owner}</a:t>
            </a: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L3 = </a:t>
            </a:r>
            <a:r>
              <a:rPr lang="en-US" sz="2400" b="0" strike="noStrike" spc="-1">
                <a:solidFill>
                  <a:srgbClr val="000000"/>
                </a:solidFill>
                <a:latin typeface="Symbol"/>
              </a:rPr>
              <a:t></a:t>
            </a: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gn="ctr">
              <a:lnSpc>
                <a:spcPct val="90000"/>
              </a:lnSpc>
              <a:spcBef>
                <a:spcPts val="1000"/>
              </a:spcBef>
            </a:pPr>
            <a:r>
              <a:rPr lang="en-US" sz="2800" b="0" strike="noStrike" spc="-1">
                <a:solidFill>
                  <a:srgbClr val="FF66CC"/>
                </a:solidFill>
                <a:latin typeface="Calibri"/>
              </a:rPr>
              <a:t>After we generated the frequent itemsets, it’s time to determine the association rules. </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graphicFrame>
        <p:nvGraphicFramePr>
          <p:cNvPr id="190" name="Table 3"/>
          <p:cNvGraphicFramePr/>
          <p:nvPr/>
        </p:nvGraphicFramePr>
        <p:xfrm>
          <a:off x="838080" y="3273840"/>
          <a:ext cx="10237680" cy="1167960"/>
        </p:xfrm>
        <a:graphic>
          <a:graphicData uri="http://schemas.openxmlformats.org/drawingml/2006/table">
            <a:tbl>
              <a:tblPr/>
              <a:tblGrid>
                <a:gridCol w="5118840">
                  <a:extLst>
                    <a:ext uri="{9D8B030D-6E8A-4147-A177-3AD203B41FA5}">
                      <a16:colId xmlns:a16="http://schemas.microsoft.com/office/drawing/2014/main" val="20000"/>
                    </a:ext>
                  </a:extLst>
                </a:gridCol>
                <a:gridCol w="5118840">
                  <a:extLst>
                    <a:ext uri="{9D8B030D-6E8A-4147-A177-3AD203B41FA5}">
                      <a16:colId xmlns:a16="http://schemas.microsoft.com/office/drawing/2014/main" val="20001"/>
                    </a:ext>
                  </a:extLst>
                </a:gridCol>
              </a:tblGrid>
              <a:tr h="416520">
                <a:tc>
                  <a:txBody>
                    <a:bodyPr/>
                    <a:lstStyle/>
                    <a:p>
                      <a:pPr>
                        <a:lnSpc>
                          <a:spcPct val="100000"/>
                        </a:lnSpc>
                      </a:pPr>
                      <a:r>
                        <a:rPr lang="en-US" sz="2200" b="1" strike="noStrike" spc="-1">
                          <a:solidFill>
                            <a:srgbClr val="000000"/>
                          </a:solidFill>
                          <a:latin typeface="Calibri"/>
                        </a:rPr>
                        <a:t>Item </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lstStyle/>
                    <a:p>
                      <a:pPr>
                        <a:lnSpc>
                          <a:spcPct val="100000"/>
                        </a:lnSpc>
                      </a:pPr>
                      <a:r>
                        <a:rPr lang="en-US" sz="2200" b="1" strike="noStrike" spc="-1">
                          <a:solidFill>
                            <a:srgbClr val="000000"/>
                          </a:solidFill>
                          <a:latin typeface="Calibri"/>
                        </a:rPr>
                        <a:t>Support</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741240">
                <a:tc>
                  <a:txBody>
                    <a:bodyPr/>
                    <a:lstStyle/>
                    <a:p>
                      <a:pPr>
                        <a:lnSpc>
                          <a:spcPct val="100000"/>
                        </a:lnSpc>
                      </a:pPr>
                      <a:r>
                        <a:rPr lang="en-US" sz="2200" b="0" strike="sngStrike" spc="-1">
                          <a:solidFill>
                            <a:srgbClr val="FF0000"/>
                          </a:solidFill>
                          <a:latin typeface="Calibri"/>
                        </a:rPr>
                        <a:t>Credit_good , job_skilled, home_owner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US" sz="2200" b="0" strike="sngStrike" spc="-1">
                          <a:solidFill>
                            <a:srgbClr val="FF0000"/>
                          </a:solidFill>
                          <a:latin typeface="Calibri"/>
                        </a:rPr>
                        <a:t>42 %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bl>
          </a:graphicData>
        </a:graphic>
      </p:graphicFrame>
      <p:sp>
        <p:nvSpPr>
          <p:cNvPr id="191" name="TextShape 4"/>
          <p:cNvSpPr txBox="1"/>
          <p:nvPr/>
        </p:nvSpPr>
        <p:spPr>
          <a:xfrm>
            <a:off x="838080" y="6356520"/>
            <a:ext cx="2742840" cy="364680"/>
          </a:xfrm>
          <a:prstGeom prst="rect">
            <a:avLst/>
          </a:prstGeom>
          <a:noFill/>
          <a:ln>
            <a:noFill/>
          </a:ln>
        </p:spPr>
        <p:txBody>
          <a:bodyPr anchor="ctr"/>
          <a:lstStyle/>
          <a:p>
            <a:pPr>
              <a:lnSpc>
                <a:spcPct val="100000"/>
              </a:lnSpc>
            </a:pPr>
            <a:fld id="{4B2442DC-EAC9-4830-86A9-6B6DCC8F11D4}"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92" name="TextShape 5"/>
          <p:cNvSpPr txBox="1"/>
          <p:nvPr/>
        </p:nvSpPr>
        <p:spPr>
          <a:xfrm>
            <a:off x="8610480" y="6356520"/>
            <a:ext cx="2742840" cy="364680"/>
          </a:xfrm>
          <a:prstGeom prst="rect">
            <a:avLst/>
          </a:prstGeom>
          <a:noFill/>
          <a:ln>
            <a:noFill/>
          </a:ln>
        </p:spPr>
        <p:txBody>
          <a:bodyPr anchor="ctr"/>
          <a:lstStyle/>
          <a:p>
            <a:pPr algn="r">
              <a:lnSpc>
                <a:spcPct val="100000"/>
              </a:lnSpc>
            </a:pPr>
            <a:fld id="{812291AB-A279-4B50-903F-9AC65AE16F5F}" type="slidenum">
              <a:rPr lang="en-US" sz="1200" b="0" strike="noStrike" spc="-1">
                <a:solidFill>
                  <a:srgbClr val="8B8B8B"/>
                </a:solidFill>
                <a:latin typeface="Calibri"/>
              </a:rPr>
              <a:t>24</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94" name="TextShape 2"/>
          <p:cNvSpPr txBox="1"/>
          <p:nvPr/>
        </p:nvSpPr>
        <p:spPr>
          <a:xfrm>
            <a:off x="838080" y="1825560"/>
            <a:ext cx="10683360" cy="826200"/>
          </a:xfrm>
          <a:prstGeom prst="rect">
            <a:avLst/>
          </a:prstGeom>
          <a:no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If it’s required to generate association rules of cardinality 2, choose rules from L2 in both ways  :</a:t>
            </a:r>
          </a:p>
          <a:p>
            <a:pPr>
              <a:lnSpc>
                <a:spcPct val="90000"/>
              </a:lnSpc>
              <a:spcBef>
                <a:spcPts val="1000"/>
              </a:spcBef>
            </a:pPr>
            <a:r>
              <a:rPr lang="en-US" sz="2800" b="0" strike="noStrike" spc="-1">
                <a:solidFill>
                  <a:srgbClr val="000000"/>
                </a:solidFill>
                <a:latin typeface="Calibri"/>
              </a:rPr>
              <a:t> </a:t>
            </a: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graphicFrame>
        <p:nvGraphicFramePr>
          <p:cNvPr id="195" name="Table 3"/>
          <p:cNvGraphicFramePr/>
          <p:nvPr/>
        </p:nvGraphicFramePr>
        <p:xfrm>
          <a:off x="3494160" y="2682720"/>
          <a:ext cx="5192640" cy="3804720"/>
        </p:xfrm>
        <a:graphic>
          <a:graphicData uri="http://schemas.openxmlformats.org/drawingml/2006/table">
            <a:tbl>
              <a:tblPr/>
              <a:tblGrid>
                <a:gridCol w="5192640">
                  <a:extLst>
                    <a:ext uri="{9D8B030D-6E8A-4147-A177-3AD203B41FA5}">
                      <a16:colId xmlns:a16="http://schemas.microsoft.com/office/drawing/2014/main" val="20000"/>
                    </a:ext>
                  </a:extLst>
                </a:gridCol>
              </a:tblGrid>
              <a:tr h="416520">
                <a:tc>
                  <a:txBody>
                    <a:bodyPr/>
                    <a:lstStyle/>
                    <a:p>
                      <a:pPr algn="ctr">
                        <a:lnSpc>
                          <a:spcPct val="100000"/>
                        </a:lnSpc>
                      </a:pPr>
                      <a:r>
                        <a:rPr lang="en-US" sz="2200" b="1" strike="noStrike" spc="-1">
                          <a:solidFill>
                            <a:srgbClr val="000000"/>
                          </a:solidFill>
                          <a:latin typeface="Calibri"/>
                        </a:rPr>
                        <a:t>Rule </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682920">
                <a:tc>
                  <a:txBody>
                    <a:bodyPr/>
                    <a:lstStyle/>
                    <a:p>
                      <a:pPr algn="ctr">
                        <a:lnSpc>
                          <a:spcPct val="100000"/>
                        </a:lnSpc>
                      </a:pPr>
                      <a:r>
                        <a:rPr lang="en-US" sz="2000" b="0" strike="noStrike" spc="-1">
                          <a:solidFill>
                            <a:srgbClr val="000000"/>
                          </a:solidFill>
                          <a:latin typeface="Calibri"/>
                        </a:rPr>
                        <a:t>credit_good → job_skilled</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536760">
                <a:tc>
                  <a:txBody>
                    <a:bodyPr/>
                    <a:lstStyle/>
                    <a:p>
                      <a:pPr algn="ctr">
                        <a:lnSpc>
                          <a:spcPct val="100000"/>
                        </a:lnSpc>
                      </a:pPr>
                      <a:r>
                        <a:rPr lang="en-US" sz="2000" b="0" strike="noStrike" spc="-1">
                          <a:solidFill>
                            <a:srgbClr val="000000"/>
                          </a:solidFill>
                          <a:latin typeface="Calibri"/>
                        </a:rPr>
                        <a:t> job_skilled → credit_good </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r h="682920">
                <a:tc>
                  <a:txBody>
                    <a:bodyPr/>
                    <a:lstStyle/>
                    <a:p>
                      <a:pPr algn="ctr">
                        <a:lnSpc>
                          <a:spcPct val="100000"/>
                        </a:lnSpc>
                      </a:pPr>
                      <a:r>
                        <a:rPr lang="en-US" sz="2000" b="0" strike="noStrike" spc="-1">
                          <a:solidFill>
                            <a:srgbClr val="000000"/>
                          </a:solidFill>
                          <a:latin typeface="Calibri"/>
                        </a:rPr>
                        <a:t>credit_good → home_owner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682920">
                <a:tc>
                  <a:txBody>
                    <a:bodyPr/>
                    <a:lstStyle/>
                    <a:p>
                      <a:pPr algn="ctr">
                        <a:lnSpc>
                          <a:spcPct val="100000"/>
                        </a:lnSpc>
                      </a:pPr>
                      <a:r>
                        <a:rPr lang="en-US" sz="2000" b="0" strike="noStrike" spc="-1">
                          <a:solidFill>
                            <a:srgbClr val="000000"/>
                          </a:solidFill>
                          <a:latin typeface="Calibri"/>
                        </a:rPr>
                        <a:t>home_owner → credit_good</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4"/>
                  </a:ext>
                </a:extLst>
              </a:tr>
              <a:tr h="387360">
                <a:tc>
                  <a:txBody>
                    <a:bodyPr/>
                    <a:lstStyle/>
                    <a:p>
                      <a:pPr algn="ctr">
                        <a:lnSpc>
                          <a:spcPct val="100000"/>
                        </a:lnSpc>
                      </a:pPr>
                      <a:r>
                        <a:rPr lang="en-US" sz="2000" b="0" strike="noStrike" spc="-1">
                          <a:solidFill>
                            <a:srgbClr val="000000"/>
                          </a:solidFill>
                          <a:latin typeface="Calibri"/>
                        </a:rPr>
                        <a:t>job_skilled → home_owner</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5"/>
                  </a:ext>
                </a:extLst>
              </a:tr>
              <a:tr h="387360">
                <a:tc>
                  <a:txBody>
                    <a:bodyPr/>
                    <a:lstStyle/>
                    <a:p>
                      <a:pPr algn="ctr">
                        <a:lnSpc>
                          <a:spcPct val="100000"/>
                        </a:lnSpc>
                      </a:pPr>
                      <a:r>
                        <a:rPr lang="en-US" sz="2000" b="0" strike="noStrike" spc="-1">
                          <a:solidFill>
                            <a:srgbClr val="000000"/>
                          </a:solidFill>
                          <a:latin typeface="Calibri"/>
                        </a:rPr>
                        <a:t>home_owner → job_skilled</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6"/>
                  </a:ext>
                </a:extLst>
              </a:tr>
            </a:tbl>
          </a:graphicData>
        </a:graphic>
      </p:graphicFrame>
      <p:sp>
        <p:nvSpPr>
          <p:cNvPr id="196" name="TextShape 4"/>
          <p:cNvSpPr txBox="1"/>
          <p:nvPr/>
        </p:nvSpPr>
        <p:spPr>
          <a:xfrm>
            <a:off x="838080" y="6356520"/>
            <a:ext cx="2742840" cy="364680"/>
          </a:xfrm>
          <a:prstGeom prst="rect">
            <a:avLst/>
          </a:prstGeom>
          <a:noFill/>
          <a:ln>
            <a:noFill/>
          </a:ln>
        </p:spPr>
        <p:txBody>
          <a:bodyPr anchor="ctr"/>
          <a:lstStyle/>
          <a:p>
            <a:pPr>
              <a:lnSpc>
                <a:spcPct val="100000"/>
              </a:lnSpc>
            </a:pPr>
            <a:fld id="{4D59FE13-A534-44E3-9E93-7C06C308C944}"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97" name="TextShape 5"/>
          <p:cNvSpPr txBox="1"/>
          <p:nvPr/>
        </p:nvSpPr>
        <p:spPr>
          <a:xfrm>
            <a:off x="8610480" y="6356520"/>
            <a:ext cx="2742840" cy="364680"/>
          </a:xfrm>
          <a:prstGeom prst="rect">
            <a:avLst/>
          </a:prstGeom>
          <a:noFill/>
          <a:ln>
            <a:noFill/>
          </a:ln>
        </p:spPr>
        <p:txBody>
          <a:bodyPr anchor="ctr"/>
          <a:lstStyle/>
          <a:p>
            <a:pPr algn="r">
              <a:lnSpc>
                <a:spcPct val="100000"/>
              </a:lnSpc>
            </a:pPr>
            <a:fld id="{C375A2B8-8A04-47E8-867B-B82F8B639EA6}" type="slidenum">
              <a:rPr lang="en-US" sz="1200" b="0" strike="noStrike" spc="-1">
                <a:solidFill>
                  <a:srgbClr val="8B8B8B"/>
                </a:solidFill>
                <a:latin typeface="Calibri"/>
              </a:rPr>
              <a:t>25</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99" name="TextShape 2"/>
          <p:cNvSpPr txBox="1"/>
          <p:nvPr/>
        </p:nvSpPr>
        <p:spPr>
          <a:xfrm>
            <a:off x="838080" y="1825560"/>
            <a:ext cx="5745600" cy="4350960"/>
          </a:xfrm>
          <a:prstGeom prst="rect">
            <a:avLst/>
          </a:prstGeom>
          <a:noFill/>
          <a:ln>
            <a:noFill/>
          </a:ln>
        </p:spPr>
        <p:txBody>
          <a:bodyPr>
            <a:normAutofit/>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Only rules with confidence &gt; </a:t>
            </a:r>
            <a:r>
              <a:rPr lang="en-US" sz="2800" b="1" strike="noStrike" spc="-1">
                <a:solidFill>
                  <a:srgbClr val="000000"/>
                </a:solidFill>
                <a:latin typeface="Calibri"/>
              </a:rPr>
              <a:t>min_conf </a:t>
            </a:r>
            <a:r>
              <a:rPr lang="en-US" sz="2800" b="0" strike="noStrike" spc="-1">
                <a:solidFill>
                  <a:srgbClr val="000000"/>
                </a:solidFill>
                <a:latin typeface="Calibri"/>
              </a:rPr>
              <a:t>will be accepted.</a:t>
            </a:r>
          </a:p>
          <a:p>
            <a:pPr marL="228600" indent="-227965">
              <a:lnSpc>
                <a:spcPct val="90000"/>
              </a:lnSpc>
              <a:spcBef>
                <a:spcPts val="1000"/>
              </a:spcBef>
              <a:buClr>
                <a:srgbClr val="000000"/>
              </a:buClr>
              <a:buFont typeface="Arial" panose="020B0604020202020204"/>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1" strike="noStrike" spc="-1">
                <a:solidFill>
                  <a:srgbClr val="000000"/>
                </a:solidFill>
                <a:latin typeface="Calibri"/>
              </a:rPr>
              <a:t>If the minimum confidence is 0.5, then the generated rules will be as indicated</a:t>
            </a:r>
            <a:br>
              <a:rPr lang="en-US" sz="2800" b="1" strike="noStrike" spc="-1">
                <a:solidFill>
                  <a:srgbClr val="000000"/>
                </a:solidFill>
                <a:latin typeface="Calibri"/>
              </a:rPr>
            </a:br>
            <a:r>
              <a:rPr lang="en-US" sz="2800" b="1" strike="noStrike" spc="-1">
                <a:solidFill>
                  <a:srgbClr val="000000"/>
                </a:solidFill>
                <a:latin typeface="Calibri"/>
              </a:rPr>
              <a:t>in the table.</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graphicFrame>
        <p:nvGraphicFramePr>
          <p:cNvPr id="200" name="Table 3"/>
          <p:cNvGraphicFramePr/>
          <p:nvPr/>
        </p:nvGraphicFramePr>
        <p:xfrm>
          <a:off x="6362280" y="1276560"/>
          <a:ext cx="5863680" cy="5415360"/>
        </p:xfrm>
        <a:graphic>
          <a:graphicData uri="http://schemas.openxmlformats.org/drawingml/2006/table">
            <a:tbl>
              <a:tblPr/>
              <a:tblGrid>
                <a:gridCol w="3910680">
                  <a:extLst>
                    <a:ext uri="{9D8B030D-6E8A-4147-A177-3AD203B41FA5}">
                      <a16:colId xmlns:a16="http://schemas.microsoft.com/office/drawing/2014/main" val="20000"/>
                    </a:ext>
                  </a:extLst>
                </a:gridCol>
                <a:gridCol w="1953000">
                  <a:extLst>
                    <a:ext uri="{9D8B030D-6E8A-4147-A177-3AD203B41FA5}">
                      <a16:colId xmlns:a16="http://schemas.microsoft.com/office/drawing/2014/main" val="20001"/>
                    </a:ext>
                  </a:extLst>
                </a:gridCol>
              </a:tblGrid>
              <a:tr h="690480">
                <a:tc>
                  <a:txBody>
                    <a:bodyPr/>
                    <a:lstStyle/>
                    <a:p>
                      <a:pPr algn="ctr">
                        <a:lnSpc>
                          <a:spcPct val="100000"/>
                        </a:lnSpc>
                      </a:pPr>
                      <a:r>
                        <a:rPr lang="en-US" sz="2200" b="1" strike="noStrike" spc="-1">
                          <a:solidFill>
                            <a:srgbClr val="000000"/>
                          </a:solidFill>
                          <a:latin typeface="Calibri"/>
                        </a:rPr>
                        <a:t>Rule </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2200" b="1" strike="noStrike" spc="-1">
                          <a:solidFill>
                            <a:srgbClr val="000000"/>
                          </a:solidFill>
                          <a:latin typeface="Calibri"/>
                        </a:rPr>
                        <a:t>Confidence</a:t>
                      </a:r>
                      <a:endParaRPr lang="en-US" sz="22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0"/>
                  </a:ext>
                </a:extLst>
              </a:tr>
              <a:tr h="682920">
                <a:tc>
                  <a:txBody>
                    <a:bodyPr/>
                    <a:lstStyle/>
                    <a:p>
                      <a:pPr algn="ctr">
                        <a:lnSpc>
                          <a:spcPct val="100000"/>
                        </a:lnSpc>
                      </a:pPr>
                      <a:r>
                        <a:rPr lang="en-US" sz="2000" b="0" strike="sngStrike" spc="-1">
                          <a:solidFill>
                            <a:srgbClr val="FF0000"/>
                          </a:solidFill>
                          <a:latin typeface="Calibri"/>
                        </a:rPr>
                        <a:t>credit_good →</a:t>
                      </a:r>
                      <a:r>
                        <a:rPr lang="en-US" sz="2000" b="0" strike="sngStrike" spc="-1">
                          <a:solidFill>
                            <a:srgbClr val="FF0000"/>
                          </a:solidFill>
                          <a:latin typeface="Wingdings"/>
                        </a:rPr>
                        <a:t> </a:t>
                      </a:r>
                      <a:r>
                        <a:rPr lang="en-US" sz="2000" b="0" strike="sngStrike" spc="-1">
                          <a:solidFill>
                            <a:srgbClr val="FF0000"/>
                          </a:solidFill>
                          <a:latin typeface="Calibri"/>
                        </a:rPr>
                        <a:t> job_skilled</a:t>
                      </a:r>
                      <a:endParaRPr lang="en-US" sz="2000" b="0" strike="noStrike" spc="-1">
                        <a:latin typeface="Arial" panose="020B0604020202020204"/>
                      </a:endParaRPr>
                    </a:p>
                    <a:p>
                      <a:pPr algn="ctr">
                        <a:lnSpc>
                          <a:spcPct val="100000"/>
                        </a:lnSpc>
                      </a:pP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2000" b="0" strike="sngStrike" spc="-1">
                          <a:solidFill>
                            <a:srgbClr val="FF0000"/>
                          </a:solidFill>
                          <a:latin typeface="Calibri"/>
                        </a:rPr>
                        <a:t>30%</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682920">
                <a:tc>
                  <a:txBody>
                    <a:bodyPr/>
                    <a:lstStyle/>
                    <a:p>
                      <a:pPr algn="ctr">
                        <a:lnSpc>
                          <a:spcPct val="100000"/>
                        </a:lnSpc>
                      </a:pPr>
                      <a:r>
                        <a:rPr lang="en-US" sz="2000" b="0" strike="noStrike" spc="-1">
                          <a:solidFill>
                            <a:srgbClr val="000000"/>
                          </a:solidFill>
                          <a:latin typeface="Calibri"/>
                        </a:rPr>
                        <a:t> job_skilled →</a:t>
                      </a:r>
                      <a:r>
                        <a:rPr lang="en-US" sz="2000" b="0" strike="noStrike" spc="-1">
                          <a:solidFill>
                            <a:srgbClr val="000000"/>
                          </a:solidFill>
                          <a:latin typeface="Wingdings"/>
                        </a:rPr>
                        <a:t> </a:t>
                      </a:r>
                      <a:r>
                        <a:rPr lang="en-US" sz="2000" b="0" strike="noStrike" spc="-1">
                          <a:solidFill>
                            <a:srgbClr val="000000"/>
                          </a:solidFill>
                          <a:latin typeface="Calibri"/>
                        </a:rPr>
                        <a:t> credit_good </a:t>
                      </a:r>
                      <a:endParaRPr lang="en-US" sz="2000" b="0" strike="noStrike" spc="-1">
                        <a:latin typeface="Arial" panose="020B0604020202020204"/>
                      </a:endParaRPr>
                    </a:p>
                    <a:p>
                      <a:pPr algn="ctr">
                        <a:lnSpc>
                          <a:spcPct val="100000"/>
                        </a:lnSpc>
                      </a:pP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2000" b="0" strike="noStrike" spc="-1">
                          <a:solidFill>
                            <a:srgbClr val="000000"/>
                          </a:solidFill>
                          <a:latin typeface="Calibri"/>
                        </a:rPr>
                        <a:t>68%</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2"/>
                  </a:ext>
                </a:extLst>
              </a:tr>
              <a:tr h="978480">
                <a:tc>
                  <a:txBody>
                    <a:bodyPr/>
                    <a:lstStyle/>
                    <a:p>
                      <a:pPr algn="ctr">
                        <a:lnSpc>
                          <a:spcPct val="100000"/>
                        </a:lnSpc>
                      </a:pPr>
                      <a:r>
                        <a:rPr lang="en-US" sz="2000" b="0" strike="sngStrike" spc="-1">
                          <a:solidFill>
                            <a:srgbClr val="FF0000"/>
                          </a:solidFill>
                          <a:latin typeface="Calibri"/>
                        </a:rPr>
                        <a:t>credit_good → home_owner </a:t>
                      </a:r>
                      <a:endParaRPr lang="en-US" sz="2000" b="0" strike="noStrike" spc="-1">
                        <a:latin typeface="Arial" panose="020B0604020202020204"/>
                      </a:endParaRPr>
                    </a:p>
                    <a:p>
                      <a:pPr algn="ctr">
                        <a:lnSpc>
                          <a:spcPct val="100000"/>
                        </a:lnSpc>
                      </a:pP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2000" b="0" strike="sngStrike" spc="-1">
                          <a:solidFill>
                            <a:srgbClr val="FF0000"/>
                          </a:solidFill>
                          <a:latin typeface="Calibri"/>
                        </a:rPr>
                        <a:t>21%</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978480">
                <a:tc>
                  <a:txBody>
                    <a:bodyPr/>
                    <a:lstStyle/>
                    <a:p>
                      <a:pPr algn="ctr">
                        <a:lnSpc>
                          <a:spcPct val="100000"/>
                        </a:lnSpc>
                      </a:pPr>
                      <a:r>
                        <a:rPr lang="en-US" sz="2000" b="0" strike="noStrike" spc="-1">
                          <a:solidFill>
                            <a:srgbClr val="000000"/>
                          </a:solidFill>
                          <a:latin typeface="Calibri"/>
                        </a:rPr>
                        <a:t>home_owner → credit_good</a:t>
                      </a:r>
                      <a:endParaRPr lang="en-US" sz="2000" b="0" strike="noStrike" spc="-1">
                        <a:latin typeface="Arial" panose="020B0604020202020204"/>
                      </a:endParaRPr>
                    </a:p>
                    <a:p>
                      <a:pPr algn="ctr">
                        <a:lnSpc>
                          <a:spcPct val="100000"/>
                        </a:lnSpc>
                      </a:pP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2000" b="0" strike="noStrike" spc="-1">
                          <a:solidFill>
                            <a:srgbClr val="000000"/>
                          </a:solidFill>
                          <a:latin typeface="Calibri"/>
                        </a:rPr>
                        <a:t>75%</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4"/>
                  </a:ext>
                </a:extLst>
              </a:tr>
              <a:tr h="682920">
                <a:tc>
                  <a:txBody>
                    <a:bodyPr/>
                    <a:lstStyle/>
                    <a:p>
                      <a:pPr algn="ctr">
                        <a:lnSpc>
                          <a:spcPct val="100000"/>
                        </a:lnSpc>
                      </a:pPr>
                      <a:r>
                        <a:rPr lang="en-US" sz="2000" b="0" strike="noStrike" spc="-1">
                          <a:solidFill>
                            <a:srgbClr val="000000"/>
                          </a:solidFill>
                          <a:latin typeface="Calibri"/>
                        </a:rPr>
                        <a:t>job_skilled → home_owner</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lstStyle/>
                    <a:p>
                      <a:pPr algn="ctr">
                        <a:lnSpc>
                          <a:spcPct val="100000"/>
                        </a:lnSpc>
                      </a:pPr>
                      <a:r>
                        <a:rPr lang="en-US" sz="2000" b="0" strike="noStrike" spc="-1">
                          <a:solidFill>
                            <a:srgbClr val="000000"/>
                          </a:solidFill>
                          <a:latin typeface="Calibri"/>
                        </a:rPr>
                        <a:t>53%</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5"/>
                  </a:ext>
                </a:extLst>
              </a:tr>
              <a:tr h="682920">
                <a:tc>
                  <a:txBody>
                    <a:bodyPr/>
                    <a:lstStyle/>
                    <a:p>
                      <a:pPr algn="ctr">
                        <a:lnSpc>
                          <a:spcPct val="100000"/>
                        </a:lnSpc>
                      </a:pPr>
                      <a:r>
                        <a:rPr lang="en-US" sz="2000" b="0" strike="sngStrike" spc="-1">
                          <a:solidFill>
                            <a:srgbClr val="FF0000"/>
                          </a:solidFill>
                          <a:latin typeface="Calibri"/>
                        </a:rPr>
                        <a:t>home_owner → job_skilled</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lstStyle/>
                    <a:p>
                      <a:pPr algn="ctr">
                        <a:lnSpc>
                          <a:spcPct val="100000"/>
                        </a:lnSpc>
                      </a:pPr>
                      <a:r>
                        <a:rPr lang="en-US" sz="2000" b="0" strike="sngStrike" spc="-1">
                          <a:solidFill>
                            <a:srgbClr val="FF0000"/>
                          </a:solidFill>
                          <a:latin typeface="Calibri"/>
                        </a:rPr>
                        <a:t>30%</a:t>
                      </a:r>
                      <a:endParaRPr lang="en-US" sz="2000" b="0" strike="noStrike" spc="-1">
                        <a:latin typeface="Arial" panose="020B0604020202020204"/>
                      </a:endParaRPr>
                    </a:p>
                  </a:txBody>
                  <a:tcPr>
                    <a:lnT w="12240">
                      <a:solidFill>
                        <a:srgbClr val="4472C4"/>
                      </a:solidFill>
                    </a:lnT>
                    <a:lnB w="12240">
                      <a:solidFill>
                        <a:srgbClr val="4472C4"/>
                      </a:solidFill>
                    </a:lnB>
                    <a:noFill/>
                  </a:tcPr>
                </a:tc>
                <a:extLst>
                  <a:ext uri="{0D108BD9-81ED-4DB2-BD59-A6C34878D82A}">
                    <a16:rowId xmlns:a16="http://schemas.microsoft.com/office/drawing/2014/main" val="10006"/>
                  </a:ext>
                </a:extLst>
              </a:tr>
            </a:tbl>
          </a:graphicData>
        </a:graphic>
      </p:graphicFrame>
      <p:sp>
        <p:nvSpPr>
          <p:cNvPr id="201" name="TextShape 4"/>
          <p:cNvSpPr txBox="1"/>
          <p:nvPr/>
        </p:nvSpPr>
        <p:spPr>
          <a:xfrm>
            <a:off x="838080" y="6356520"/>
            <a:ext cx="2742840" cy="364680"/>
          </a:xfrm>
          <a:prstGeom prst="rect">
            <a:avLst/>
          </a:prstGeom>
          <a:noFill/>
          <a:ln>
            <a:noFill/>
          </a:ln>
        </p:spPr>
        <p:txBody>
          <a:bodyPr anchor="ctr"/>
          <a:lstStyle/>
          <a:p>
            <a:pPr>
              <a:lnSpc>
                <a:spcPct val="100000"/>
              </a:lnSpc>
            </a:pPr>
            <a:fld id="{45B6B65D-3895-4A0E-A8C9-9866F220D6FB}"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202" name="TextShape 5"/>
          <p:cNvSpPr txBox="1"/>
          <p:nvPr/>
        </p:nvSpPr>
        <p:spPr>
          <a:xfrm>
            <a:off x="8610480" y="6356520"/>
            <a:ext cx="2742840" cy="364680"/>
          </a:xfrm>
          <a:prstGeom prst="rect">
            <a:avLst/>
          </a:prstGeom>
          <a:noFill/>
          <a:ln>
            <a:noFill/>
          </a:ln>
        </p:spPr>
        <p:txBody>
          <a:bodyPr anchor="ctr"/>
          <a:lstStyle/>
          <a:p>
            <a:pPr algn="r">
              <a:lnSpc>
                <a:spcPct val="100000"/>
              </a:lnSpc>
            </a:pPr>
            <a:fld id="{1EFEB3CA-D51F-4A0C-8A8B-394C34F42862}" type="slidenum">
              <a:rPr lang="en-US" sz="1200" b="0" strike="noStrike" spc="-1">
                <a:solidFill>
                  <a:srgbClr val="8B8B8B"/>
                </a:solidFill>
                <a:latin typeface="Calibri"/>
              </a:rPr>
              <a:t>26</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pic>
        <p:nvPicPr>
          <p:cNvPr id="204" name="Content Placeholder 3"/>
          <p:cNvPicPr/>
          <p:nvPr/>
        </p:nvPicPr>
        <p:blipFill>
          <a:blip r:embed="rId2"/>
          <a:srcRect l="4847" t="10293" r="4407" b="31675"/>
          <a:stretch>
            <a:fillRect/>
          </a:stretch>
        </p:blipFill>
        <p:spPr>
          <a:xfrm>
            <a:off x="1268280" y="1710720"/>
            <a:ext cx="9615600" cy="4596120"/>
          </a:xfrm>
          <a:prstGeom prst="rect">
            <a:avLst/>
          </a:prstGeom>
          <a:ln>
            <a:noFill/>
          </a:ln>
        </p:spPr>
      </p:pic>
      <p:sp>
        <p:nvSpPr>
          <p:cNvPr id="205" name="TextShape 2"/>
          <p:cNvSpPr txBox="1"/>
          <p:nvPr/>
        </p:nvSpPr>
        <p:spPr>
          <a:xfrm>
            <a:off x="838080" y="6356520"/>
            <a:ext cx="2742840" cy="364680"/>
          </a:xfrm>
          <a:prstGeom prst="rect">
            <a:avLst/>
          </a:prstGeom>
          <a:noFill/>
          <a:ln>
            <a:noFill/>
          </a:ln>
        </p:spPr>
        <p:txBody>
          <a:bodyPr anchor="ctr"/>
          <a:lstStyle/>
          <a:p>
            <a:pPr>
              <a:lnSpc>
                <a:spcPct val="100000"/>
              </a:lnSpc>
            </a:pPr>
            <a:fld id="{B397C068-6CA1-4AB3-BC85-E37BC94B8510}"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206" name="TextShape 3"/>
          <p:cNvSpPr txBox="1"/>
          <p:nvPr/>
        </p:nvSpPr>
        <p:spPr>
          <a:xfrm>
            <a:off x="8610480" y="6356520"/>
            <a:ext cx="2742840" cy="364680"/>
          </a:xfrm>
          <a:prstGeom prst="rect">
            <a:avLst/>
          </a:prstGeom>
          <a:noFill/>
          <a:ln>
            <a:noFill/>
          </a:ln>
        </p:spPr>
        <p:txBody>
          <a:bodyPr anchor="ctr"/>
          <a:lstStyle/>
          <a:p>
            <a:pPr algn="r">
              <a:lnSpc>
                <a:spcPct val="100000"/>
              </a:lnSpc>
            </a:pPr>
            <a:fld id="{1B6B6661-6AF2-4A2D-882C-5ECD49EE6C81}" type="slidenum">
              <a:rPr lang="en-US" sz="1200" b="0" strike="noStrike" spc="-1">
                <a:solidFill>
                  <a:srgbClr val="8B8B8B"/>
                </a:solidFill>
                <a:latin typeface="Calibri"/>
              </a:rPr>
              <a:t>27</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Speeding up the generation process</a:t>
            </a:r>
            <a:endParaRPr lang="en-US" sz="4400" b="0" strike="noStrike" spc="-1">
              <a:solidFill>
                <a:srgbClr val="000000"/>
              </a:solidFill>
              <a:latin typeface="Calibri"/>
            </a:endParaRPr>
          </a:p>
        </p:txBody>
      </p:sp>
      <p:sp>
        <p:nvSpPr>
          <p:cNvPr id="208" name="TextShape 2"/>
          <p:cNvSpPr txBox="1"/>
          <p:nvPr/>
        </p:nvSpPr>
        <p:spPr>
          <a:xfrm>
            <a:off x="838080" y="1825560"/>
            <a:ext cx="10515240" cy="4350960"/>
          </a:xfrm>
          <a:prstGeom prst="rect">
            <a:avLst/>
          </a:prstGeom>
          <a:noFill/>
          <a:ln>
            <a:noFill/>
          </a:ln>
        </p:spPr>
        <p:txBody>
          <a:bodyPr>
            <a:normAutofit lnSpcReduction="10000"/>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Transferring members of a supported itemset from the left-hand side of a rule to the right-hand side cannot increase the value of rule confidence.</a:t>
            </a: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If the original rule is </a:t>
            </a:r>
            <a:r>
              <a:rPr lang="en-US" sz="2800" b="0" strike="noStrike" spc="-1">
                <a:solidFill>
                  <a:srgbClr val="0070C0"/>
                </a:solidFill>
                <a:latin typeface="Calibri"/>
              </a:rPr>
              <a:t>A and B </a:t>
            </a:r>
            <a:r>
              <a:rPr lang="en-US" sz="2800" b="0" strike="noStrike" spc="-1">
                <a:solidFill>
                  <a:srgbClr val="0070C0"/>
                </a:solidFill>
                <a:latin typeface="Wingdings"/>
              </a:rPr>
              <a:t></a:t>
            </a:r>
            <a:r>
              <a:rPr lang="en-US" sz="2800" b="0" strike="noStrike" spc="-1">
                <a:solidFill>
                  <a:srgbClr val="0070C0"/>
                </a:solidFill>
                <a:latin typeface="Calibri"/>
              </a:rPr>
              <a:t>  C </a:t>
            </a:r>
            <a:r>
              <a:rPr lang="en-US" sz="2800" b="0" strike="noStrike" spc="-1">
                <a:solidFill>
                  <a:srgbClr val="000000"/>
                </a:solidFill>
                <a:latin typeface="Calibri"/>
              </a:rPr>
              <a:t>is unconfident</a:t>
            </a:r>
          </a:p>
          <a:p>
            <a:pPr>
              <a:lnSpc>
                <a:spcPct val="90000"/>
              </a:lnSpc>
              <a:spcBef>
                <a:spcPts val="1000"/>
              </a:spcBef>
            </a:pPr>
            <a:r>
              <a:rPr lang="en-US" sz="2800" b="0" strike="noStrike" spc="-1">
                <a:solidFill>
                  <a:srgbClr val="000000"/>
                </a:solidFill>
                <a:latin typeface="Calibri"/>
              </a:rPr>
              <a:t>	Then a new rule is </a:t>
            </a:r>
            <a:r>
              <a:rPr lang="en-US" sz="2800" b="0" strike="noStrike" spc="-1">
                <a:solidFill>
                  <a:srgbClr val="0070C0"/>
                </a:solidFill>
                <a:latin typeface="Calibri"/>
              </a:rPr>
              <a:t>A </a:t>
            </a:r>
            <a:r>
              <a:rPr lang="en-US" sz="2800" b="0" strike="noStrike" spc="-1">
                <a:solidFill>
                  <a:srgbClr val="0070C0"/>
                </a:solidFill>
                <a:latin typeface="Wingdings"/>
              </a:rPr>
              <a:t></a:t>
            </a:r>
            <a:r>
              <a:rPr lang="en-US" sz="2800" b="0" strike="noStrike" spc="-1">
                <a:solidFill>
                  <a:srgbClr val="0070C0"/>
                </a:solidFill>
                <a:latin typeface="Calibri"/>
              </a:rPr>
              <a:t> B and C </a:t>
            </a:r>
            <a:r>
              <a:rPr lang="en-US" sz="2800" b="0" strike="noStrike" spc="-1">
                <a:solidFill>
                  <a:srgbClr val="000000"/>
                </a:solidFill>
                <a:latin typeface="Calibri"/>
              </a:rPr>
              <a:t>must be unconfident too.</a:t>
            </a:r>
            <a:r>
              <a:rPr lang="en-US" sz="2800" b="0" strike="noStrike" spc="-1">
                <a:solidFill>
                  <a:srgbClr val="0070C0"/>
                </a:solidFill>
                <a:latin typeface="Calibri"/>
              </a:rPr>
              <a:t> </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Since </a:t>
            </a:r>
            <a:r>
              <a:rPr lang="en-US" sz="2800" b="0" strike="noStrike" spc="-1">
                <a:solidFill>
                  <a:srgbClr val="0070C0"/>
                </a:solidFill>
                <a:latin typeface="Calibri"/>
              </a:rPr>
              <a:t>support(A)</a:t>
            </a:r>
            <a:r>
              <a:rPr lang="en-US" sz="2800" b="0" strike="noStrike" spc="-1">
                <a:solidFill>
                  <a:srgbClr val="000000"/>
                </a:solidFill>
                <a:latin typeface="Calibri"/>
              </a:rPr>
              <a:t> ≥ </a:t>
            </a:r>
            <a:r>
              <a:rPr lang="en-US" sz="2800" b="0" strike="noStrike" spc="-1">
                <a:solidFill>
                  <a:srgbClr val="0070C0"/>
                </a:solidFill>
                <a:latin typeface="Calibri"/>
              </a:rPr>
              <a:t>support(A and B)</a:t>
            </a:r>
            <a:endParaRPr lang="en-US" sz="2800" b="0" strike="noStrike" spc="-1">
              <a:solidFill>
                <a:srgbClr val="000000"/>
              </a:solidFill>
              <a:latin typeface="Calibri"/>
            </a:endParaRPr>
          </a:p>
          <a:p>
            <a:pPr>
              <a:lnSpc>
                <a:spcPct val="90000"/>
              </a:lnSpc>
              <a:spcBef>
                <a:spcPts val="1000"/>
              </a:spcBef>
            </a:pPr>
            <a:r>
              <a:rPr lang="en-US" sz="2800" b="0" strike="noStrike" spc="-1">
                <a:solidFill>
                  <a:srgbClr val="000000"/>
                </a:solidFill>
                <a:latin typeface="Calibri"/>
              </a:rPr>
              <a:t>	Then </a:t>
            </a:r>
            <a:r>
              <a:rPr lang="en-US" sz="2800" b="0" strike="noStrike" spc="-1">
                <a:solidFill>
                  <a:srgbClr val="0070C0"/>
                </a:solidFill>
                <a:latin typeface="Calibri"/>
              </a:rPr>
              <a:t>confidence(A </a:t>
            </a:r>
            <a:r>
              <a:rPr lang="en-US" sz="2800" b="0" strike="noStrike" spc="-1">
                <a:solidFill>
                  <a:srgbClr val="0070C0"/>
                </a:solidFill>
                <a:latin typeface="Wingdings"/>
              </a:rPr>
              <a:t></a:t>
            </a:r>
            <a:r>
              <a:rPr lang="en-US" sz="2800" b="0" strike="noStrike" spc="-1">
                <a:solidFill>
                  <a:srgbClr val="0070C0"/>
                </a:solidFill>
                <a:latin typeface="Calibri"/>
              </a:rPr>
              <a:t>B and C)</a:t>
            </a:r>
            <a:r>
              <a:rPr lang="en-US" sz="2800" b="0" strike="noStrike" spc="-1">
                <a:solidFill>
                  <a:srgbClr val="000000"/>
                </a:solidFill>
                <a:latin typeface="Calibri"/>
              </a:rPr>
              <a:t> ≤ </a:t>
            </a:r>
            <a:r>
              <a:rPr lang="en-US" sz="2800" b="0" strike="noStrike" spc="-1">
                <a:solidFill>
                  <a:srgbClr val="0070C0"/>
                </a:solidFill>
                <a:latin typeface="Calibri"/>
              </a:rPr>
              <a:t>confidence(A and B </a:t>
            </a:r>
            <a:r>
              <a:rPr lang="en-US" sz="2800" b="0" strike="noStrike" spc="-1">
                <a:solidFill>
                  <a:srgbClr val="0070C0"/>
                </a:solidFill>
                <a:latin typeface="Wingdings"/>
              </a:rPr>
              <a:t></a:t>
            </a:r>
            <a:r>
              <a:rPr lang="en-US" sz="2800" b="0" strike="noStrike" spc="-1">
                <a:solidFill>
                  <a:srgbClr val="0070C0"/>
                </a:solidFill>
                <a:latin typeface="Calibri"/>
              </a:rPr>
              <a:t> C)</a:t>
            </a:r>
            <a:r>
              <a:rPr lang="en-US" sz="2800" b="0" strike="noStrike" spc="-1">
                <a:solidFill>
                  <a:srgbClr val="000000"/>
                </a:solidFill>
                <a:latin typeface="Calibri"/>
              </a:rPr>
              <a:t>.</a:t>
            </a:r>
          </a:p>
          <a:p>
            <a:pPr>
              <a:lnSpc>
                <a:spcPct val="90000"/>
              </a:lnSpc>
              <a:spcBef>
                <a:spcPts val="1000"/>
              </a:spcBef>
            </a:pPr>
            <a:r>
              <a:rPr lang="en-US" sz="2800" b="0" strike="noStrike" spc="-1">
                <a:solidFill>
                  <a:srgbClr val="FF0000"/>
                </a:solidFill>
                <a:latin typeface="Calibri"/>
              </a:rPr>
              <a:t>Thus: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Any superset of an unconfident right-hand itemset is unconfident.</a:t>
            </a: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Any (non-empty) subset of a confident right-hand itemset is confident.</a:t>
            </a:r>
          </a:p>
        </p:txBody>
      </p:sp>
      <p:sp>
        <p:nvSpPr>
          <p:cNvPr id="209" name="TextShape 3"/>
          <p:cNvSpPr txBox="1"/>
          <p:nvPr/>
        </p:nvSpPr>
        <p:spPr>
          <a:xfrm>
            <a:off x="838080" y="6356520"/>
            <a:ext cx="2742840" cy="364680"/>
          </a:xfrm>
          <a:prstGeom prst="rect">
            <a:avLst/>
          </a:prstGeom>
          <a:noFill/>
          <a:ln>
            <a:noFill/>
          </a:ln>
        </p:spPr>
        <p:txBody>
          <a:bodyPr anchor="ctr"/>
          <a:lstStyle/>
          <a:p>
            <a:pPr>
              <a:lnSpc>
                <a:spcPct val="100000"/>
              </a:lnSpc>
            </a:pPr>
            <a:fld id="{13414E1F-E0CF-45F8-A3A5-D0F82ECB07EC}"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210" name="TextShape 4"/>
          <p:cNvSpPr txBox="1"/>
          <p:nvPr/>
        </p:nvSpPr>
        <p:spPr>
          <a:xfrm>
            <a:off x="8610480" y="6356520"/>
            <a:ext cx="2742840" cy="364680"/>
          </a:xfrm>
          <a:prstGeom prst="rect">
            <a:avLst/>
          </a:prstGeom>
          <a:noFill/>
          <a:ln>
            <a:noFill/>
          </a:ln>
        </p:spPr>
        <p:txBody>
          <a:bodyPr anchor="ctr"/>
          <a:lstStyle/>
          <a:p>
            <a:pPr algn="r">
              <a:lnSpc>
                <a:spcPct val="100000"/>
              </a:lnSpc>
            </a:pPr>
            <a:fld id="{192E77A7-C07D-486B-9ED1-3F61CCA3E8C1}" type="slidenum">
              <a:rPr lang="en-US" sz="1200" b="0" strike="noStrike" spc="-1">
                <a:solidFill>
                  <a:srgbClr val="8B8B8B"/>
                </a:solidFill>
                <a:latin typeface="Calibri"/>
              </a:rPr>
              <a:t>28</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66700" y="247650"/>
            <a:ext cx="11791950" cy="6229349"/>
          </a:xfrm>
        </p:spPr>
        <p:txBody>
          <a:bodyPr/>
          <a:lstStyle/>
          <a:p>
            <a:pPr marL="215900" indent="-215900">
              <a:lnSpc>
                <a:spcPct val="100000"/>
              </a:lnSpc>
            </a:pPr>
            <a:r>
              <a:rPr lang="en-US" sz="2000" b="0" strike="noStrike" spc="-1" dirty="0" smtClean="0">
                <a:latin typeface="Arial" panose="020B0604020202020204"/>
              </a:rPr>
              <a:t>When you generate rules of </a:t>
            </a:r>
            <a:r>
              <a:rPr lang="en-US" sz="2000" b="0" strike="noStrike" spc="-1" dirty="0" err="1" smtClean="0">
                <a:latin typeface="Arial" panose="020B0604020202020204"/>
              </a:rPr>
              <a:t>itemset</a:t>
            </a:r>
            <a:r>
              <a:rPr lang="en-US" sz="2000" b="0" strike="noStrike" spc="-1" dirty="0" smtClean="0">
                <a:latin typeface="Arial" panose="020B0604020202020204"/>
              </a:rPr>
              <a:t> {A,B,C}: Start by filling the right hand side by generating all possible items of cardinality 1, 2 until L-1 where L is the cardinality of the original </a:t>
            </a:r>
            <a:r>
              <a:rPr lang="en-US" sz="2000" b="0" strike="noStrike" spc="-1" dirty="0" err="1" smtClean="0">
                <a:latin typeface="Arial" panose="020B0604020202020204"/>
              </a:rPr>
              <a:t>itemset</a:t>
            </a:r>
            <a:r>
              <a:rPr lang="en-US" sz="2000" b="0" strike="noStrike" spc="-1" dirty="0" smtClean="0">
                <a:latin typeface="Arial" panose="020B0604020202020204"/>
              </a:rPr>
              <a:t>. Here L = 3, so we will generate all possible items in the right hand side of cardinality 1 and 2 as follows:</a:t>
            </a:r>
          </a:p>
          <a:p>
            <a:pPr marL="171450" indent="-170815">
              <a:lnSpc>
                <a:spcPct val="100000"/>
              </a:lnSpc>
              <a:buClr>
                <a:srgbClr val="000000"/>
              </a:buClr>
              <a:buFont typeface="Wingdings" panose="05000000000000000000" pitchFamily="2" charset="2"/>
              <a:buChar char=""/>
            </a:pPr>
            <a:r>
              <a:rPr lang="en-US" sz="2000" b="0" strike="noStrike" spc="-1" dirty="0" smtClean="0">
                <a:latin typeface="Arial" panose="020B0604020202020204"/>
              </a:rPr>
              <a:t>{A}</a:t>
            </a:r>
          </a:p>
          <a:p>
            <a:pPr marL="171450" indent="-170815">
              <a:lnSpc>
                <a:spcPct val="100000"/>
              </a:lnSpc>
              <a:buClr>
                <a:srgbClr val="000000"/>
              </a:buClr>
              <a:buFont typeface="Wingdings" panose="05000000000000000000" pitchFamily="2" charset="2"/>
              <a:buChar char=""/>
            </a:pPr>
            <a:r>
              <a:rPr lang="en-US" sz="2000" b="0" strike="noStrike" spc="-1" dirty="0" smtClean="0">
                <a:latin typeface="Arial" panose="020B0604020202020204"/>
              </a:rPr>
              <a:t>{B}</a:t>
            </a:r>
          </a:p>
          <a:p>
            <a:pPr marL="171450" indent="-170815">
              <a:lnSpc>
                <a:spcPct val="100000"/>
              </a:lnSpc>
              <a:buClr>
                <a:srgbClr val="000000"/>
              </a:buClr>
              <a:buFont typeface="Wingdings" panose="05000000000000000000" pitchFamily="2" charset="2"/>
              <a:buChar char=""/>
            </a:pPr>
            <a:r>
              <a:rPr lang="en-US" sz="2000" b="0" strike="noStrike" spc="-1" dirty="0" smtClean="0">
                <a:latin typeface="Arial" panose="020B0604020202020204"/>
              </a:rPr>
              <a:t>{C}</a:t>
            </a:r>
          </a:p>
          <a:p>
            <a:pPr marL="171450" indent="-170815">
              <a:lnSpc>
                <a:spcPct val="100000"/>
              </a:lnSpc>
              <a:buClr>
                <a:srgbClr val="000000"/>
              </a:buClr>
              <a:buFont typeface="Wingdings" panose="05000000000000000000" pitchFamily="2" charset="2"/>
              <a:buChar char=""/>
            </a:pPr>
            <a:r>
              <a:rPr lang="en-US" sz="2000" b="0" strike="noStrike" spc="-1" dirty="0" smtClean="0">
                <a:latin typeface="Arial" panose="020B0604020202020204"/>
              </a:rPr>
              <a:t>{A,B}</a:t>
            </a:r>
          </a:p>
          <a:p>
            <a:pPr marL="171450" indent="-170815">
              <a:lnSpc>
                <a:spcPct val="100000"/>
              </a:lnSpc>
              <a:buClr>
                <a:srgbClr val="000000"/>
              </a:buClr>
              <a:buFont typeface="Wingdings" panose="05000000000000000000" pitchFamily="2" charset="2"/>
              <a:buChar char=""/>
            </a:pPr>
            <a:r>
              <a:rPr lang="en-US" sz="2000" b="0" strike="noStrike" spc="-1" dirty="0" smtClean="0">
                <a:latin typeface="Arial" panose="020B0604020202020204"/>
              </a:rPr>
              <a:t>{A,C}</a:t>
            </a:r>
          </a:p>
          <a:p>
            <a:pPr marL="171450" indent="-170815">
              <a:lnSpc>
                <a:spcPct val="100000"/>
              </a:lnSpc>
              <a:buClr>
                <a:srgbClr val="000000"/>
              </a:buClr>
              <a:buFont typeface="Wingdings" panose="05000000000000000000" pitchFamily="2" charset="2"/>
              <a:buChar char=""/>
            </a:pPr>
            <a:r>
              <a:rPr lang="en-US" sz="2000" b="0" strike="noStrike" spc="-1" dirty="0" smtClean="0">
                <a:latin typeface="Arial" panose="020B0604020202020204"/>
              </a:rPr>
              <a:t>{B,C}</a:t>
            </a:r>
          </a:p>
          <a:p>
            <a:pPr>
              <a:lnSpc>
                <a:spcPct val="100000"/>
              </a:lnSpc>
            </a:pPr>
            <a:endParaRPr lang="en-US" sz="2000" b="0" strike="noStrike" spc="-1" dirty="0" smtClean="0">
              <a:latin typeface="Arial" panose="020B0604020202020204"/>
            </a:endParaRPr>
          </a:p>
          <a:p>
            <a:pPr>
              <a:lnSpc>
                <a:spcPct val="100000"/>
              </a:lnSpc>
            </a:pPr>
            <a:r>
              <a:rPr lang="en-US" sz="2000" b="0" strike="noStrike" spc="-1" dirty="0" smtClean="0">
                <a:latin typeface="Arial" panose="020B0604020202020204"/>
              </a:rPr>
              <a:t>Then put the remaining items in the left hand side of the rule. </a:t>
            </a:r>
          </a:p>
          <a:p>
            <a:pPr>
              <a:lnSpc>
                <a:spcPct val="100000"/>
              </a:lnSpc>
            </a:pPr>
            <a:r>
              <a:rPr lang="en-US" sz="2000" b="0" strike="noStrike" spc="-1" dirty="0" smtClean="0">
                <a:latin typeface="Arial" panose="020B0604020202020204"/>
              </a:rPr>
              <a:t>{B,C} </a:t>
            </a:r>
            <a:r>
              <a:rPr lang="en-US" sz="2000" b="0" strike="noStrike" spc="-1" dirty="0" smtClean="0">
                <a:latin typeface="Wingdings"/>
              </a:rPr>
              <a:t> </a:t>
            </a:r>
            <a:r>
              <a:rPr lang="en-US" sz="2000" b="0" strike="noStrike" spc="-1" dirty="0" smtClean="0">
                <a:latin typeface="Arial" panose="020B0604020202020204"/>
              </a:rPr>
              <a:t>{A}</a:t>
            </a:r>
          </a:p>
          <a:p>
            <a:r>
              <a:rPr lang="en-US" sz="2000" b="0" strike="noStrike" spc="-1" dirty="0" smtClean="0">
                <a:latin typeface="Arial" panose="020B0604020202020204"/>
              </a:rPr>
              <a:t>{A,C} </a:t>
            </a:r>
            <a:r>
              <a:rPr lang="en-US" sz="2000" b="0" strike="noStrike" spc="-1" dirty="0" smtClean="0">
                <a:latin typeface="Wingdings"/>
              </a:rPr>
              <a:t> </a:t>
            </a:r>
            <a:r>
              <a:rPr lang="en-US" sz="2000" b="0" strike="noStrike" spc="-1" dirty="0" smtClean="0">
                <a:latin typeface="Arial" panose="020B0604020202020204"/>
              </a:rPr>
              <a:t>{B}</a:t>
            </a:r>
          </a:p>
          <a:p>
            <a:r>
              <a:rPr lang="en-US" sz="2000" b="0" strike="noStrike" spc="-1" dirty="0" smtClean="0">
                <a:latin typeface="Arial" panose="020B0604020202020204"/>
              </a:rPr>
              <a:t>{A,B} </a:t>
            </a:r>
            <a:r>
              <a:rPr lang="en-US" sz="2000" b="0" strike="noStrike" spc="-1" dirty="0" smtClean="0">
                <a:latin typeface="Wingdings"/>
              </a:rPr>
              <a:t> </a:t>
            </a:r>
            <a:r>
              <a:rPr lang="en-US" sz="2000" b="0" strike="noStrike" spc="-1" dirty="0" smtClean="0">
                <a:latin typeface="Arial" panose="020B0604020202020204"/>
              </a:rPr>
              <a:t>{C}</a:t>
            </a:r>
          </a:p>
          <a:p>
            <a:pPr>
              <a:lnSpc>
                <a:spcPct val="100000"/>
              </a:lnSpc>
            </a:pPr>
            <a:r>
              <a:rPr lang="en-US" sz="2000" b="0" strike="noStrike" spc="-1" dirty="0" smtClean="0">
                <a:latin typeface="Arial" panose="020B0604020202020204"/>
              </a:rPr>
              <a:t>{C}</a:t>
            </a:r>
            <a:r>
              <a:rPr lang="en-US" sz="2000" b="0" strike="noStrike" spc="-1" dirty="0" smtClean="0">
                <a:latin typeface="Wingdings"/>
              </a:rPr>
              <a:t>  </a:t>
            </a:r>
            <a:r>
              <a:rPr lang="en-US" sz="2000" b="0" strike="noStrike" spc="-1" dirty="0" smtClean="0">
                <a:latin typeface="Arial" panose="020B0604020202020204"/>
              </a:rPr>
              <a:t>{A,B}</a:t>
            </a:r>
          </a:p>
          <a:p>
            <a:pPr>
              <a:lnSpc>
                <a:spcPct val="100000"/>
              </a:lnSpc>
            </a:pPr>
            <a:r>
              <a:rPr lang="en-US" sz="2000" b="0" strike="noStrike" spc="-1" dirty="0" smtClean="0">
                <a:latin typeface="Arial" panose="020B0604020202020204"/>
              </a:rPr>
              <a:t>{B}</a:t>
            </a:r>
            <a:r>
              <a:rPr lang="en-US" sz="2000" b="0" strike="noStrike" spc="-1" dirty="0" smtClean="0">
                <a:latin typeface="Wingdings"/>
              </a:rPr>
              <a:t>  </a:t>
            </a:r>
            <a:r>
              <a:rPr lang="en-US" sz="2000" b="0" strike="noStrike" spc="-1" dirty="0" smtClean="0">
                <a:latin typeface="Arial" panose="020B0604020202020204"/>
              </a:rPr>
              <a:t>{A,C}</a:t>
            </a:r>
          </a:p>
          <a:p>
            <a:r>
              <a:rPr lang="en-US" sz="2000" b="0" strike="noStrike" spc="-1" dirty="0" smtClean="0">
                <a:latin typeface="Arial" panose="020B0604020202020204"/>
              </a:rPr>
              <a:t>{A}</a:t>
            </a:r>
            <a:r>
              <a:rPr lang="en-US" sz="2000" b="0" strike="noStrike" spc="-1" dirty="0" smtClean="0">
                <a:latin typeface="Wingdings"/>
              </a:rPr>
              <a:t>  </a:t>
            </a:r>
            <a:r>
              <a:rPr lang="en-US" sz="2000" b="0" strike="noStrike" spc="-1" dirty="0" smtClean="0">
                <a:latin typeface="Arial" panose="020B0604020202020204"/>
              </a:rPr>
              <a:t>{B,C}</a:t>
            </a:r>
          </a:p>
          <a:p>
            <a:pPr>
              <a:lnSpc>
                <a:spcPct val="100000"/>
              </a:lnSpc>
            </a:pPr>
            <a:endParaRPr lang="en-US" sz="2000" b="0" strike="noStrike" spc="-1" dirty="0" smtClean="0">
              <a:latin typeface="Arial" panose="020B0604020202020204"/>
            </a:endParaRPr>
          </a:p>
          <a:p>
            <a:pPr>
              <a:lnSpc>
                <a:spcPct val="100000"/>
              </a:lnSpc>
            </a:pPr>
            <a:endParaRPr lang="en-US" sz="2000" b="0" strike="noStrike" spc="-1" dirty="0" smtClean="0">
              <a:latin typeface="Arial" panose="020B0604020202020204"/>
            </a:endParaRPr>
          </a:p>
          <a:p>
            <a:endParaRPr lang="en-US" sz="2000" dirty="0"/>
          </a:p>
        </p:txBody>
      </p:sp>
    </p:spTree>
    <p:extLst>
      <p:ext uri="{BB962C8B-B14F-4D97-AF65-F5344CB8AC3E}">
        <p14:creationId xmlns:p14="http://schemas.microsoft.com/office/powerpoint/2010/main" val="655673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Applications</a:t>
            </a:r>
            <a:endParaRPr lang="en-US" sz="4400" b="0" strike="noStrike" spc="-1">
              <a:solidFill>
                <a:srgbClr val="000000"/>
              </a:solidFill>
              <a:latin typeface="Calibri"/>
            </a:endParaRPr>
          </a:p>
        </p:txBody>
      </p:sp>
      <p:sp>
        <p:nvSpPr>
          <p:cNvPr id="98" name="TextShape 2"/>
          <p:cNvSpPr txBox="1"/>
          <p:nvPr/>
        </p:nvSpPr>
        <p:spPr>
          <a:xfrm>
            <a:off x="838080" y="1825560"/>
            <a:ext cx="10515240" cy="4350960"/>
          </a:xfrm>
          <a:prstGeom prst="rect">
            <a:avLst/>
          </a:prstGeom>
          <a:noFill/>
          <a:ln>
            <a:noFill/>
          </a:ln>
        </p:spPr>
        <p:txBody>
          <a:bodyPr>
            <a:normAutofit/>
          </a:bodyPr>
          <a:lstStyle/>
          <a:p>
            <a:pPr marL="514350" indent="-514350">
              <a:lnSpc>
                <a:spcPct val="90000"/>
              </a:lnSpc>
              <a:spcBef>
                <a:spcPts val="1000"/>
              </a:spcBef>
              <a:buClr>
                <a:srgbClr val="1F4E79"/>
              </a:buClr>
              <a:buFont typeface="Calibri Light"/>
              <a:buAutoNum type="arabicPeriod"/>
            </a:pPr>
            <a:r>
              <a:rPr lang="en-US" sz="3000" b="1" u="sng" strike="noStrike" spc="-1">
                <a:solidFill>
                  <a:srgbClr val="1F4E79"/>
                </a:solidFill>
                <a:uFillTx/>
                <a:latin typeface="Calibri"/>
              </a:rPr>
              <a:t>Marketing and Sales Promotion:</a:t>
            </a:r>
            <a:endParaRPr lang="en-US" sz="3000" b="0" strike="noStrike" spc="-1">
              <a:solidFill>
                <a:srgbClr val="000000"/>
              </a:solidFill>
              <a:latin typeface="Calibri"/>
            </a:endParaRPr>
          </a:p>
          <a:p>
            <a:pPr>
              <a:lnSpc>
                <a:spcPct val="90000"/>
              </a:lnSpc>
              <a:spcBef>
                <a:spcPts val="1000"/>
              </a:spcBef>
            </a:pPr>
            <a:r>
              <a:rPr lang="en-US" sz="3200" b="0" strike="noStrike" spc="-1">
                <a:solidFill>
                  <a:srgbClr val="385623"/>
                </a:solidFill>
                <a:latin typeface="Calibri"/>
              </a:rPr>
              <a:t>Let the rule discovered be </a:t>
            </a:r>
            <a:r>
              <a:rPr lang="en-US" sz="3200" b="0" i="1" strike="noStrike" spc="-1">
                <a:solidFill>
                  <a:srgbClr val="385623"/>
                </a:solidFill>
                <a:latin typeface="Calibri"/>
              </a:rPr>
              <a:t>{Bagels, … } --&gt; {Potato Chips}</a:t>
            </a:r>
            <a:endParaRPr lang="en-US" sz="3200" b="0" strike="noStrike" spc="-1">
              <a:solidFill>
                <a:srgbClr val="000000"/>
              </a:solidFill>
              <a:latin typeface="Calibri"/>
            </a:endParaRPr>
          </a:p>
          <a:p>
            <a:pPr>
              <a:lnSpc>
                <a:spcPct val="90000"/>
              </a:lnSpc>
              <a:spcBef>
                <a:spcPts val="1000"/>
              </a:spcBef>
            </a:pPr>
            <a:r>
              <a:rPr lang="en-US" sz="3200" b="0" i="1" strike="noStrike" spc="-1">
                <a:solidFill>
                  <a:srgbClr val="FF66CC"/>
                </a:solidFill>
                <a:latin typeface="Calibri"/>
              </a:rPr>
              <a:t>We can use this information in :</a:t>
            </a:r>
            <a:endParaRPr lang="en-US" sz="32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How to boost </a:t>
            </a:r>
            <a:r>
              <a:rPr lang="en-US" sz="2400" b="1" strike="noStrike" spc="-1">
                <a:solidFill>
                  <a:srgbClr val="000000"/>
                </a:solidFill>
                <a:latin typeface="Calibri"/>
              </a:rPr>
              <a:t>Potato Chips</a:t>
            </a:r>
            <a:r>
              <a:rPr lang="en-US" sz="2400" b="0" strike="noStrike" spc="-1">
                <a:solidFill>
                  <a:srgbClr val="000000"/>
                </a:solidFill>
                <a:latin typeface="Calibri"/>
              </a:rPr>
              <a:t> sales ?</a:t>
            </a: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What will happen if not selling </a:t>
            </a:r>
            <a:r>
              <a:rPr lang="en-US" sz="2400" b="1" strike="noStrike" spc="-1">
                <a:solidFill>
                  <a:srgbClr val="000000"/>
                </a:solidFill>
                <a:latin typeface="Calibri"/>
              </a:rPr>
              <a:t>Bagels</a:t>
            </a:r>
            <a:r>
              <a:rPr lang="en-US" sz="2400" b="0" strike="noStrike" spc="-1">
                <a:solidFill>
                  <a:srgbClr val="000000"/>
                </a:solidFill>
                <a:latin typeface="Calibri"/>
              </a:rPr>
              <a:t> any more ?</a:t>
            </a: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How we can use </a:t>
            </a:r>
            <a:r>
              <a:rPr lang="en-US" sz="2400" b="1" strike="noStrike" spc="-1">
                <a:solidFill>
                  <a:srgbClr val="000000"/>
                </a:solidFill>
                <a:latin typeface="Calibri"/>
              </a:rPr>
              <a:t>Bagels</a:t>
            </a:r>
            <a:r>
              <a:rPr lang="en-US" sz="2400" b="0" strike="noStrike" spc="-1">
                <a:solidFill>
                  <a:srgbClr val="000000"/>
                </a:solidFill>
                <a:latin typeface="Calibri"/>
              </a:rPr>
              <a:t> to promote sales ? </a:t>
            </a:r>
          </a:p>
        </p:txBody>
      </p:sp>
      <p:sp>
        <p:nvSpPr>
          <p:cNvPr id="99" name="TextShape 3"/>
          <p:cNvSpPr txBox="1"/>
          <p:nvPr/>
        </p:nvSpPr>
        <p:spPr>
          <a:xfrm>
            <a:off x="838080" y="6356520"/>
            <a:ext cx="2742840" cy="364680"/>
          </a:xfrm>
          <a:prstGeom prst="rect">
            <a:avLst/>
          </a:prstGeom>
          <a:noFill/>
          <a:ln>
            <a:noFill/>
          </a:ln>
        </p:spPr>
        <p:txBody>
          <a:bodyPr anchor="ctr"/>
          <a:lstStyle/>
          <a:p>
            <a:pPr>
              <a:lnSpc>
                <a:spcPct val="100000"/>
              </a:lnSpc>
            </a:pPr>
            <a:fld id="{DEF6B7E0-3BB2-40B4-90C6-1210957081EE}"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00" name="TextShape 4"/>
          <p:cNvSpPr txBox="1"/>
          <p:nvPr/>
        </p:nvSpPr>
        <p:spPr>
          <a:xfrm>
            <a:off x="8610480" y="6356520"/>
            <a:ext cx="2742840" cy="364680"/>
          </a:xfrm>
          <a:prstGeom prst="rect">
            <a:avLst/>
          </a:prstGeom>
          <a:noFill/>
          <a:ln>
            <a:noFill/>
          </a:ln>
        </p:spPr>
        <p:txBody>
          <a:bodyPr anchor="ctr"/>
          <a:lstStyle/>
          <a:p>
            <a:pPr algn="r">
              <a:lnSpc>
                <a:spcPct val="100000"/>
              </a:lnSpc>
            </a:pPr>
            <a:fld id="{28CD3788-FF4D-42C5-9EC9-4A4337F1BD07}" type="slidenum">
              <a:rPr lang="en-US" sz="1200" b="0" strike="noStrike" spc="-1">
                <a:solidFill>
                  <a:srgbClr val="8B8B8B"/>
                </a:solidFill>
                <a:latin typeface="Calibri"/>
              </a:rPr>
              <a:t>3</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FF0000"/>
                </a:solidFill>
                <a:latin typeface="Calibri Light"/>
              </a:rPr>
              <a:t>Exercise</a:t>
            </a:r>
            <a:endParaRPr lang="en-US" sz="4400" b="0" strike="noStrike" spc="-1">
              <a:solidFill>
                <a:srgbClr val="000000"/>
              </a:solidFill>
              <a:latin typeface="Calibri"/>
            </a:endParaRPr>
          </a:p>
        </p:txBody>
      </p:sp>
      <p:sp>
        <p:nvSpPr>
          <p:cNvPr id="212" name="TextShape 2"/>
          <p:cNvSpPr txBox="1"/>
          <p:nvPr/>
        </p:nvSpPr>
        <p:spPr>
          <a:xfrm>
            <a:off x="838080" y="1501200"/>
            <a:ext cx="10515240" cy="4350960"/>
          </a:xfrm>
          <a:prstGeom prst="rect">
            <a:avLst/>
          </a:prstGeom>
          <a:noFill/>
          <a:ln>
            <a:noFill/>
          </a:ln>
        </p:spPr>
        <p:txBody>
          <a:bodyPr>
            <a:normAutofit/>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Apply Apriori algorithm on the following data:</a:t>
            </a:r>
          </a:p>
        </p:txBody>
      </p:sp>
      <p:sp>
        <p:nvSpPr>
          <p:cNvPr id="213" name="TextShape 3"/>
          <p:cNvSpPr txBox="1"/>
          <p:nvPr/>
        </p:nvSpPr>
        <p:spPr>
          <a:xfrm>
            <a:off x="838080" y="6356520"/>
            <a:ext cx="2742840" cy="364680"/>
          </a:xfrm>
          <a:prstGeom prst="rect">
            <a:avLst/>
          </a:prstGeom>
          <a:noFill/>
          <a:ln>
            <a:noFill/>
          </a:ln>
        </p:spPr>
        <p:txBody>
          <a:bodyPr anchor="ctr"/>
          <a:lstStyle/>
          <a:p>
            <a:pPr>
              <a:lnSpc>
                <a:spcPct val="100000"/>
              </a:lnSpc>
            </a:pPr>
            <a:fld id="{43CD787B-87A7-4519-A2AA-165DA7357862}"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214" name="TextShape 4"/>
          <p:cNvSpPr txBox="1"/>
          <p:nvPr/>
        </p:nvSpPr>
        <p:spPr>
          <a:xfrm>
            <a:off x="8610480" y="6356520"/>
            <a:ext cx="2742840" cy="364680"/>
          </a:xfrm>
          <a:prstGeom prst="rect">
            <a:avLst/>
          </a:prstGeom>
          <a:noFill/>
          <a:ln>
            <a:noFill/>
          </a:ln>
        </p:spPr>
        <p:txBody>
          <a:bodyPr anchor="ctr"/>
          <a:lstStyle/>
          <a:p>
            <a:pPr algn="r">
              <a:lnSpc>
                <a:spcPct val="100000"/>
              </a:lnSpc>
            </a:pPr>
            <a:fld id="{61189874-9BF7-4FAC-950D-CF74D6D6D941}" type="slidenum">
              <a:rPr lang="en-US" sz="1200" b="0" strike="noStrike" spc="-1">
                <a:solidFill>
                  <a:srgbClr val="8B8B8B"/>
                </a:solidFill>
                <a:latin typeface="Calibri"/>
              </a:rPr>
              <a:t>30</a:t>
            </a:fld>
            <a:endParaRPr lang="en-US" sz="1200" b="0" strike="noStrike" spc="-1">
              <a:latin typeface="Times New Roman" panose="02020603050405020304"/>
            </a:endParaRPr>
          </a:p>
        </p:txBody>
      </p:sp>
      <p:graphicFrame>
        <p:nvGraphicFramePr>
          <p:cNvPr id="215" name="Table 5"/>
          <p:cNvGraphicFramePr/>
          <p:nvPr/>
        </p:nvGraphicFramePr>
        <p:xfrm>
          <a:off x="2828160" y="2194560"/>
          <a:ext cx="6535800" cy="3566160"/>
        </p:xfrm>
        <a:graphic>
          <a:graphicData uri="http://schemas.openxmlformats.org/drawingml/2006/table">
            <a:tbl>
              <a:tblPr/>
              <a:tblGrid>
                <a:gridCol w="2037600">
                  <a:extLst>
                    <a:ext uri="{9D8B030D-6E8A-4147-A177-3AD203B41FA5}">
                      <a16:colId xmlns:a16="http://schemas.microsoft.com/office/drawing/2014/main" val="20000"/>
                    </a:ext>
                  </a:extLst>
                </a:gridCol>
                <a:gridCol w="4498200">
                  <a:extLst>
                    <a:ext uri="{9D8B030D-6E8A-4147-A177-3AD203B41FA5}">
                      <a16:colId xmlns:a16="http://schemas.microsoft.com/office/drawing/2014/main" val="20001"/>
                    </a:ext>
                  </a:extLst>
                </a:gridCol>
              </a:tblGrid>
              <a:tr h="622440">
                <a:tc>
                  <a:txBody>
                    <a:bodyPr/>
                    <a:lstStyle/>
                    <a:p>
                      <a:pPr algn="ctr">
                        <a:lnSpc>
                          <a:spcPct val="100000"/>
                        </a:lnSpc>
                      </a:pPr>
                      <a:r>
                        <a:rPr lang="en-US" sz="1800" b="1" strike="noStrike" spc="-1">
                          <a:solidFill>
                            <a:srgbClr val="FFFFFF"/>
                          </a:solidFill>
                          <a:latin typeface="Calibri"/>
                        </a:rPr>
                        <a:t>Transaction number</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1800" b="1" strike="noStrike" spc="-1">
                          <a:solidFill>
                            <a:srgbClr val="FFFFFF"/>
                          </a:solidFill>
                          <a:latin typeface="Calibri"/>
                        </a:rPr>
                        <a:t>Transaction data</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57120">
                <a:tc>
                  <a:txBody>
                    <a:bodyPr/>
                    <a:lstStyle/>
                    <a:p>
                      <a:pPr algn="ctr">
                        <a:lnSpc>
                          <a:spcPct val="100000"/>
                        </a:lnSpc>
                      </a:pPr>
                      <a:r>
                        <a:rPr lang="en-US" sz="1800" b="0" strike="noStrike" spc="-1">
                          <a:solidFill>
                            <a:srgbClr val="000000"/>
                          </a:solidFill>
                          <a:latin typeface="Calibri"/>
                        </a:rPr>
                        <a:t>1</a:t>
                      </a:r>
                      <a:endParaRPr lang="en-US" sz="1800" b="0" strike="noStrike" spc="-1">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pPr>
                      <a:r>
                        <a:rPr lang="en-US" sz="1800" b="0" strike="noStrike" spc="-1">
                          <a:solidFill>
                            <a:srgbClr val="000000"/>
                          </a:solidFill>
                          <a:latin typeface="Calibri"/>
                        </a:rPr>
                        <a:t>{a, b, c}</a:t>
                      </a:r>
                      <a:endParaRPr lang="en-US" sz="1800" b="0" strike="noStrike" spc="-1">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57120">
                <a:tc>
                  <a:txBody>
                    <a:bodyPr/>
                    <a:lstStyle/>
                    <a:p>
                      <a:pPr algn="ctr">
                        <a:lnSpc>
                          <a:spcPct val="100000"/>
                        </a:lnSpc>
                      </a:pPr>
                      <a:r>
                        <a:rPr lang="en-US" sz="1800" b="0" strike="noStrike" spc="-1">
                          <a:solidFill>
                            <a:srgbClr val="000000"/>
                          </a:solidFill>
                          <a:latin typeface="Calibri"/>
                        </a:rPr>
                        <a:t>2</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1800" b="0" strike="noStrike" spc="-1">
                          <a:solidFill>
                            <a:srgbClr val="000000"/>
                          </a:solidFill>
                          <a:latin typeface="Calibri"/>
                        </a:rPr>
                        <a:t>{a, b, c, d, 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57120">
                <a:tc>
                  <a:txBody>
                    <a:bodyPr/>
                    <a:lstStyle/>
                    <a:p>
                      <a:pPr algn="ctr">
                        <a:lnSpc>
                          <a:spcPct val="100000"/>
                        </a:lnSpc>
                      </a:pPr>
                      <a:r>
                        <a:rPr lang="en-US" sz="1800" b="0" strike="noStrike" spc="-1">
                          <a:solidFill>
                            <a:srgbClr val="000000"/>
                          </a:solidFill>
                          <a:latin typeface="Calibri"/>
                        </a:rPr>
                        <a:t>3</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pPr>
                      <a:r>
                        <a:rPr lang="en-US" sz="1800" b="0" strike="noStrike" spc="-1">
                          <a:solidFill>
                            <a:srgbClr val="000000"/>
                          </a:solidFill>
                          <a:latin typeface="Calibri"/>
                        </a:rPr>
                        <a:t>{b}</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57120">
                <a:tc>
                  <a:txBody>
                    <a:bodyPr/>
                    <a:lstStyle/>
                    <a:p>
                      <a:pPr algn="ctr">
                        <a:lnSpc>
                          <a:spcPct val="100000"/>
                        </a:lnSpc>
                      </a:pPr>
                      <a:r>
                        <a:rPr lang="en-US" sz="1800" b="0" strike="noStrike" spc="-1">
                          <a:solidFill>
                            <a:srgbClr val="000000"/>
                          </a:solidFill>
                          <a:latin typeface="Calibri"/>
                        </a:rPr>
                        <a:t>4</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1800" b="0" strike="noStrike" spc="-1">
                          <a:solidFill>
                            <a:srgbClr val="000000"/>
                          </a:solidFill>
                          <a:latin typeface="Calibri"/>
                        </a:rPr>
                        <a:t>{c, d, 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57120">
                <a:tc>
                  <a:txBody>
                    <a:bodyPr/>
                    <a:lstStyle/>
                    <a:p>
                      <a:pPr algn="ctr">
                        <a:lnSpc>
                          <a:spcPct val="100000"/>
                        </a:lnSpc>
                      </a:pPr>
                      <a:r>
                        <a:rPr lang="en-US" sz="1800" b="0" strike="noStrike" spc="-1">
                          <a:solidFill>
                            <a:srgbClr val="000000"/>
                          </a:solidFill>
                          <a:latin typeface="Calibri"/>
                        </a:rPr>
                        <a:t>5</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pPr>
                      <a:r>
                        <a:rPr lang="en-US" sz="1800" b="0" strike="noStrike" spc="-1">
                          <a:solidFill>
                            <a:srgbClr val="000000"/>
                          </a:solidFill>
                          <a:latin typeface="Calibri"/>
                        </a:rPr>
                        <a:t>{c}</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357120">
                <a:tc>
                  <a:txBody>
                    <a:bodyPr/>
                    <a:lstStyle/>
                    <a:p>
                      <a:pPr algn="ctr">
                        <a:lnSpc>
                          <a:spcPct val="100000"/>
                        </a:lnSpc>
                      </a:pPr>
                      <a:r>
                        <a:rPr lang="en-US" sz="1800" b="0" strike="noStrike" spc="-1">
                          <a:solidFill>
                            <a:srgbClr val="000000"/>
                          </a:solidFill>
                          <a:latin typeface="Calibri"/>
                        </a:rPr>
                        <a:t>6</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1800" b="0" strike="noStrike" spc="-1">
                          <a:solidFill>
                            <a:srgbClr val="000000"/>
                          </a:solidFill>
                          <a:latin typeface="Calibri"/>
                        </a:rPr>
                        <a:t>{b, c, d}</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357120">
                <a:tc>
                  <a:txBody>
                    <a:bodyPr/>
                    <a:lstStyle/>
                    <a:p>
                      <a:pPr algn="ctr">
                        <a:lnSpc>
                          <a:spcPct val="100000"/>
                        </a:lnSpc>
                      </a:pPr>
                      <a:r>
                        <a:rPr lang="en-US" sz="1800" b="0" strike="noStrike" spc="-1">
                          <a:solidFill>
                            <a:srgbClr val="000000"/>
                          </a:solidFill>
                          <a:latin typeface="Calibri"/>
                        </a:rPr>
                        <a:t>7</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pPr>
                      <a:r>
                        <a:rPr lang="en-US" sz="1800" b="0" strike="noStrike" spc="-1">
                          <a:solidFill>
                            <a:srgbClr val="000000"/>
                          </a:solidFill>
                          <a:latin typeface="Calibri"/>
                        </a:rPr>
                        <a:t>{c, d, 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357120">
                <a:tc>
                  <a:txBody>
                    <a:bodyPr/>
                    <a:lstStyle/>
                    <a:p>
                      <a:pPr algn="ctr">
                        <a:lnSpc>
                          <a:spcPct val="100000"/>
                        </a:lnSpc>
                      </a:pPr>
                      <a:r>
                        <a:rPr lang="en-US" sz="1800" b="0" strike="noStrike" spc="-1">
                          <a:solidFill>
                            <a:srgbClr val="000000"/>
                          </a:solidFill>
                          <a:latin typeface="Calibri"/>
                        </a:rPr>
                        <a:t>8</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1800" b="0" strike="noStrike" spc="-1">
                          <a:solidFill>
                            <a:srgbClr val="000000"/>
                          </a:solidFill>
                          <a:latin typeface="Calibri"/>
                        </a:rPr>
                        <a:t>{c, 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References </a:t>
            </a:r>
            <a:endParaRPr lang="en-US" sz="4400" b="0" strike="noStrike" spc="-1">
              <a:solidFill>
                <a:srgbClr val="000000"/>
              </a:solidFill>
              <a:latin typeface="Calibri"/>
            </a:endParaRPr>
          </a:p>
        </p:txBody>
      </p:sp>
      <p:sp>
        <p:nvSpPr>
          <p:cNvPr id="217" name="TextShape 2"/>
          <p:cNvSpPr txBox="1"/>
          <p:nvPr/>
        </p:nvSpPr>
        <p:spPr>
          <a:xfrm>
            <a:off x="838080" y="1825560"/>
            <a:ext cx="10515240" cy="4350960"/>
          </a:xfrm>
          <a:prstGeom prst="rect">
            <a:avLst/>
          </a:prstGeom>
          <a:noFill/>
          <a:ln>
            <a:noFill/>
          </a:ln>
        </p:spPr>
        <p:txBody>
          <a:bodyPr/>
          <a:lstStyle/>
          <a:p>
            <a:pPr marL="228600" indent="-227965">
              <a:lnSpc>
                <a:spcPct val="90000"/>
              </a:lnSpc>
              <a:spcBef>
                <a:spcPts val="1000"/>
              </a:spcBef>
              <a:buClr>
                <a:srgbClr val="203864"/>
              </a:buClr>
              <a:buFont typeface="Arial" panose="020B0604020202020204"/>
              <a:buChar char="•"/>
            </a:pPr>
            <a:r>
              <a:rPr lang="en-US" sz="2800" b="0" i="1" strike="noStrike" spc="-1">
                <a:solidFill>
                  <a:srgbClr val="203864"/>
                </a:solidFill>
                <a:latin typeface="Calibri"/>
              </a:rPr>
              <a:t>Max Bramer, “Principles of Data Mining”,  Springer-Verlag London Limited 2007.</a:t>
            </a:r>
            <a:endParaRPr lang="en-US" sz="2800" b="0" strike="noStrike" spc="-1">
              <a:solidFill>
                <a:srgbClr val="000000"/>
              </a:solidFill>
              <a:latin typeface="Calibri"/>
            </a:endParaRPr>
          </a:p>
          <a:p>
            <a:pPr marL="228600" indent="-227965">
              <a:lnSpc>
                <a:spcPct val="90000"/>
              </a:lnSpc>
              <a:spcBef>
                <a:spcPts val="1000"/>
              </a:spcBef>
              <a:buClr>
                <a:srgbClr val="203864"/>
              </a:buClr>
              <a:buFont typeface="Arial" panose="020B0604020202020204"/>
              <a:buChar char="•"/>
            </a:pPr>
            <a:r>
              <a:rPr lang="en-US" sz="2800" b="0" i="1" strike="noStrike" spc="-1">
                <a:solidFill>
                  <a:srgbClr val="203864"/>
                </a:solidFill>
                <a:latin typeface="Calibri"/>
              </a:rPr>
              <a:t>Association Rules by Dr. Elsayed Hamayed.</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sp>
        <p:nvSpPr>
          <p:cNvPr id="218" name="TextShape 3"/>
          <p:cNvSpPr txBox="1"/>
          <p:nvPr/>
        </p:nvSpPr>
        <p:spPr>
          <a:xfrm>
            <a:off x="838080" y="6356520"/>
            <a:ext cx="2742840" cy="364680"/>
          </a:xfrm>
          <a:prstGeom prst="rect">
            <a:avLst/>
          </a:prstGeom>
          <a:noFill/>
          <a:ln>
            <a:noFill/>
          </a:ln>
        </p:spPr>
        <p:txBody>
          <a:bodyPr anchor="ctr"/>
          <a:lstStyle/>
          <a:p>
            <a:pPr>
              <a:lnSpc>
                <a:spcPct val="100000"/>
              </a:lnSpc>
            </a:pPr>
            <a:fld id="{4CA223D5-512F-4714-AA37-CC5BDEF48330}"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219" name="TextShape 4"/>
          <p:cNvSpPr txBox="1"/>
          <p:nvPr/>
        </p:nvSpPr>
        <p:spPr>
          <a:xfrm>
            <a:off x="8610480" y="6356520"/>
            <a:ext cx="2742840" cy="364680"/>
          </a:xfrm>
          <a:prstGeom prst="rect">
            <a:avLst/>
          </a:prstGeom>
          <a:noFill/>
          <a:ln>
            <a:noFill/>
          </a:ln>
        </p:spPr>
        <p:txBody>
          <a:bodyPr anchor="ctr"/>
          <a:lstStyle/>
          <a:p>
            <a:pPr algn="r">
              <a:lnSpc>
                <a:spcPct val="100000"/>
              </a:lnSpc>
            </a:pPr>
            <a:fld id="{69DA57F2-8237-4E00-A4DA-CC766AE65F83}" type="slidenum">
              <a:rPr lang="en-US" sz="1200" b="0" strike="noStrike" spc="-1">
                <a:solidFill>
                  <a:srgbClr val="8B8B8B"/>
                </a:solidFill>
                <a:latin typeface="Calibri"/>
              </a:rPr>
              <a:t>31</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Applications</a:t>
            </a:r>
            <a:endParaRPr lang="en-US" sz="4400" b="0" strike="noStrike" spc="-1">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rmAutofit/>
          </a:bodyPr>
          <a:lstStyle/>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Supermarket shelf management.</a:t>
            </a:r>
            <a:endParaRPr lang="en-US" sz="3000" b="0" strike="noStrike" spc="-1">
              <a:solidFill>
                <a:srgbClr val="000000"/>
              </a:solidFill>
              <a:latin typeface="Calibri"/>
            </a:endParaRPr>
          </a:p>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Analysis of items purchased by credit card.</a:t>
            </a:r>
            <a:endParaRPr lang="en-US" sz="3000" b="0" strike="noStrike" spc="-1">
              <a:solidFill>
                <a:srgbClr val="000000"/>
              </a:solidFill>
              <a:latin typeface="Calibri"/>
            </a:endParaRPr>
          </a:p>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Analysis of patients’ medical records.</a:t>
            </a:r>
            <a:endParaRPr lang="en-US" sz="3000" b="0" strike="noStrike" spc="-1">
              <a:solidFill>
                <a:srgbClr val="000000"/>
              </a:solidFill>
              <a:latin typeface="Calibri"/>
            </a:endParaRPr>
          </a:p>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Analysis of crime data.</a:t>
            </a:r>
            <a:endParaRPr lang="en-US" sz="3000" b="0" strike="noStrike" spc="-1">
              <a:solidFill>
                <a:srgbClr val="000000"/>
              </a:solidFill>
              <a:latin typeface="Calibri"/>
            </a:endParaRPr>
          </a:p>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Analysis of data from satellites.</a:t>
            </a:r>
            <a:endParaRPr lang="en-US" sz="3000" b="0" strike="noStrike" spc="-1">
              <a:solidFill>
                <a:srgbClr val="000000"/>
              </a:solidFill>
              <a:latin typeface="Calibri"/>
            </a:endParaRPr>
          </a:p>
        </p:txBody>
      </p:sp>
      <p:sp>
        <p:nvSpPr>
          <p:cNvPr id="103" name="TextShape 3"/>
          <p:cNvSpPr txBox="1"/>
          <p:nvPr/>
        </p:nvSpPr>
        <p:spPr>
          <a:xfrm>
            <a:off x="838080" y="6356520"/>
            <a:ext cx="2742840" cy="364680"/>
          </a:xfrm>
          <a:prstGeom prst="rect">
            <a:avLst/>
          </a:prstGeom>
          <a:noFill/>
          <a:ln>
            <a:noFill/>
          </a:ln>
        </p:spPr>
        <p:txBody>
          <a:bodyPr anchor="ctr"/>
          <a:lstStyle/>
          <a:p>
            <a:pPr>
              <a:lnSpc>
                <a:spcPct val="100000"/>
              </a:lnSpc>
            </a:pPr>
            <a:fld id="{2CF6E43F-9DC7-4274-BD0C-D37A68625968}"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04" name="TextShape 4"/>
          <p:cNvSpPr txBox="1"/>
          <p:nvPr/>
        </p:nvSpPr>
        <p:spPr>
          <a:xfrm>
            <a:off x="8610480" y="6356520"/>
            <a:ext cx="2742840" cy="364680"/>
          </a:xfrm>
          <a:prstGeom prst="rect">
            <a:avLst/>
          </a:prstGeom>
          <a:noFill/>
          <a:ln>
            <a:noFill/>
          </a:ln>
        </p:spPr>
        <p:txBody>
          <a:bodyPr anchor="ctr"/>
          <a:lstStyle/>
          <a:p>
            <a:pPr algn="r">
              <a:lnSpc>
                <a:spcPct val="100000"/>
              </a:lnSpc>
            </a:pPr>
            <a:fld id="{7991F883-283A-425A-B45B-641D270D6C9E}" type="slidenum">
              <a:rPr lang="en-US" sz="1200" b="0" strike="noStrike" spc="-1">
                <a:solidFill>
                  <a:srgbClr val="8B8B8B"/>
                </a:solidFill>
                <a:latin typeface="Calibri"/>
              </a:rPr>
              <a:t>4</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Association Rule Mining</a:t>
            </a:r>
            <a:endParaRPr lang="en-US" sz="4400" b="0" strike="noStrike" spc="-1">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There are large number of possible association rules for a given dataset.</a:t>
            </a: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 However, a high proportion of these rules are of little (if any) value.</a:t>
            </a:r>
          </a:p>
          <a:p>
            <a:pPr algn="ctr">
              <a:lnSpc>
                <a:spcPct val="90000"/>
              </a:lnSpc>
              <a:spcBef>
                <a:spcPts val="1000"/>
              </a:spcBef>
            </a:pPr>
            <a:endParaRPr lang="en-US" sz="2800" b="0" strike="noStrike" spc="-1">
              <a:solidFill>
                <a:srgbClr val="000000"/>
              </a:solidFill>
              <a:latin typeface="Calibri"/>
            </a:endParaRPr>
          </a:p>
        </p:txBody>
      </p:sp>
      <p:sp>
        <p:nvSpPr>
          <p:cNvPr id="107" name="TextShape 3"/>
          <p:cNvSpPr txBox="1"/>
          <p:nvPr/>
        </p:nvSpPr>
        <p:spPr>
          <a:xfrm>
            <a:off x="838080" y="6356520"/>
            <a:ext cx="2742840" cy="364680"/>
          </a:xfrm>
          <a:prstGeom prst="rect">
            <a:avLst/>
          </a:prstGeom>
          <a:noFill/>
          <a:ln>
            <a:noFill/>
          </a:ln>
        </p:spPr>
        <p:txBody>
          <a:bodyPr anchor="ctr"/>
          <a:lstStyle/>
          <a:p>
            <a:pPr>
              <a:lnSpc>
                <a:spcPct val="100000"/>
              </a:lnSpc>
            </a:pPr>
            <a:fld id="{2D458C95-3917-46BA-B753-F2D9912E715F}"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08" name="TextShape 4"/>
          <p:cNvSpPr txBox="1"/>
          <p:nvPr/>
        </p:nvSpPr>
        <p:spPr>
          <a:xfrm>
            <a:off x="8610480" y="6356520"/>
            <a:ext cx="2742840" cy="364680"/>
          </a:xfrm>
          <a:prstGeom prst="rect">
            <a:avLst/>
          </a:prstGeom>
          <a:noFill/>
          <a:ln>
            <a:noFill/>
          </a:ln>
        </p:spPr>
        <p:txBody>
          <a:bodyPr anchor="ctr"/>
          <a:lstStyle/>
          <a:p>
            <a:pPr algn="r">
              <a:lnSpc>
                <a:spcPct val="100000"/>
              </a:lnSpc>
            </a:pPr>
            <a:fld id="{F2C9F2E9-D1CA-45F3-B91F-F8825732610C}" type="slidenum">
              <a:rPr lang="en-US" sz="1200" b="0" strike="noStrike" spc="-1">
                <a:solidFill>
                  <a:srgbClr val="8B8B8B"/>
                </a:solidFill>
                <a:latin typeface="Calibri"/>
              </a:rPr>
              <a:t>5</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Measure of rule interestingness</a:t>
            </a:r>
            <a:endParaRPr lang="en-US" sz="4400" b="0" strike="noStrike" spc="-1">
              <a:solidFill>
                <a:srgbClr val="000000"/>
              </a:solid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To distinguish between one rule and another we </a:t>
            </a:r>
            <a:r>
              <a:rPr lang="en-US" sz="2800" b="0" strike="noStrike" spc="-1">
                <a:solidFill>
                  <a:srgbClr val="FF66CC"/>
                </a:solidFill>
                <a:latin typeface="Calibri"/>
              </a:rPr>
              <a:t>need some measures of rule quality !!! .</a:t>
            </a:r>
            <a:endParaRPr lang="en-US" sz="2800" b="0" strike="noStrike" spc="-1">
              <a:solidFill>
                <a:srgbClr val="000000"/>
              </a:solidFill>
              <a:latin typeface="Calibri"/>
            </a:endParaRPr>
          </a:p>
        </p:txBody>
      </p:sp>
      <p:sp>
        <p:nvSpPr>
          <p:cNvPr id="111" name="TextShape 3"/>
          <p:cNvSpPr txBox="1"/>
          <p:nvPr/>
        </p:nvSpPr>
        <p:spPr>
          <a:xfrm>
            <a:off x="838080" y="6356520"/>
            <a:ext cx="2742840" cy="364680"/>
          </a:xfrm>
          <a:prstGeom prst="rect">
            <a:avLst/>
          </a:prstGeom>
          <a:noFill/>
          <a:ln>
            <a:noFill/>
          </a:ln>
        </p:spPr>
        <p:txBody>
          <a:bodyPr anchor="ctr"/>
          <a:lstStyle/>
          <a:p>
            <a:pPr>
              <a:lnSpc>
                <a:spcPct val="100000"/>
              </a:lnSpc>
            </a:pPr>
            <a:fld id="{B441B8F6-ED73-4A4B-81DE-2D76197EF2A7}"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12" name="TextShape 4"/>
          <p:cNvSpPr txBox="1"/>
          <p:nvPr/>
        </p:nvSpPr>
        <p:spPr>
          <a:xfrm>
            <a:off x="8610480" y="6356520"/>
            <a:ext cx="2742840" cy="364680"/>
          </a:xfrm>
          <a:prstGeom prst="rect">
            <a:avLst/>
          </a:prstGeom>
          <a:noFill/>
          <a:ln>
            <a:noFill/>
          </a:ln>
        </p:spPr>
        <p:txBody>
          <a:bodyPr anchor="ctr"/>
          <a:lstStyle/>
          <a:p>
            <a:pPr algn="r">
              <a:lnSpc>
                <a:spcPct val="100000"/>
              </a:lnSpc>
            </a:pPr>
            <a:fld id="{EE7F3AD5-6018-46E8-96DF-A05DC16024E1}" type="slidenum">
              <a:rPr lang="en-US" sz="1200" b="0" strike="noStrike" spc="-1">
                <a:solidFill>
                  <a:srgbClr val="8B8B8B"/>
                </a:solidFill>
                <a:latin typeface="Calibri"/>
              </a:rPr>
              <a:t>6</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Notation Used</a:t>
            </a:r>
            <a:endParaRPr lang="en-US" sz="4400" b="0" strike="noStrike" spc="-1">
              <a:solidFill>
                <a:srgbClr val="000000"/>
              </a:solidFill>
              <a:latin typeface="Calibri"/>
            </a:endParaRPr>
          </a:p>
        </p:txBody>
      </p:sp>
      <p:sp>
        <p:nvSpPr>
          <p:cNvPr id="114" name="TextShape 2"/>
          <p:cNvSpPr txBox="1"/>
          <p:nvPr/>
        </p:nvSpPr>
        <p:spPr>
          <a:xfrm>
            <a:off x="838080" y="1825560"/>
            <a:ext cx="10515240" cy="4350960"/>
          </a:xfrm>
          <a:prstGeom prst="rect">
            <a:avLst/>
          </a:prstGeom>
          <a:no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If we have a rule in the form of</a:t>
            </a:r>
          </a:p>
          <a:p>
            <a:pPr algn="ctr">
              <a:lnSpc>
                <a:spcPct val="90000"/>
              </a:lnSpc>
              <a:spcBef>
                <a:spcPts val="1000"/>
              </a:spcBef>
            </a:pPr>
            <a:r>
              <a:rPr lang="en-US" sz="2800" b="0" strike="noStrike" spc="-1">
                <a:solidFill>
                  <a:srgbClr val="385623"/>
                </a:solidFill>
                <a:latin typeface="Calibri"/>
              </a:rPr>
              <a:t> If LEFT then RIGHT</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 We define the following counters:</a:t>
            </a:r>
          </a:p>
          <a:p>
            <a:pPr marL="228600" indent="-227965">
              <a:lnSpc>
                <a:spcPct val="90000"/>
              </a:lnSpc>
              <a:spcBef>
                <a:spcPts val="1000"/>
              </a:spcBef>
              <a:buClr>
                <a:srgbClr val="FF66CC"/>
              </a:buClr>
              <a:buFont typeface="Wingdings" panose="05000000000000000000" pitchFamily="2" charset="2"/>
              <a:buChar char=""/>
            </a:pPr>
            <a:r>
              <a:rPr lang="en-US" sz="2800" b="0" i="1" strike="noStrike" spc="-1">
                <a:solidFill>
                  <a:srgbClr val="FF66CC"/>
                </a:solidFill>
                <a:latin typeface="Calibri"/>
              </a:rPr>
              <a:t>NLEFT</a:t>
            </a:r>
            <a:r>
              <a:rPr lang="en-US" sz="2800" b="0" i="1" strike="noStrike" spc="-1">
                <a:solidFill>
                  <a:srgbClr val="000000"/>
                </a:solidFill>
                <a:latin typeface="Calibri"/>
              </a:rPr>
              <a:t> Number of instances matching LEFT</a:t>
            </a:r>
            <a:endParaRPr lang="en-US" sz="2800" b="0" strike="noStrike" spc="-1">
              <a:solidFill>
                <a:srgbClr val="000000"/>
              </a:solidFill>
              <a:latin typeface="Calibri"/>
            </a:endParaRPr>
          </a:p>
          <a:p>
            <a:pPr marL="228600" indent="-227965">
              <a:lnSpc>
                <a:spcPct val="90000"/>
              </a:lnSpc>
              <a:spcBef>
                <a:spcPts val="1000"/>
              </a:spcBef>
              <a:buClr>
                <a:srgbClr val="FF66CC"/>
              </a:buClr>
              <a:buFont typeface="Wingdings" panose="05000000000000000000" pitchFamily="2" charset="2"/>
              <a:buChar char=""/>
            </a:pPr>
            <a:r>
              <a:rPr lang="en-US" sz="2800" b="0" i="1" strike="noStrike" spc="-1">
                <a:solidFill>
                  <a:srgbClr val="FF66CC"/>
                </a:solidFill>
                <a:latin typeface="Calibri"/>
              </a:rPr>
              <a:t>NRIGHT</a:t>
            </a:r>
            <a:r>
              <a:rPr lang="en-US" sz="2800" b="0" i="1" strike="noStrike" spc="-1">
                <a:solidFill>
                  <a:srgbClr val="000000"/>
                </a:solidFill>
                <a:latin typeface="Calibri"/>
              </a:rPr>
              <a:t> Number of instances matching RIGHT</a:t>
            </a:r>
            <a:endParaRPr lang="en-US" sz="2800" b="0" strike="noStrike" spc="-1">
              <a:solidFill>
                <a:srgbClr val="000000"/>
              </a:solidFill>
              <a:latin typeface="Calibri"/>
            </a:endParaRPr>
          </a:p>
          <a:p>
            <a:pPr marL="228600" indent="-227965">
              <a:lnSpc>
                <a:spcPct val="90000"/>
              </a:lnSpc>
              <a:spcBef>
                <a:spcPts val="1000"/>
              </a:spcBef>
              <a:buClr>
                <a:srgbClr val="FF66CC"/>
              </a:buClr>
              <a:buFont typeface="Wingdings" panose="05000000000000000000" pitchFamily="2" charset="2"/>
              <a:buChar char=""/>
            </a:pPr>
            <a:r>
              <a:rPr lang="en-US" sz="2800" b="0" i="1" strike="noStrike" spc="-1">
                <a:solidFill>
                  <a:srgbClr val="FF66CC"/>
                </a:solidFill>
                <a:latin typeface="Calibri"/>
              </a:rPr>
              <a:t>NBOTH</a:t>
            </a:r>
            <a:r>
              <a:rPr lang="en-US" sz="2800" b="0" i="1" strike="noStrike" spc="-1">
                <a:solidFill>
                  <a:srgbClr val="000000"/>
                </a:solidFill>
                <a:latin typeface="Calibri"/>
              </a:rPr>
              <a:t> Number of instances matching both LEFT and RIGHT</a:t>
            </a:r>
            <a:endParaRPr lang="en-US" sz="2800" b="0" strike="noStrike" spc="-1">
              <a:solidFill>
                <a:srgbClr val="000000"/>
              </a:solidFill>
              <a:latin typeface="Calibri"/>
            </a:endParaRPr>
          </a:p>
          <a:p>
            <a:pPr marL="228600" indent="-227965">
              <a:lnSpc>
                <a:spcPct val="90000"/>
              </a:lnSpc>
              <a:spcBef>
                <a:spcPts val="1000"/>
              </a:spcBef>
              <a:buClr>
                <a:srgbClr val="FF66CC"/>
              </a:buClr>
              <a:buFont typeface="Wingdings" panose="05000000000000000000" pitchFamily="2" charset="2"/>
              <a:buChar char=""/>
            </a:pPr>
            <a:r>
              <a:rPr lang="en-US" sz="2800" b="0" i="1" strike="noStrike" spc="-1">
                <a:solidFill>
                  <a:srgbClr val="FF66CC"/>
                </a:solidFill>
                <a:latin typeface="Calibri"/>
              </a:rPr>
              <a:t>NTOTAL</a:t>
            </a:r>
            <a:r>
              <a:rPr lang="en-US" sz="2800" b="0" i="1" strike="noStrike" spc="-1">
                <a:solidFill>
                  <a:srgbClr val="000000"/>
                </a:solidFill>
                <a:latin typeface="Calibri"/>
              </a:rPr>
              <a:t> </a:t>
            </a:r>
            <a:endParaRPr lang="en-US" sz="2800" b="0" strike="noStrike" spc="-1">
              <a:solidFill>
                <a:srgbClr val="000000"/>
              </a:solidFill>
              <a:latin typeface="Calibri"/>
            </a:endParaRPr>
          </a:p>
        </p:txBody>
      </p:sp>
      <p:sp>
        <p:nvSpPr>
          <p:cNvPr id="115" name="TextShape 3"/>
          <p:cNvSpPr txBox="1"/>
          <p:nvPr/>
        </p:nvSpPr>
        <p:spPr>
          <a:xfrm>
            <a:off x="838080" y="6356520"/>
            <a:ext cx="2742840" cy="364680"/>
          </a:xfrm>
          <a:prstGeom prst="rect">
            <a:avLst/>
          </a:prstGeom>
          <a:noFill/>
          <a:ln>
            <a:noFill/>
          </a:ln>
        </p:spPr>
        <p:txBody>
          <a:bodyPr anchor="ctr"/>
          <a:lstStyle/>
          <a:p>
            <a:pPr>
              <a:lnSpc>
                <a:spcPct val="100000"/>
              </a:lnSpc>
            </a:pPr>
            <a:fld id="{87688D17-E65C-4C47-8CE6-27D6D3CD33F6}"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16" name="TextShape 4"/>
          <p:cNvSpPr txBox="1"/>
          <p:nvPr/>
        </p:nvSpPr>
        <p:spPr>
          <a:xfrm>
            <a:off x="8610480" y="6356520"/>
            <a:ext cx="2742840" cy="364680"/>
          </a:xfrm>
          <a:prstGeom prst="rect">
            <a:avLst/>
          </a:prstGeom>
          <a:noFill/>
          <a:ln>
            <a:noFill/>
          </a:ln>
        </p:spPr>
        <p:txBody>
          <a:bodyPr anchor="ctr"/>
          <a:lstStyle/>
          <a:p>
            <a:pPr algn="r">
              <a:lnSpc>
                <a:spcPct val="100000"/>
              </a:lnSpc>
            </a:pPr>
            <a:fld id="{00941CAA-FA3B-4461-94B3-9C768D241869}" type="slidenum">
              <a:rPr lang="en-US" sz="1200" b="0" strike="noStrike" spc="-1">
                <a:solidFill>
                  <a:srgbClr val="8B8B8B"/>
                </a:solidFill>
                <a:latin typeface="Calibri"/>
              </a:rPr>
              <a:t>7</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142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Basic Measures of Rule Interestingness</a:t>
            </a:r>
            <a:endParaRPr lang="en-US" sz="4400" b="0" strike="noStrike" spc="-1">
              <a:solidFill>
                <a:srgbClr val="000000"/>
              </a:solidFill>
              <a:latin typeface="Calibri"/>
            </a:endParaRPr>
          </a:p>
        </p:txBody>
      </p:sp>
      <p:sp>
        <p:nvSpPr>
          <p:cNvPr id="118" name="TextShape 2"/>
          <p:cNvSpPr txBox="1"/>
          <p:nvPr/>
        </p:nvSpPr>
        <p:spPr>
          <a:xfrm>
            <a:off x="838080" y="1598760"/>
            <a:ext cx="10515240" cy="4757760"/>
          </a:xfrm>
          <a:prstGeom prst="rect">
            <a:avLst/>
          </a:prstGeom>
          <a:noFill/>
          <a:ln>
            <a:noFill/>
          </a:ln>
        </p:spPr>
        <p:txBody>
          <a:bodyPr>
            <a:normAutofit fontScale="92500" lnSpcReduction="10000"/>
          </a:bodyPr>
          <a:lstStyle/>
          <a:p>
            <a:pPr marL="228600" indent="-227965">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a:rPr>
              <a:t> </a:t>
            </a:r>
            <a:r>
              <a:rPr lang="en-US" sz="3000" b="0" strike="noStrike" spc="-1" dirty="0">
                <a:solidFill>
                  <a:srgbClr val="FF66CC"/>
                </a:solidFill>
                <a:latin typeface="Calibri"/>
              </a:rPr>
              <a:t>Confidence (A→B)</a:t>
            </a:r>
            <a:r>
              <a:rPr lang="en-US" sz="2800" b="0" strike="noStrike" spc="-1" dirty="0">
                <a:solidFill>
                  <a:srgbClr val="FF66CC"/>
                </a:solidFill>
                <a:latin typeface="Calibri"/>
              </a:rPr>
              <a:t> </a:t>
            </a:r>
            <a:r>
              <a:rPr lang="en-US" sz="2800" b="0" strike="noStrike" spc="-1" dirty="0">
                <a:solidFill>
                  <a:srgbClr val="000000"/>
                </a:solidFill>
                <a:latin typeface="Calibri"/>
              </a:rPr>
              <a:t>= (Predictive Accuracy, Reliability)</a:t>
            </a:r>
          </a:p>
          <a:p>
            <a:pPr marL="685800" lvl="1" indent="-227965">
              <a:lnSpc>
                <a:spcPct val="90000"/>
              </a:lnSpc>
              <a:spcBef>
                <a:spcPts val="500"/>
              </a:spcBef>
              <a:buClr>
                <a:srgbClr val="000000"/>
              </a:buClr>
              <a:buFont typeface="Arial" panose="020B0604020202020204"/>
              <a:buChar char="•"/>
            </a:pPr>
            <a:r>
              <a:rPr lang="en-US" sz="2400" b="0" strike="noStrike" spc="-1" dirty="0">
                <a:solidFill>
                  <a:srgbClr val="000000"/>
                </a:solidFill>
                <a:latin typeface="Calibri"/>
              </a:rPr>
              <a:t> </a:t>
            </a:r>
            <a:r>
              <a:rPr lang="en-US" sz="2600" b="0" strike="noStrike" spc="-1" dirty="0">
                <a:solidFill>
                  <a:srgbClr val="000000"/>
                </a:solidFill>
                <a:latin typeface="Calibri"/>
              </a:rPr>
              <a:t>The proportion of transactions that contain both left and right hand side items of the rule to the transactions containing left hand side items</a:t>
            </a:r>
            <a:r>
              <a:rPr lang="en-US" sz="2600" b="0" strike="noStrike" spc="-1" dirty="0" smtClean="0">
                <a:solidFill>
                  <a:srgbClr val="000000"/>
                </a:solidFill>
                <a:latin typeface="Calibri"/>
              </a:rPr>
              <a:t>.</a:t>
            </a:r>
          </a:p>
          <a:p>
            <a:pPr marL="685800" lvl="1" indent="-227965">
              <a:lnSpc>
                <a:spcPct val="90000"/>
              </a:lnSpc>
              <a:spcBef>
                <a:spcPts val="500"/>
              </a:spcBef>
              <a:buClr>
                <a:srgbClr val="000000"/>
              </a:buClr>
              <a:buFont typeface="Arial" panose="020B0604020202020204"/>
              <a:buChar char="•"/>
            </a:pPr>
            <a:r>
              <a:rPr lang="en-US" sz="3000" b="1" i="1" spc="-1" dirty="0" err="1">
                <a:solidFill>
                  <a:srgbClr val="FF0000"/>
                </a:solidFill>
                <a:latin typeface="Calibri"/>
              </a:rPr>
              <a:t>Nboth</a:t>
            </a:r>
            <a:r>
              <a:rPr lang="en-US" sz="3500" b="1" i="1" spc="-1" dirty="0">
                <a:solidFill>
                  <a:srgbClr val="FF0000"/>
                </a:solidFill>
                <a:latin typeface="Calibri"/>
              </a:rPr>
              <a:t> / </a:t>
            </a:r>
            <a:r>
              <a:rPr lang="en-US" sz="3500" b="1" i="1" spc="-1" dirty="0" err="1">
                <a:solidFill>
                  <a:srgbClr val="FF0000"/>
                </a:solidFill>
                <a:latin typeface="Calibri"/>
              </a:rPr>
              <a:t>Nleft</a:t>
            </a:r>
            <a:endParaRPr lang="en-US" sz="3900" b="1" strike="noStrike" spc="-1" dirty="0">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1" i="1" strike="noStrike" spc="-1" dirty="0">
                <a:solidFill>
                  <a:srgbClr val="000000"/>
                </a:solidFill>
                <a:latin typeface="Calibri"/>
              </a:rPr>
              <a:t>Example:</a:t>
            </a:r>
            <a:endParaRPr lang="en-US" sz="2800" b="0" strike="noStrike" spc="-1" dirty="0">
              <a:solidFill>
                <a:srgbClr val="000000"/>
              </a:solidFill>
              <a:latin typeface="Calibri"/>
            </a:endParaRPr>
          </a:p>
          <a:p>
            <a:pPr>
              <a:lnSpc>
                <a:spcPct val="90000"/>
              </a:lnSpc>
              <a:spcBef>
                <a:spcPts val="1000"/>
              </a:spcBef>
            </a:pPr>
            <a:r>
              <a:rPr lang="en-US" sz="2800" b="1" i="1" strike="noStrike" spc="-1" dirty="0">
                <a:solidFill>
                  <a:srgbClr val="000000"/>
                </a:solidFill>
                <a:latin typeface="Calibri"/>
              </a:rPr>
              <a:t>Transaction 1: {Cheese, Milk, Eggs}</a:t>
            </a:r>
            <a:endParaRPr lang="en-US" sz="2800" b="0" strike="noStrike" spc="-1" dirty="0">
              <a:solidFill>
                <a:srgbClr val="000000"/>
              </a:solidFill>
              <a:latin typeface="Calibri"/>
            </a:endParaRPr>
          </a:p>
          <a:p>
            <a:pPr>
              <a:lnSpc>
                <a:spcPct val="90000"/>
              </a:lnSpc>
              <a:spcBef>
                <a:spcPts val="1000"/>
              </a:spcBef>
            </a:pPr>
            <a:r>
              <a:rPr lang="en-US" sz="2800" b="1" i="1" strike="noStrike" spc="-1" dirty="0">
                <a:solidFill>
                  <a:srgbClr val="000000"/>
                </a:solidFill>
                <a:latin typeface="Calibri"/>
              </a:rPr>
              <a:t>Transaction 2: {Milk, Apples, Bananas, Eggs}</a:t>
            </a:r>
            <a:endParaRPr lang="en-US" sz="2800" b="0" strike="noStrike" spc="-1" dirty="0">
              <a:solidFill>
                <a:srgbClr val="000000"/>
              </a:solidFill>
              <a:latin typeface="Calibri"/>
            </a:endParaRPr>
          </a:p>
          <a:p>
            <a:pPr>
              <a:lnSpc>
                <a:spcPct val="90000"/>
              </a:lnSpc>
              <a:spcBef>
                <a:spcPts val="1000"/>
              </a:spcBef>
            </a:pPr>
            <a:r>
              <a:rPr lang="en-US" sz="2800" b="1" i="1" strike="noStrike" spc="-1" dirty="0">
                <a:solidFill>
                  <a:srgbClr val="000000"/>
                </a:solidFill>
                <a:latin typeface="Calibri"/>
              </a:rPr>
              <a:t>Transaction 3: {Cheese, Milk, Chocolate, Eggs}</a:t>
            </a:r>
            <a:endParaRPr lang="en-US" sz="2800" b="0" strike="noStrike" spc="-1" dirty="0">
              <a:solidFill>
                <a:srgbClr val="000000"/>
              </a:solidFill>
              <a:latin typeface="Calibri"/>
            </a:endParaRPr>
          </a:p>
          <a:p>
            <a:pPr>
              <a:lnSpc>
                <a:spcPct val="90000"/>
              </a:lnSpc>
              <a:spcBef>
                <a:spcPts val="1000"/>
              </a:spcBef>
            </a:pPr>
            <a:r>
              <a:rPr lang="en-US" sz="2800" b="1" i="1" strike="noStrike" spc="-1" dirty="0">
                <a:solidFill>
                  <a:srgbClr val="000000"/>
                </a:solidFill>
                <a:latin typeface="Calibri"/>
              </a:rPr>
              <a:t>Transaction 4: {Potato chips, Chocolate, Apples, Eggs}</a:t>
            </a:r>
            <a:endParaRPr lang="en-US" sz="2800" b="0" strike="noStrike" spc="-1" dirty="0">
              <a:solidFill>
                <a:srgbClr val="000000"/>
              </a:solidFill>
              <a:latin typeface="Calibri"/>
            </a:endParaRPr>
          </a:p>
          <a:p>
            <a:pPr>
              <a:lnSpc>
                <a:spcPct val="90000"/>
              </a:lnSpc>
              <a:spcBef>
                <a:spcPts val="1000"/>
              </a:spcBef>
            </a:pPr>
            <a:r>
              <a:rPr lang="en-US" sz="2800" b="1" i="1" strike="noStrike" spc="-1" dirty="0">
                <a:solidFill>
                  <a:srgbClr val="000000"/>
                </a:solidFill>
                <a:latin typeface="Calibri"/>
              </a:rPr>
              <a:t>Transaction 5: {Chocolate, Apples, Milk, Cheese}</a:t>
            </a:r>
            <a:endParaRPr lang="en-US" sz="2800" b="0" strike="noStrike" spc="-1" dirty="0">
              <a:solidFill>
                <a:srgbClr val="000000"/>
              </a:solidFill>
              <a:latin typeface="Calibri"/>
            </a:endParaRPr>
          </a:p>
          <a:p>
            <a:pPr>
              <a:lnSpc>
                <a:spcPct val="90000"/>
              </a:lnSpc>
              <a:spcBef>
                <a:spcPts val="1000"/>
              </a:spcBef>
            </a:pPr>
            <a:r>
              <a:rPr lang="en-US" sz="2800" b="1" i="1" strike="noStrike" spc="-1" dirty="0" smtClean="0">
                <a:solidFill>
                  <a:srgbClr val="FF0000"/>
                </a:solidFill>
                <a:latin typeface="Calibri"/>
              </a:rPr>
              <a:t>Confidence </a:t>
            </a:r>
            <a:r>
              <a:rPr lang="en-US" sz="2800" b="1" i="1" strike="noStrike" spc="-1" dirty="0">
                <a:solidFill>
                  <a:srgbClr val="FF0000"/>
                </a:solidFill>
                <a:latin typeface="Calibri"/>
              </a:rPr>
              <a:t>(Milk →</a:t>
            </a:r>
            <a:r>
              <a:rPr lang="en-US" sz="2800" b="1" i="1" strike="noStrike" spc="-1" dirty="0">
                <a:solidFill>
                  <a:srgbClr val="FF0000"/>
                </a:solidFill>
                <a:latin typeface="Wingdings"/>
              </a:rPr>
              <a:t> </a:t>
            </a:r>
            <a:r>
              <a:rPr lang="en-US" sz="2800" b="1" i="1" strike="noStrike" spc="-1" dirty="0">
                <a:solidFill>
                  <a:srgbClr val="FF0000"/>
                </a:solidFill>
                <a:latin typeface="Calibri"/>
              </a:rPr>
              <a:t>Cheese) = </a:t>
            </a:r>
            <a:r>
              <a:rPr lang="en-US" sz="2800" b="1" i="1" strike="noStrike" spc="-1" dirty="0" err="1">
                <a:solidFill>
                  <a:srgbClr val="FF0000"/>
                </a:solidFill>
                <a:latin typeface="Calibri"/>
              </a:rPr>
              <a:t>Nboth</a:t>
            </a:r>
            <a:r>
              <a:rPr lang="en-US" sz="2800" b="1" i="1" strike="noStrike" spc="-1" dirty="0">
                <a:solidFill>
                  <a:srgbClr val="FF0000"/>
                </a:solidFill>
                <a:latin typeface="Calibri"/>
              </a:rPr>
              <a:t> / </a:t>
            </a:r>
            <a:r>
              <a:rPr lang="en-US" sz="2800" b="1" i="1" strike="noStrike" spc="-1" dirty="0" err="1">
                <a:solidFill>
                  <a:srgbClr val="FF0000"/>
                </a:solidFill>
                <a:latin typeface="Calibri"/>
              </a:rPr>
              <a:t>Nleft</a:t>
            </a:r>
            <a:r>
              <a:rPr lang="en-US" sz="2800" b="1" i="1" strike="noStrike" spc="-1" dirty="0">
                <a:solidFill>
                  <a:srgbClr val="FF0000"/>
                </a:solidFill>
                <a:latin typeface="Calibri"/>
              </a:rPr>
              <a:t> = 3/4 = 0.75 </a:t>
            </a:r>
            <a:endParaRPr lang="en-US" sz="2800" b="0" strike="noStrike" spc="-1" dirty="0">
              <a:solidFill>
                <a:srgbClr val="000000"/>
              </a:solidFill>
              <a:latin typeface="Calibri"/>
            </a:endParaRPr>
          </a:p>
          <a:p>
            <a:endParaRPr lang="en-US" sz="2800" b="0" strike="noStrike" spc="-1" dirty="0">
              <a:solidFill>
                <a:srgbClr val="000000"/>
              </a:solidFill>
              <a:latin typeface="Calibri"/>
            </a:endParaRPr>
          </a:p>
        </p:txBody>
      </p:sp>
      <p:sp>
        <p:nvSpPr>
          <p:cNvPr id="119" name="TextShape 3"/>
          <p:cNvSpPr txBox="1"/>
          <p:nvPr/>
        </p:nvSpPr>
        <p:spPr>
          <a:xfrm>
            <a:off x="838080" y="6356520"/>
            <a:ext cx="2742840" cy="364680"/>
          </a:xfrm>
          <a:prstGeom prst="rect">
            <a:avLst/>
          </a:prstGeom>
          <a:noFill/>
          <a:ln>
            <a:noFill/>
          </a:ln>
        </p:spPr>
        <p:txBody>
          <a:bodyPr anchor="ctr"/>
          <a:lstStyle/>
          <a:p>
            <a:pPr>
              <a:lnSpc>
                <a:spcPct val="100000"/>
              </a:lnSpc>
            </a:pPr>
            <a:fld id="{8DC6FE87-892A-4C66-A10D-2917995CE5F0}"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16D08C81-F0C1-4800-BBBE-18B316274845}" type="slidenum">
              <a:rPr lang="en-US" sz="1200" b="0" strike="noStrike" spc="-1">
                <a:solidFill>
                  <a:srgbClr val="8B8B8B"/>
                </a:solidFill>
                <a:latin typeface="Calibri"/>
              </a:rPr>
              <a:t>8</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4400" b="1" strike="noStrike" spc="-1">
                <a:solidFill>
                  <a:srgbClr val="000000"/>
                </a:solidFill>
                <a:latin typeface="Calibri Light"/>
              </a:rPr>
              <a:t>Basic Measures of Rule Interestingness</a:t>
            </a:r>
            <a:endParaRPr lang="en-US" sz="4400" b="0" strike="noStrike" spc="-1">
              <a:solidFill>
                <a:srgbClr val="000000"/>
              </a:solidFill>
              <a:latin typeface="Calibri"/>
            </a:endParaRPr>
          </a:p>
        </p:txBody>
      </p:sp>
      <p:sp>
        <p:nvSpPr>
          <p:cNvPr id="122" name="TextShape 2"/>
          <p:cNvSpPr txBox="1"/>
          <p:nvPr/>
        </p:nvSpPr>
        <p:spPr>
          <a:xfrm>
            <a:off x="838080" y="1825560"/>
            <a:ext cx="10515240" cy="4350960"/>
          </a:xfrm>
          <a:prstGeom prst="rect">
            <a:avLst/>
          </a:prstGeom>
          <a:blipFill rotWithShape="0">
            <a:blip r:embed="rId3"/>
            <a:stretch>
              <a:fillRect/>
            </a:stretch>
          </a:blipFill>
          <a:ln>
            <a:noFill/>
          </a:ln>
        </p:spPr>
        <p:txBody>
          <a:bodyPr/>
          <a:lstStyle/>
          <a:p>
            <a:pPr marL="228600" indent="-227965">
              <a:lnSpc>
                <a:spcPct val="90000"/>
              </a:lnSpc>
              <a:spcBef>
                <a:spcPts val="1000"/>
              </a:spcBef>
              <a:buClr>
                <a:srgbClr val="000000"/>
              </a:buClr>
              <a:buFont typeface="Arial" panose="020B0604020202020204"/>
              <a:buChar char="•"/>
            </a:pPr>
            <a:r>
              <a:rPr lang="en-US" sz="2800" b="0" strike="noStrike" spc="-1">
                <a:latin typeface="Calibri"/>
              </a:rPr>
              <a:t> </a:t>
            </a:r>
            <a:endParaRPr lang="en-US" sz="2800" b="0" strike="noStrike" spc="-1">
              <a:solidFill>
                <a:srgbClr val="000000"/>
              </a:solidFill>
              <a:latin typeface="Calibri"/>
            </a:endParaRPr>
          </a:p>
        </p:txBody>
      </p:sp>
      <p:sp>
        <p:nvSpPr>
          <p:cNvPr id="123" name="TextShape 3"/>
          <p:cNvSpPr txBox="1"/>
          <p:nvPr/>
        </p:nvSpPr>
        <p:spPr>
          <a:xfrm>
            <a:off x="838080" y="6356520"/>
            <a:ext cx="2742840" cy="364680"/>
          </a:xfrm>
          <a:prstGeom prst="rect">
            <a:avLst/>
          </a:prstGeom>
          <a:noFill/>
          <a:ln>
            <a:noFill/>
          </a:ln>
        </p:spPr>
        <p:txBody>
          <a:bodyPr anchor="ctr"/>
          <a:lstStyle/>
          <a:p>
            <a:pPr>
              <a:lnSpc>
                <a:spcPct val="100000"/>
              </a:lnSpc>
            </a:pPr>
            <a:fld id="{C0B6A629-E719-4099-BAFE-B7637183EA8E}" type="datetime1">
              <a:rPr lang="en-US" sz="1200" b="0" strike="noStrike" spc="-1">
                <a:solidFill>
                  <a:srgbClr val="8B8B8B"/>
                </a:solidFill>
                <a:latin typeface="Calibri"/>
              </a:rPr>
              <a:t>4/5/2022</a:t>
            </a:fld>
            <a:endParaRPr lang="en-US" sz="1200" b="0" strike="noStrike" spc="-1">
              <a:latin typeface="Times New Roman" panose="02020603050405020304"/>
            </a:endParaRPr>
          </a:p>
        </p:txBody>
      </p:sp>
      <p:sp>
        <p:nvSpPr>
          <p:cNvPr id="124" name="TextShape 4"/>
          <p:cNvSpPr txBox="1"/>
          <p:nvPr/>
        </p:nvSpPr>
        <p:spPr>
          <a:xfrm>
            <a:off x="8610480" y="6356520"/>
            <a:ext cx="2742840" cy="364680"/>
          </a:xfrm>
          <a:prstGeom prst="rect">
            <a:avLst/>
          </a:prstGeom>
          <a:noFill/>
          <a:ln>
            <a:noFill/>
          </a:ln>
        </p:spPr>
        <p:txBody>
          <a:bodyPr anchor="ctr"/>
          <a:lstStyle/>
          <a:p>
            <a:pPr algn="r">
              <a:lnSpc>
                <a:spcPct val="100000"/>
              </a:lnSpc>
            </a:pPr>
            <a:fld id="{6C3CF6AA-9012-4555-B791-F2C3E8101DF7}" type="slidenum">
              <a:rPr lang="en-US" sz="1200" b="0" strike="noStrike" spc="-1">
                <a:solidFill>
                  <a:srgbClr val="8B8B8B"/>
                </a:solidFill>
                <a:latin typeface="Calibri"/>
              </a:rPr>
              <a:t>9</a:t>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2054</Words>
  <Application>Microsoft Office PowerPoint</Application>
  <PresentationFormat>Widescreen</PresentationFormat>
  <Paragraphs>537</Paragraphs>
  <Slides>31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rules</dc:title>
  <dc:creator>salma cmp</dc:creator>
  <cp:lastModifiedBy>Wafaa</cp:lastModifiedBy>
  <cp:revision>94</cp:revision>
  <dcterms:created xsi:type="dcterms:W3CDTF">2020-03-04T00:26:59Z</dcterms:created>
  <dcterms:modified xsi:type="dcterms:W3CDTF">2022-04-06T00:50:54Z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y fmtid="{D5CDD505-2E9C-101B-9397-08002B2CF9AE}" pid="12" name="KSOProductBuildVer">
    <vt:lpwstr>1033-11.1.0.9126</vt:lpwstr>
  </property>
</Properties>
</file>