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312" r:id="rId3"/>
    <p:sldId id="291" r:id="rId4"/>
    <p:sldId id="292" r:id="rId5"/>
    <p:sldId id="263" r:id="rId6"/>
    <p:sldId id="260" r:id="rId7"/>
    <p:sldId id="264" r:id="rId8"/>
    <p:sldId id="290" r:id="rId9"/>
    <p:sldId id="293" r:id="rId10"/>
    <p:sldId id="295" r:id="rId11"/>
    <p:sldId id="313" r:id="rId12"/>
    <p:sldId id="314" r:id="rId13"/>
    <p:sldId id="262" r:id="rId14"/>
    <p:sldId id="265" r:id="rId15"/>
    <p:sldId id="297" r:id="rId16"/>
    <p:sldId id="298" r:id="rId17"/>
    <p:sldId id="268" r:id="rId18"/>
    <p:sldId id="269" r:id="rId19"/>
    <p:sldId id="270" r:id="rId20"/>
    <p:sldId id="271"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272" r:id="rId34"/>
    <p:sldId id="273" r:id="rId35"/>
    <p:sldId id="274" r:id="rId36"/>
    <p:sldId id="315" r:id="rId37"/>
    <p:sldId id="316" r:id="rId38"/>
    <p:sldId id="317" r:id="rId39"/>
    <p:sldId id="318" r:id="rId40"/>
    <p:sldId id="319" r:id="rId41"/>
    <p:sldId id="275" r:id="rId42"/>
    <p:sldId id="27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30" autoAdjust="0"/>
  </p:normalViewPr>
  <p:slideViewPr>
    <p:cSldViewPr>
      <p:cViewPr>
        <p:scale>
          <a:sx n="70" d="100"/>
          <a:sy n="70" d="100"/>
        </p:scale>
        <p:origin x="-1386" y="444"/>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CMP461: Big Data Analytics</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3/20/2017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Time Series Analysis</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CMP461: Big Data Analytics</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3/20/2017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Time Series Analysis</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3/20/2017</a:t>
            </a:fld>
            <a:endParaRPr lang="en-US"/>
          </a:p>
        </p:txBody>
      </p:sp>
      <p:sp>
        <p:nvSpPr>
          <p:cNvPr id="6" name="Footer Placeholder 5"/>
          <p:cNvSpPr>
            <a:spLocks noGrp="1"/>
          </p:cNvSpPr>
          <p:nvPr>
            <p:ph type="ftr" sz="quarter" idx="12"/>
          </p:nvPr>
        </p:nvSpPr>
        <p:spPr/>
        <p:txBody>
          <a:bodyPr/>
          <a:lstStyle/>
          <a:p>
            <a:r>
              <a:rPr lang="en-US" smtClean="0"/>
              <a:t>Time Series Analysis</a:t>
            </a:r>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extLst>
      <p:ext uri="{BB962C8B-B14F-4D97-AF65-F5344CB8AC3E}">
        <p14:creationId xmlns:p14="http://schemas.microsoft.com/office/powerpoint/2010/main" val="23876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pPr defTabSz="966332">
              <a:defRPr/>
            </a:pPr>
            <a:r>
              <a:rPr lang="en-US" dirty="0" smtClean="0"/>
              <a:t>A common assumption in many time series techniques is that the data are stationary. A stationary process has the property that the mean, variance and autocorrelation structure do not change over time. </a:t>
            </a:r>
          </a:p>
          <a:p>
            <a:pPr defTabSz="966332">
              <a:defRPr/>
            </a:pPr>
            <a:r>
              <a:rPr lang="en-US" dirty="0" smtClean="0"/>
              <a:t>An ACF plot provides an indication of the stationarity of the data. If the time series is not stationary, we can often transform it to stationarity with the simple technique of differencing.</a:t>
            </a:r>
          </a:p>
          <a:p>
            <a:r>
              <a:rPr lang="en-US" baseline="0" dirty="0" smtClean="0"/>
              <a:t>PACF - </a:t>
            </a:r>
            <a:r>
              <a:rPr lang="en-US" dirty="0" smtClean="0"/>
              <a:t>The partial autocorrelation at lag </a:t>
            </a:r>
            <a:r>
              <a:rPr lang="en-US" b="1" i="1" dirty="0" smtClean="0"/>
              <a:t>k</a:t>
            </a:r>
            <a:r>
              <a:rPr lang="en-US" dirty="0" smtClean="0"/>
              <a:t> is the autocorrelation between </a:t>
            </a:r>
            <a:r>
              <a:rPr lang="en-US" b="1" i="1" dirty="0" smtClean="0"/>
              <a:t>X</a:t>
            </a:r>
            <a:r>
              <a:rPr lang="en-US" b="1" i="1" baseline="-25000" dirty="0" smtClean="0"/>
              <a:t>t</a:t>
            </a:r>
            <a:r>
              <a:rPr lang="en-US" dirty="0" smtClean="0"/>
              <a:t> and </a:t>
            </a:r>
            <a:r>
              <a:rPr lang="en-US" b="1" i="1" dirty="0" smtClean="0"/>
              <a:t>X</a:t>
            </a:r>
            <a:r>
              <a:rPr lang="en-US" b="1" i="1" baseline="-25000" dirty="0" smtClean="0"/>
              <a:t>t-k</a:t>
            </a:r>
            <a:r>
              <a:rPr lang="en-US" dirty="0" smtClean="0"/>
              <a:t> that is not accounted for by lags 1 through </a:t>
            </a:r>
            <a:r>
              <a:rPr lang="en-US" b="1" i="1" dirty="0" smtClean="0"/>
              <a:t>k</a:t>
            </a:r>
            <a:r>
              <a:rPr lang="en-US" b="1" dirty="0" smtClean="0"/>
              <a:t>-1</a:t>
            </a:r>
            <a:r>
              <a:rPr lang="en-US" dirty="0" smtClean="0"/>
              <a:t>. </a:t>
            </a:r>
          </a:p>
          <a:p>
            <a:r>
              <a:rPr lang="en-US" dirty="0" smtClean="0"/>
              <a:t>One looks for the point on the plot where the partial autocorrelations for all higher lags are essentially zero.</a:t>
            </a:r>
          </a:p>
          <a:p>
            <a:r>
              <a:rPr lang="en-US" dirty="0" smtClean="0"/>
              <a:t>We will look into ACF and PACF graphs in the next Lab.</a:t>
            </a:r>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17</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6ED46129-1ED1-423E-A0CC-033B010135B8}"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smtClean="0">
                <a:cs typeface="Calibri" pitchFamily="34" charset="0"/>
              </a:rPr>
              <a:t>Autoregressive (AR) models can be coupled with moving average (MA) models to form a general and useful class of time series models called </a:t>
            </a:r>
            <a:r>
              <a:rPr lang="en-US" i="1" dirty="0" smtClean="0">
                <a:cs typeface="Calibri" pitchFamily="34" charset="0"/>
              </a:rPr>
              <a:t>Autoregressive Moving Average (ARMA)</a:t>
            </a:r>
            <a:r>
              <a:rPr lang="en-US" dirty="0" smtClean="0">
                <a:cs typeface="Calibri" pitchFamily="34" charset="0"/>
              </a:rPr>
              <a:t> models.  This is the simplest Box-Jenkins model. </a:t>
            </a:r>
          </a:p>
          <a:p>
            <a:r>
              <a:rPr lang="en-US" dirty="0" smtClean="0">
                <a:cs typeface="Calibri" pitchFamily="34" charset="0"/>
              </a:rPr>
              <a:t>AR model predicts y</a:t>
            </a:r>
            <a:r>
              <a:rPr lang="en-US" baseline="-25000" dirty="0" smtClean="0">
                <a:cs typeface="Calibri" pitchFamily="34" charset="0"/>
              </a:rPr>
              <a:t>t   </a:t>
            </a:r>
            <a:r>
              <a:rPr lang="en-US" baseline="0" dirty="0" smtClean="0">
                <a:cs typeface="Calibri" pitchFamily="34" charset="0"/>
              </a:rPr>
              <a:t>as a linear combination of its last p values. </a:t>
            </a:r>
            <a:r>
              <a:rPr lang="en-US" dirty="0" smtClean="0">
                <a:cs typeface="Calibri" pitchFamily="34" charset="0"/>
              </a:rPr>
              <a:t>An autoregressive model is simply a linear regression of the current value of the series on one or more prior values of the same series. Several options are available for analyzing autoregressive models, including standard linear least squares techniques. They also have a straightforward interpretation.</a:t>
            </a:r>
          </a:p>
          <a:p>
            <a:r>
              <a:rPr lang="en-US" dirty="0" smtClean="0">
                <a:cs typeface="Calibri" pitchFamily="34" charset="0"/>
              </a:rPr>
              <a:t>The time series y is called an autoregressive process of order p and is denoted as AR(p) process.</a:t>
            </a:r>
          </a:p>
          <a:p>
            <a:pPr defTabSz="970115">
              <a:defRPr/>
            </a:pPr>
            <a:r>
              <a:rPr lang="en-US" baseline="0" dirty="0" smtClean="0">
                <a:cs typeface="Calibri" pitchFamily="34" charset="0"/>
              </a:rPr>
              <a:t>A MA model adds to </a:t>
            </a:r>
            <a:r>
              <a:rPr lang="en-US" dirty="0" smtClean="0">
                <a:cs typeface="Calibri" pitchFamily="34" charset="0"/>
              </a:rPr>
              <a:t> y</a:t>
            </a:r>
            <a:r>
              <a:rPr lang="en-US" baseline="-25000" dirty="0" smtClean="0">
                <a:cs typeface="Calibri" pitchFamily="34" charset="0"/>
              </a:rPr>
              <a:t>t  </a:t>
            </a:r>
            <a:r>
              <a:rPr lang="en-US" baseline="0" dirty="0" smtClean="0">
                <a:cs typeface="Calibri" pitchFamily="34" charset="0"/>
              </a:rPr>
              <a:t>the effects of a dampened white noise process over the last q steps. </a:t>
            </a:r>
            <a:r>
              <a:rPr lang="en-US" dirty="0" smtClean="0">
                <a:cs typeface="Calibri" pitchFamily="34" charset="0"/>
              </a:rPr>
              <a:t>This is a simple moving average or single moving average; it's probably the most basic of the forecasting methods. </a:t>
            </a:r>
          </a:p>
          <a:p>
            <a:pPr defTabSz="970115">
              <a:defRPr/>
            </a:pPr>
            <a:r>
              <a:rPr lang="en-US" dirty="0" smtClean="0">
                <a:cs typeface="Calibri" pitchFamily="34" charset="0"/>
              </a:rPr>
              <a:t>What one does is to take the data from the last n periods, average the data, and use that as the forecast for the next period. We count backwards in time, minus 1, minus, 2, minus 3 and so forth until we have n data points, divide the sum of those by the number of data points, n, and that gives you the forecast for the next period. So it's called a single moving average or simple moving average. The forecast is simply a constant value that projects the next time period. “n” is also the order of the moving averages.</a:t>
            </a:r>
          </a:p>
          <a:p>
            <a:r>
              <a:rPr lang="en-US" dirty="0" smtClean="0">
                <a:cs typeface="Calibri" pitchFamily="34" charset="0"/>
              </a:rPr>
              <a:t>ARIMA </a:t>
            </a:r>
            <a:r>
              <a:rPr lang="en-US" dirty="0">
                <a:cs typeface="Calibri" pitchFamily="34" charset="0"/>
              </a:rPr>
              <a:t>– difference the Y_t</a:t>
            </a:r>
            <a:r>
              <a:rPr lang="en-US" baseline="0" dirty="0">
                <a:cs typeface="Calibri" pitchFamily="34" charset="0"/>
              </a:rPr>
              <a:t> d times to "induce stationarity". d is usually 1 or 2. "I" stands for integrated – the outputs of the model are summed up (or "integrated") to recover Y_t</a:t>
            </a:r>
          </a:p>
          <a:p>
            <a:r>
              <a:rPr lang="en-US" baseline="0" dirty="0" smtClean="0">
                <a:cs typeface="Calibri" pitchFamily="34" charset="0"/>
              </a:rPr>
              <a:t>moving </a:t>
            </a:r>
            <a:r>
              <a:rPr lang="en-US" baseline="0" dirty="0">
                <a:cs typeface="Calibri" pitchFamily="34" charset="0"/>
              </a:rPr>
              <a:t>average: </a:t>
            </a:r>
            <a:r>
              <a:rPr lang="en-US" baseline="0" dirty="0" smtClean="0">
                <a:cs typeface="Calibri" pitchFamily="34" charset="0"/>
              </a:rPr>
              <a:t>like </a:t>
            </a:r>
            <a:r>
              <a:rPr lang="en-US" baseline="0" dirty="0">
                <a:cs typeface="Calibri" pitchFamily="34" charset="0"/>
              </a:rPr>
              <a:t>a random </a:t>
            </a:r>
            <a:r>
              <a:rPr lang="en-US" baseline="0" dirty="0" smtClean="0">
                <a:cs typeface="Calibri" pitchFamily="34" charset="0"/>
              </a:rPr>
              <a:t>walk, </a:t>
            </a:r>
            <a:r>
              <a:rPr lang="en-US" baseline="0" dirty="0">
                <a:cs typeface="Calibri" pitchFamily="34" charset="0"/>
              </a:rPr>
              <a:t>or brownian motion</a:t>
            </a:r>
            <a:endParaRPr lang="en-US" dirty="0">
              <a:cs typeface="Calibri" pitchFamily="34" charset="0"/>
            </a:endParaRPr>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18</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5F967104-286F-44A0-B1D1-C3A828CA57A7}"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a:t>ARMA models can be used when the series is </a:t>
            </a:r>
            <a:r>
              <a:rPr lang="en-US" b="1" dirty="0"/>
              <a:t>weakly stationary</a:t>
            </a:r>
            <a:r>
              <a:rPr lang="en-US" dirty="0"/>
              <a:t>; in other words, the series has a </a:t>
            </a:r>
            <a:r>
              <a:rPr lang="en-US" i="1" dirty="0"/>
              <a:t>constant</a:t>
            </a:r>
            <a:r>
              <a:rPr lang="en-US" dirty="0"/>
              <a:t> variance around a </a:t>
            </a:r>
            <a:r>
              <a:rPr lang="en-US" i="1" dirty="0"/>
              <a:t>constant</a:t>
            </a:r>
            <a:r>
              <a:rPr lang="en-US" dirty="0"/>
              <a:t> mean.</a:t>
            </a:r>
            <a:r>
              <a:rPr lang="en-US" dirty="0" smtClean="0">
                <a:latin typeface="Times New Roman" pitchFamily="18" charset="0"/>
                <a:cs typeface="Times New Roman" pitchFamily="18" charset="0"/>
              </a:rPr>
              <a:t>. This class of models can be extended to non-stationary series by allowing the differencing of the data series. These are called </a:t>
            </a:r>
            <a:r>
              <a:rPr lang="en-US" i="1" dirty="0" smtClean="0">
                <a:latin typeface="Times New Roman" pitchFamily="18" charset="0"/>
                <a:cs typeface="Times New Roman" pitchFamily="18" charset="0"/>
              </a:rPr>
              <a:t>Autoregressive Integrated Moving Average(ARIMA)</a:t>
            </a:r>
            <a:r>
              <a:rPr lang="en-US" dirty="0" smtClean="0">
                <a:latin typeface="Times New Roman" pitchFamily="18" charset="0"/>
                <a:cs typeface="Times New Roman" pitchFamily="18" charset="0"/>
              </a:rPr>
              <a:t> models. There are a large variety of ARIMA models.</a:t>
            </a:r>
          </a:p>
          <a:p>
            <a:pPr defTabSz="970115">
              <a:defRPr/>
            </a:pPr>
            <a:r>
              <a:rPr lang="en-US" dirty="0" smtClean="0"/>
              <a:t>ARIMA – difference the </a:t>
            </a:r>
            <a:r>
              <a:rPr lang="en-US"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t</a:t>
            </a:r>
            <a:r>
              <a:rPr lang="en-US" baseline="0" dirty="0" smtClean="0"/>
              <a:t> d times to "induce stationarity". d is usually 1 or 2. "I" stands for integrated – the outputs of the model are summed up (or "integrated") to recover </a:t>
            </a:r>
            <a:r>
              <a:rPr lang="en-US"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t</a:t>
            </a:r>
            <a:endParaRPr lang="en-US" dirty="0" smtClean="0"/>
          </a:p>
          <a:p>
            <a:r>
              <a:rPr lang="en-US" dirty="0" smtClean="0">
                <a:latin typeface="Times New Roman" pitchFamily="18" charset="0"/>
              </a:rPr>
              <a:t>The general ARIMA (p, d, q) model gives a tremendous variety of patterns in the ACF and PACF, so it is not practical to state rules for identifying general ARIMA models. In practice, it is seldom necessary to deal with values p, d, or q that are larger than 0, 1, or 2. It is remarkable that such a small range of values for p, d, or q can cover such a large range of practical forecasting situations.</a:t>
            </a:r>
          </a:p>
          <a:p>
            <a:endParaRPr lang="en-US" dirty="0" smtClean="0">
              <a:latin typeface="Times New Roman" pitchFamily="18" charset="0"/>
              <a:cs typeface="Times New Roman" pitchFamily="18" charset="0"/>
            </a:endParaRPr>
          </a:p>
          <a:p>
            <a:endParaRPr lang="en-US" dirty="0" smtClean="0"/>
          </a:p>
          <a:p>
            <a:endParaRPr lang="en-US" dirty="0" smtClean="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19</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8D20045C-3D59-443B-A7E0-39FAE3F9167E}"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GB" dirty="0" smtClean="0"/>
              <a:t>Identification of the most appropriate model is the most important part of the process, where it becomes as much ‘art’ as ‘science’.</a:t>
            </a:r>
          </a:p>
          <a:p>
            <a:r>
              <a:rPr lang="en-GB" dirty="0" smtClean="0"/>
              <a:t>The first step is to determine if the variable is stationary, this can be done with the correlogram. If it is not stationary it needs to be first-differenced. (it may need to be differenced again to induce stationarity)</a:t>
            </a:r>
          </a:p>
          <a:p>
            <a:pPr defTabSz="970115">
              <a:defRPr/>
            </a:pPr>
            <a:r>
              <a:rPr lang="en-GB" dirty="0" smtClean="0"/>
              <a:t>The next stage is to determine the </a:t>
            </a:r>
            <a:r>
              <a:rPr lang="en-GB" i="1" dirty="0" smtClean="0"/>
              <a:t>p</a:t>
            </a:r>
            <a:r>
              <a:rPr lang="en-GB" dirty="0" smtClean="0"/>
              <a:t> and </a:t>
            </a:r>
            <a:r>
              <a:rPr lang="en-GB" i="1" dirty="0" smtClean="0"/>
              <a:t>q</a:t>
            </a:r>
            <a:r>
              <a:rPr lang="en-GB" dirty="0" smtClean="0"/>
              <a:t> in the ARIMA (</a:t>
            </a:r>
            <a:r>
              <a:rPr lang="en-GB" i="1" dirty="0" smtClean="0"/>
              <a:t>p</a:t>
            </a:r>
            <a:r>
              <a:rPr lang="en-GB" dirty="0" smtClean="0"/>
              <a:t>, </a:t>
            </a:r>
            <a:r>
              <a:rPr lang="en-GB" i="1" dirty="0" smtClean="0"/>
              <a:t>D,</a:t>
            </a:r>
            <a:r>
              <a:rPr lang="en-GB" dirty="0" smtClean="0"/>
              <a:t> </a:t>
            </a:r>
            <a:r>
              <a:rPr lang="en-GB" i="1" dirty="0" smtClean="0"/>
              <a:t>q</a:t>
            </a:r>
            <a:r>
              <a:rPr lang="en-GB" dirty="0" smtClean="0"/>
              <a:t>) model (the </a:t>
            </a:r>
            <a:r>
              <a:rPr lang="en-GB" i="1" dirty="0" smtClean="0"/>
              <a:t>D</a:t>
            </a:r>
            <a:r>
              <a:rPr lang="en-GB" i="1" baseline="0" dirty="0" smtClean="0"/>
              <a:t> </a:t>
            </a:r>
            <a:r>
              <a:rPr lang="en-GB" dirty="0" smtClean="0"/>
              <a:t>refers to how many times the data needs to be differenced to produce a stationary series).</a:t>
            </a:r>
          </a:p>
          <a:p>
            <a:pPr defTabSz="970115">
              <a:defRPr/>
            </a:pPr>
            <a:r>
              <a:rPr lang="en-GB" dirty="0" smtClean="0"/>
              <a:t>In the diagnostic</a:t>
            </a:r>
            <a:r>
              <a:rPr lang="en-GB" baseline="0" dirty="0" smtClean="0"/>
              <a:t> stage we assess the model’s adequacy </a:t>
            </a:r>
            <a:r>
              <a:rPr lang="en-US" altLang="zh-TW" dirty="0" smtClean="0"/>
              <a:t>by checking whether the model assumptions are satisfied. If the model is inadequate, this stage will provide some information for us to re-identify the model. We also perform: checking normality, constant variance, and independence assumption among residuals.</a:t>
            </a:r>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20</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C8FF3F45-E103-42F1-A027-07A994371257}"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432" tIns="45716" rIns="91432" bIns="45716">
            <a:normAutofit/>
          </a:bodyPr>
          <a:lstStyle/>
          <a:p>
            <a:r>
              <a:rPr lang="en-US" dirty="0" smtClean="0"/>
              <a:t>The Reasons to Choose (+) and Cautions (-) of Time Series Analysis are listed. </a:t>
            </a:r>
          </a:p>
          <a:p>
            <a:r>
              <a:rPr lang="en-US" dirty="0" smtClean="0"/>
              <a:t>Time</a:t>
            </a:r>
            <a:r>
              <a:rPr lang="en-US" baseline="0" dirty="0" smtClean="0"/>
              <a:t> Series Analysis is not a common “tool” in a Data Scientist’s tool kit. Though the models require minimal data collection and handle the inherent auto correlations of lagged time series, it does not produce meaningful drivers for the prediction. </a:t>
            </a:r>
          </a:p>
          <a:p>
            <a:r>
              <a:rPr lang="en-US" baseline="0" dirty="0" smtClean="0"/>
              <a:t>The selection of (p,d,q) appropriately is not very straight forward. A complete understanding of the domain knowledge and very detailed analysis of trend and seasonality may be required. Further this method is suitable for short term predictions only.</a:t>
            </a:r>
          </a:p>
          <a:p>
            <a:endParaRPr lang="en-US" dirty="0"/>
          </a:p>
        </p:txBody>
      </p:sp>
      <p:sp>
        <p:nvSpPr>
          <p:cNvPr id="4" name="Footer Placeholder 3"/>
          <p:cNvSpPr>
            <a:spLocks noGrp="1"/>
          </p:cNvSpPr>
          <p:nvPr>
            <p:ph type="ftr" sz="quarter" idx="10"/>
          </p:nvPr>
        </p:nvSpPr>
        <p:spPr/>
        <p:txBody>
          <a:bodyPr lIns="91432" tIns="45716" rIns="91432" bIns="45716"/>
          <a:lstStyle/>
          <a:p>
            <a:pPr>
              <a:defRPr/>
            </a:pPr>
            <a:r>
              <a:rPr lang="en-US" smtClean="0"/>
              <a:t>Time Series Analysis</a:t>
            </a:r>
            <a:endParaRPr lang="en-US" dirty="0"/>
          </a:p>
        </p:txBody>
      </p:sp>
      <p:sp>
        <p:nvSpPr>
          <p:cNvPr id="5" name="Slide Number Placeholder 4"/>
          <p:cNvSpPr>
            <a:spLocks noGrp="1"/>
          </p:cNvSpPr>
          <p:nvPr>
            <p:ph type="sldNum" sz="quarter" idx="11"/>
          </p:nvPr>
        </p:nvSpPr>
        <p:spPr/>
        <p:txBody>
          <a:bodyPr lIns="91432" tIns="45716" rIns="91432" bIns="45716"/>
          <a:lstStyle/>
          <a:p>
            <a:pPr>
              <a:defRPr/>
            </a:pPr>
            <a:fld id="{80249327-EC2F-4096-8D35-6B76097739FC}" type="slidenum">
              <a:rPr lang="en-US" smtClean="0"/>
              <a:pPr>
                <a:defRPr/>
              </a:pPr>
              <a:t>33</a:t>
            </a:fld>
            <a:endParaRPr lang="en-US" dirty="0"/>
          </a:p>
        </p:txBody>
      </p:sp>
      <p:sp>
        <p:nvSpPr>
          <p:cNvPr id="6" name="Date Placeholder 5"/>
          <p:cNvSpPr>
            <a:spLocks noGrp="1"/>
          </p:cNvSpPr>
          <p:nvPr>
            <p:ph type="dt" idx="12"/>
          </p:nvPr>
        </p:nvSpPr>
        <p:spPr/>
        <p:txBody>
          <a:bodyPr/>
          <a:lstStyle/>
          <a:p>
            <a:fld id="{6AF62D7D-3B3F-44D3-A384-D523C6A67F7F}" type="datetime1">
              <a:rPr lang="en-US" smtClean="0"/>
              <a:t>3/20/2017</a:t>
            </a:fld>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smtClean="0"/>
              <a:t>Important R functions and commands we will be using are listed here.</a:t>
            </a:r>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34</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54A07CFE-3FED-497D-983C-07EE510165C2}"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smtClean="0"/>
              <a:t>Some additional commands in the</a:t>
            </a:r>
            <a:r>
              <a:rPr lang="en-US" baseline="0" dirty="0" smtClean="0"/>
              <a:t> </a:t>
            </a:r>
            <a:r>
              <a:rPr lang="en-US" i="1" baseline="0" dirty="0" smtClean="0"/>
              <a:t>ts </a:t>
            </a:r>
            <a:r>
              <a:rPr lang="en-US" i="0" baseline="0" dirty="0" smtClean="0"/>
              <a:t>package are listed.</a:t>
            </a:r>
          </a:p>
          <a:p>
            <a:r>
              <a:rPr lang="en-US" i="0" baseline="0" dirty="0" smtClean="0"/>
              <a:t>We will use these commands in the lab. </a:t>
            </a:r>
            <a:endParaRPr lang="en-US" i="1"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D96438BD-B149-4BC2-8100-61B3FE1FFC1C}"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93E09D05-EC44-487D-A528-587D6898A5DB}" type="datetime1">
              <a:rPr lang="en-US" smtClean="0"/>
              <a:t>3/20/2017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08D95B7C-6CF9-43D7-BE59-00ACFCE4D165}" type="slidenum">
              <a:rPr lang="en-US" smtClean="0"/>
              <a:t>37</a:t>
            </a:fld>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extLst>
      <p:ext uri="{BB962C8B-B14F-4D97-AF65-F5344CB8AC3E}">
        <p14:creationId xmlns:p14="http://schemas.microsoft.com/office/powerpoint/2010/main" val="314781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lIns="96633" tIns="48318" rIns="96633" bIns="48318" numCol="1" anchor="t" anchorCtr="0" compatLnSpc="1">
            <a:prstTxWarp prst="textNoShape">
              <a:avLst/>
            </a:prstTxWarp>
          </a:bodyPr>
          <a:lstStyle/>
          <a:p>
            <a:r>
              <a:rPr lang="en-US" dirty="0" smtClean="0"/>
              <a:t>Record your answers</a:t>
            </a:r>
            <a:r>
              <a:rPr lang="en-US" baseline="0" dirty="0" smtClean="0"/>
              <a:t> here.</a:t>
            </a:r>
            <a:endParaRPr lang="en-US" dirty="0" smtClean="0"/>
          </a:p>
          <a:p>
            <a:endParaRPr lang="en-US" baseline="0" dirty="0" smtClean="0"/>
          </a:p>
          <a:p>
            <a:endParaRPr lang="en-US" dirty="0" smtClean="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41</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2" name="Date Placeholder 1"/>
          <p:cNvSpPr>
            <a:spLocks noGrp="1"/>
          </p:cNvSpPr>
          <p:nvPr>
            <p:ph type="dt" idx="12"/>
          </p:nvPr>
        </p:nvSpPr>
        <p:spPr/>
        <p:txBody>
          <a:bodyPr/>
          <a:lstStyle/>
          <a:p>
            <a:fld id="{6DF75A4F-D7B1-4D8C-914C-5478EA9645C9}" type="datetime1">
              <a:rPr lang="en-US" smtClean="0"/>
              <a:t>3/20/2017</a:t>
            </a:fld>
            <a:endParaRPr lang="en-US"/>
          </a:p>
        </p:txBody>
      </p:sp>
      <p:sp>
        <p:nvSpPr>
          <p:cNvPr id="3" name="Header Placeholder 2"/>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432" tIns="45716" rIns="91432" bIns="45716">
            <a:normAutofit/>
          </a:bodyPr>
          <a:lstStyle/>
          <a:p>
            <a:pPr defTabSz="966443">
              <a:defRPr/>
            </a:pPr>
            <a:r>
              <a:rPr lang="en-US" dirty="0" smtClean="0"/>
              <a:t>This lesson covered these topics.  Please take a moment to review them.</a:t>
            </a:r>
          </a:p>
        </p:txBody>
      </p:sp>
      <p:sp>
        <p:nvSpPr>
          <p:cNvPr id="4" name="Footer Placeholder 3"/>
          <p:cNvSpPr>
            <a:spLocks noGrp="1"/>
          </p:cNvSpPr>
          <p:nvPr>
            <p:ph type="ftr" sz="quarter" idx="10"/>
          </p:nvPr>
        </p:nvSpPr>
        <p:spPr/>
        <p:txBody>
          <a:bodyPr lIns="91432" tIns="45716" rIns="91432" bIns="45716"/>
          <a:lstStyle/>
          <a:p>
            <a:pPr>
              <a:defRPr/>
            </a:pPr>
            <a:r>
              <a:rPr lang="en-US" smtClean="0"/>
              <a:t>Time Series Analysis</a:t>
            </a:r>
            <a:endParaRPr lang="en-US" dirty="0"/>
          </a:p>
        </p:txBody>
      </p:sp>
      <p:sp>
        <p:nvSpPr>
          <p:cNvPr id="5" name="Slide Number Placeholder 4"/>
          <p:cNvSpPr>
            <a:spLocks noGrp="1"/>
          </p:cNvSpPr>
          <p:nvPr>
            <p:ph type="sldNum" sz="quarter" idx="11"/>
          </p:nvPr>
        </p:nvSpPr>
        <p:spPr/>
        <p:txBody>
          <a:bodyPr lIns="91432" tIns="45716" rIns="91432" bIns="45716"/>
          <a:lstStyle/>
          <a:p>
            <a:pPr>
              <a:defRPr/>
            </a:pPr>
            <a:fld id="{80249327-EC2F-4096-8D35-6B76097739FC}" type="slidenum">
              <a:rPr lang="en-US" smtClean="0"/>
              <a:pPr>
                <a:defRPr/>
              </a:pPr>
              <a:t>42</a:t>
            </a:fld>
            <a:endParaRPr lang="en-US" dirty="0"/>
          </a:p>
        </p:txBody>
      </p:sp>
      <p:sp>
        <p:nvSpPr>
          <p:cNvPr id="6" name="Date Placeholder 5"/>
          <p:cNvSpPr>
            <a:spLocks noGrp="1"/>
          </p:cNvSpPr>
          <p:nvPr>
            <p:ph type="dt" idx="12"/>
          </p:nvPr>
        </p:nvSpPr>
        <p:spPr/>
        <p:txBody>
          <a:bodyPr/>
          <a:lstStyle/>
          <a:p>
            <a:fld id="{3EA0098C-1642-4A93-A291-303BE69DC06F}" type="datetime1">
              <a:rPr lang="en-US" smtClean="0"/>
              <a:t>3/20/2017</a:t>
            </a:fld>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pPr lvl="0" eaLnBrk="1" hangingPunct="1">
              <a:defRPr/>
            </a:pPr>
            <a:r>
              <a:rPr lang="en-US" dirty="0" smtClean="0"/>
              <a:t>The key area of application of </a:t>
            </a:r>
            <a:r>
              <a:rPr lang="en-US" b="1" dirty="0" smtClean="0"/>
              <a:t>Time Series Analysis </a:t>
            </a:r>
            <a:r>
              <a:rPr lang="en-US" dirty="0" smtClean="0"/>
              <a:t>is in forecasting.</a:t>
            </a:r>
          </a:p>
          <a:p>
            <a:pPr lvl="0" eaLnBrk="1" hangingPunct="1">
              <a:defRPr/>
            </a:pPr>
            <a:r>
              <a:rPr lang="en-US" dirty="0" smtClean="0"/>
              <a:t>Economic and business planning, inventory and production control. Control and optimization of industrial processes are some of the key applications in which time series analysis is deployed.</a:t>
            </a:r>
          </a:p>
          <a:p>
            <a:pPr lvl="0" eaLnBrk="1" hangingPunct="1">
              <a:defRPr/>
            </a:pPr>
            <a:r>
              <a:rPr lang="en-US" dirty="0" smtClean="0"/>
              <a:t> Time Series data provide useful information about the physical, biological, social or economic systems generating the time series, such  as:</a:t>
            </a:r>
          </a:p>
          <a:p>
            <a:pPr lvl="0">
              <a:buFont typeface="Arial" pitchFamily="34" charset="0"/>
              <a:buNone/>
            </a:pPr>
            <a:r>
              <a:rPr lang="en-US" b="1" dirty="0" smtClean="0"/>
              <a:t>Economics/ Finance: </a:t>
            </a:r>
            <a:r>
              <a:rPr lang="en-US" dirty="0" smtClean="0"/>
              <a:t>share prices, profits, imports, exports, stock  exchange indices.</a:t>
            </a:r>
          </a:p>
          <a:p>
            <a:pPr lvl="0">
              <a:buFont typeface="Arial" pitchFamily="34" charset="0"/>
              <a:buNone/>
            </a:pPr>
            <a:r>
              <a:rPr lang="en-US" b="1" dirty="0" smtClean="0"/>
              <a:t>Sociology: </a:t>
            </a:r>
            <a:r>
              <a:rPr lang="en-US" dirty="0" smtClean="0"/>
              <a:t>school enrollments, unemployment, crime rate.</a:t>
            </a:r>
          </a:p>
          <a:p>
            <a:pPr lvl="0">
              <a:buFont typeface="Arial" pitchFamily="34" charset="0"/>
              <a:buNone/>
            </a:pPr>
            <a:r>
              <a:rPr lang="en-US" b="1" dirty="0" smtClean="0"/>
              <a:t>Environment: </a:t>
            </a:r>
            <a:r>
              <a:rPr lang="en-US" dirty="0" smtClean="0"/>
              <a:t>Amount of pollutants, such as suspended particulate matter (SPM), in the environment.</a:t>
            </a:r>
          </a:p>
          <a:p>
            <a:pPr marL="239160" indent="-362110" defTabSz="970115">
              <a:spcBef>
                <a:spcPct val="20000"/>
              </a:spcBef>
              <a:buClr>
                <a:srgbClr val="FFC425"/>
              </a:buClr>
              <a:buSzPct val="90000"/>
              <a:defRPr/>
            </a:pPr>
            <a:r>
              <a:rPr lang="en-US" b="1" dirty="0" smtClean="0"/>
              <a:t>Meteorology: </a:t>
            </a:r>
            <a:r>
              <a:rPr lang="en-US" dirty="0" smtClean="0"/>
              <a:t>Rainfall, temperature, wind speed.</a:t>
            </a:r>
          </a:p>
          <a:p>
            <a:pPr marL="239160" indent="-362110" defTabSz="970115">
              <a:spcBef>
                <a:spcPct val="20000"/>
              </a:spcBef>
              <a:buClr>
                <a:srgbClr val="FFC425"/>
              </a:buClr>
              <a:buSzPct val="90000"/>
              <a:defRPr/>
            </a:pPr>
            <a:r>
              <a:rPr lang="en-US" b="1" dirty="0" smtClean="0"/>
              <a:t>Epidemiology: </a:t>
            </a:r>
            <a:r>
              <a:rPr lang="en-US" dirty="0" smtClean="0"/>
              <a:t>Number of SARS cases over time.</a:t>
            </a:r>
          </a:p>
          <a:p>
            <a:pPr defTabSz="970115">
              <a:spcBef>
                <a:spcPct val="20000"/>
              </a:spcBef>
              <a:buClr>
                <a:srgbClr val="FFC425"/>
              </a:buClr>
              <a:buSzPct val="90000"/>
              <a:defRPr/>
            </a:pPr>
            <a:r>
              <a:rPr lang="en-US" b="1" dirty="0" smtClean="0"/>
              <a:t>Medicine:  </a:t>
            </a:r>
            <a:r>
              <a:rPr lang="en-US" dirty="0" smtClean="0"/>
              <a:t>Blood pressure measurements over time for evaluating drugs to control hypertension.</a:t>
            </a:r>
          </a:p>
          <a:p>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5</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EAC37C9B-9C0F-46FB-BF17-022BD85412EF}"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Autofit/>
          </a:bodyPr>
          <a:lstStyle/>
          <a:p>
            <a:pPr defTabSz="970115">
              <a:defRPr/>
            </a:pPr>
            <a:r>
              <a:rPr lang="en-US" dirty="0" smtClean="0">
                <a:cs typeface="Calibri" pitchFamily="34" charset="0"/>
              </a:rPr>
              <a:t>Businesses perform sales forecasting to look well ahead in order to plan their investments, launch new products, decide when to close or withdraw products and so on. The sales forecasting process is a critical one for most businesses. One of the inputs to the sales forecasting process is to look into the past. How well did we do in the last few months or what were our sales in the same time period for he last few years? Time Series Analysis provides a scientific methodology for sales forecasting.</a:t>
            </a:r>
            <a:r>
              <a:rPr lang="en-US" b="1" dirty="0" smtClean="0">
                <a:cs typeface="Calibri" pitchFamily="34" charset="0"/>
              </a:rPr>
              <a:t>Time</a:t>
            </a:r>
            <a:r>
              <a:rPr lang="en-US" dirty="0" smtClean="0">
                <a:cs typeface="Calibri" pitchFamily="34" charset="0"/>
              </a:rPr>
              <a:t> </a:t>
            </a:r>
            <a:r>
              <a:rPr lang="en-US" b="1" dirty="0" smtClean="0">
                <a:cs typeface="Calibri" pitchFamily="34" charset="0"/>
              </a:rPr>
              <a:t>Series Analysis </a:t>
            </a:r>
            <a:r>
              <a:rPr lang="en-US" dirty="0" smtClean="0">
                <a:cs typeface="Calibri" pitchFamily="34" charset="0"/>
              </a:rPr>
              <a:t>is the analysis of data organized across units of time. Time series is a basic research design in which data for one or more variables are collected for many observations at different time periods. The main objectives in Time Series Analysis are:</a:t>
            </a:r>
          </a:p>
          <a:p>
            <a:pPr marL="120805" indent="-120805" defTabSz="970115">
              <a:buFont typeface="Arial" pitchFamily="34" charset="0"/>
              <a:buChar char="•"/>
              <a:defRPr/>
            </a:pPr>
            <a:r>
              <a:rPr lang="en-US" dirty="0" smtClean="0">
                <a:cs typeface="Calibri" pitchFamily="34" charset="0"/>
              </a:rPr>
              <a:t>To understand the underlying structure of the time series by breaking it down to its components.</a:t>
            </a:r>
          </a:p>
          <a:p>
            <a:pPr marL="120805" indent="-120805" defTabSz="970115">
              <a:buFont typeface="Arial" pitchFamily="34" charset="0"/>
              <a:buChar char="•"/>
              <a:defRPr/>
            </a:pPr>
            <a:r>
              <a:rPr lang="en-US" dirty="0" smtClean="0">
                <a:cs typeface="Calibri" pitchFamily="34" charset="0"/>
              </a:rPr>
              <a:t>Fit a mathematical model and then proceed to forecast the future</a:t>
            </a:r>
          </a:p>
          <a:p>
            <a:pPr lvl="0" eaLnBrk="1" hangingPunct="1">
              <a:lnSpc>
                <a:spcPct val="90000"/>
              </a:lnSpc>
            </a:pPr>
            <a:r>
              <a:rPr lang="en-US" dirty="0" smtClean="0">
                <a:cs typeface="Calibri" pitchFamily="34" charset="0"/>
              </a:rPr>
              <a:t>The time periods are usually regularly spaced and the observations may be either univariate or multivariate. </a:t>
            </a:r>
            <a:r>
              <a:rPr lang="en-US" b="1" dirty="0" smtClean="0">
                <a:cs typeface="Calibri" pitchFamily="34" charset="0"/>
              </a:rPr>
              <a:t>Univariate</a:t>
            </a:r>
            <a:r>
              <a:rPr lang="en-US" dirty="0" smtClean="0">
                <a:cs typeface="Calibri" pitchFamily="34" charset="0"/>
              </a:rPr>
              <a:t> time series are those where only one variable is measured over time, whereas multiple time series are those, where multiple variables are measured simultaneously. The internal structure of the data may specify a trend, seasonality or cycles:</a:t>
            </a:r>
          </a:p>
          <a:p>
            <a:pPr>
              <a:buFontTx/>
              <a:buNone/>
            </a:pPr>
            <a:r>
              <a:rPr lang="en-US" b="1" dirty="0" smtClean="0">
                <a:cs typeface="Calibri" pitchFamily="34" charset="0"/>
              </a:rPr>
              <a:t> </a:t>
            </a:r>
            <a:endParaRPr lang="en-US" dirty="0" smtClean="0">
              <a:cs typeface="Calibri" pitchFamily="34" charset="0"/>
            </a:endParaRPr>
          </a:p>
          <a:p>
            <a:r>
              <a:rPr lang="en-US" i="1" dirty="0" smtClean="0">
                <a:cs typeface="Calibri" pitchFamily="34" charset="0"/>
              </a:rPr>
              <a:t>&lt;Continued&gt;</a:t>
            </a:r>
          </a:p>
          <a:p>
            <a:endParaRPr lang="en-US" sz="1000" dirty="0">
              <a:cs typeface="Calibri" pitchFamily="34" charset="0"/>
            </a:endParaRPr>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6</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7A37DEF2-E137-4E7D-8D86-BF9F2E1B68C5}"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smtClean="0"/>
              <a:t>We present a simple model for the time series with the trend, seasonality and a random fluctuation. There </a:t>
            </a:r>
            <a:r>
              <a:rPr lang="en-US" dirty="0"/>
              <a:t>is often a low</a:t>
            </a:r>
            <a:r>
              <a:rPr lang="en-US" baseline="0" dirty="0"/>
              <a:t> frequency cyclic term as well, but we are ignoring that for </a:t>
            </a:r>
            <a:r>
              <a:rPr lang="en-US" baseline="0" dirty="0" smtClean="0"/>
              <a:t>simplicity.</a:t>
            </a:r>
          </a:p>
          <a:p>
            <a:r>
              <a:rPr lang="en-US" baseline="0" dirty="0" smtClean="0"/>
              <a:t>Examples of trend and seasonality are also detailed in the slide</a:t>
            </a:r>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CFFAF667-B6AE-40AD-BAB5-6303DE65C26C}"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1" dirty="0" smtClean="0">
                <a:cs typeface="Calibri" pitchFamily="34" charset="0"/>
              </a:rPr>
              <a:t>Trend component </a:t>
            </a:r>
            <a:r>
              <a:rPr lang="en-US" dirty="0" smtClean="0">
                <a:cs typeface="Calibri" pitchFamily="34" charset="0"/>
              </a:rPr>
              <a:t>- Trend is a long term movement in a time series. It is the underlying direction (upward or downward) and rate of change in a time series, when allowance has been made for the other components.</a:t>
            </a:r>
          </a:p>
          <a:p>
            <a:pPr>
              <a:buFontTx/>
              <a:buNone/>
            </a:pPr>
            <a:r>
              <a:rPr lang="en-US" b="1" dirty="0" smtClean="0">
                <a:cs typeface="Calibri" pitchFamily="34" charset="0"/>
              </a:rPr>
              <a:t>Seasonal component </a:t>
            </a:r>
            <a:r>
              <a:rPr lang="en-US" dirty="0" smtClean="0">
                <a:cs typeface="Calibri" pitchFamily="34" charset="0"/>
              </a:rPr>
              <a:t>- Seasonal fluctuations of known periodicity. It is the component of variation in a time series which is dependent on the time of the year. It describes any regular fluctuations with a period of less than one year. For example, the costs of various types of fruits and vegetables, and average daily rainfall, all show marked seasonal variation.</a:t>
            </a:r>
          </a:p>
          <a:p>
            <a:pPr>
              <a:buFontTx/>
              <a:buNone/>
            </a:pPr>
            <a:r>
              <a:rPr lang="en-US" b="1" dirty="0" smtClean="0">
                <a:cs typeface="Calibri" pitchFamily="34" charset="0"/>
              </a:rPr>
              <a:t>Cyclic component</a:t>
            </a:r>
            <a:r>
              <a:rPr lang="en-US" dirty="0" smtClean="0">
                <a:cs typeface="Calibri" pitchFamily="34" charset="0"/>
              </a:rPr>
              <a:t> - Cyclical variations of non-seasonal nature, whose periodicity is un-known.</a:t>
            </a:r>
          </a:p>
          <a:p>
            <a:pPr>
              <a:buFontTx/>
              <a:buNone/>
            </a:pPr>
            <a:r>
              <a:rPr lang="en-US" b="1" dirty="0" smtClean="0">
                <a:cs typeface="Calibri" pitchFamily="34" charset="0"/>
              </a:rPr>
              <a:t>Irregular component </a:t>
            </a:r>
            <a:r>
              <a:rPr lang="en-US" dirty="0" smtClean="0">
                <a:cs typeface="Calibri" pitchFamily="34" charset="0"/>
              </a:rPr>
              <a:t>- Random or chaotic noisy residuals left over when other components of the series (trend, seasonal and cyclical) have been accounted for. </a:t>
            </a:r>
          </a:p>
          <a:p>
            <a:pPr>
              <a:buFontTx/>
              <a:buNone/>
            </a:pPr>
            <a:r>
              <a:rPr lang="en-US" dirty="0" smtClean="0">
                <a:cs typeface="Calibri" pitchFamily="34" charset="0"/>
              </a:rPr>
              <a:t>Trend and seasonality, though conceptually distinct, are essentially entangled. The value of the series at time t essentially depends on its value at time t−1, with the result that trend and periodic components are inextricably mixed. Hence, it is not possible to isolate one without trying to isolate the other.</a:t>
            </a:r>
          </a:p>
          <a:p>
            <a:pPr>
              <a:buFontTx/>
              <a:buNone/>
            </a:pPr>
            <a:r>
              <a:rPr lang="en-US" dirty="0" smtClean="0">
                <a:cs typeface="Calibri" pitchFamily="34" charset="0"/>
              </a:rPr>
              <a:t>In this lesson we will primarily focus on one Time Series Analysis methodology  known as the “Box-Jenkins” method.</a:t>
            </a:r>
          </a:p>
          <a:p>
            <a:endParaRPr lang="en-US" dirty="0"/>
          </a:p>
        </p:txBody>
      </p:sp>
      <p:sp>
        <p:nvSpPr>
          <p:cNvPr id="4" name="Slide Number Placeholder 3"/>
          <p:cNvSpPr>
            <a:spLocks noGrp="1"/>
          </p:cNvSpPr>
          <p:nvPr>
            <p:ph type="sldNum" sz="quarter" idx="10"/>
          </p:nvPr>
        </p:nvSpPr>
        <p:spPr/>
        <p:txBody>
          <a:bodyPr/>
          <a:lstStyle/>
          <a:p>
            <a:fld id="{08D95B7C-6CF9-43D7-BE59-00ACFCE4D165}" type="slidenum">
              <a:rPr lang="en-US" smtClean="0"/>
              <a:t>8</a:t>
            </a:fld>
            <a:endParaRPr lang="en-US"/>
          </a:p>
        </p:txBody>
      </p:sp>
      <p:sp>
        <p:nvSpPr>
          <p:cNvPr id="5" name="Date Placeholder 4"/>
          <p:cNvSpPr>
            <a:spLocks noGrp="1"/>
          </p:cNvSpPr>
          <p:nvPr>
            <p:ph type="dt" idx="11"/>
          </p:nvPr>
        </p:nvSpPr>
        <p:spPr/>
        <p:txBody>
          <a:bodyPr/>
          <a:lstStyle/>
          <a:p>
            <a:fld id="{3368270B-6652-48DD-A43A-870BC8ABC0CC}" type="datetime1">
              <a:rPr lang="en-US" smtClean="0"/>
              <a:t>3/20/2017</a:t>
            </a:fld>
            <a:endParaRPr lang="en-US"/>
          </a:p>
        </p:txBody>
      </p:sp>
      <p:sp>
        <p:nvSpPr>
          <p:cNvPr id="6" name="Footer Placeholder 5"/>
          <p:cNvSpPr>
            <a:spLocks noGrp="1"/>
          </p:cNvSpPr>
          <p:nvPr>
            <p:ph type="ftr" sz="quarter" idx="12"/>
          </p:nvPr>
        </p:nvSpPr>
        <p:spPr/>
        <p:txBody>
          <a:bodyPr/>
          <a:lstStyle/>
          <a:p>
            <a:r>
              <a:rPr lang="en-US" smtClean="0"/>
              <a:t>Time Series Analysis</a:t>
            </a:r>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extLst>
      <p:ext uri="{BB962C8B-B14F-4D97-AF65-F5344CB8AC3E}">
        <p14:creationId xmlns:p14="http://schemas.microsoft.com/office/powerpoint/2010/main" val="3556473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pPr defTabSz="970115">
              <a:defRPr/>
            </a:pPr>
            <a:r>
              <a:rPr lang="en-US" dirty="0" smtClean="0"/>
              <a:t>Trend in a time series is a slow, gradual change in some property of the series over the whole interval under investigation.</a:t>
            </a:r>
          </a:p>
          <a:p>
            <a:pPr defTabSz="970115">
              <a:defRPr/>
            </a:pPr>
            <a:r>
              <a:rPr lang="en-US" dirty="0" smtClean="0"/>
              <a:t>De-trending is often applied to remove a feature thought to distort or obscure the relationships of interest. </a:t>
            </a:r>
          </a:p>
          <a:p>
            <a:pPr defTabSz="970115">
              <a:defRPr/>
            </a:pPr>
            <a:r>
              <a:rPr lang="en-US" dirty="0" smtClean="0"/>
              <a:t>In the example shown,</a:t>
            </a:r>
            <a:r>
              <a:rPr lang="en-US" baseline="0" dirty="0" smtClean="0"/>
              <a:t> the graph of CO2 concentrations measured over many years shows a linear upward trend. In </a:t>
            </a:r>
            <a:r>
              <a:rPr lang="en-US" dirty="0" smtClean="0"/>
              <a:t>climatology, for example, this</a:t>
            </a:r>
            <a:r>
              <a:rPr lang="en-US" baseline="0" dirty="0" smtClean="0"/>
              <a:t> CO2 </a:t>
            </a:r>
            <a:r>
              <a:rPr lang="en-US" dirty="0" smtClean="0"/>
              <a:t>trend due to urban warming might obscure a relationship between air temperature and CO2</a:t>
            </a:r>
            <a:r>
              <a:rPr lang="en-US" baseline="0" dirty="0" smtClean="0"/>
              <a:t> concentration</a:t>
            </a:r>
            <a:r>
              <a:rPr lang="en-US" dirty="0" smtClean="0"/>
              <a:t>.</a:t>
            </a:r>
          </a:p>
          <a:p>
            <a:pPr defTabSz="970115">
              <a:defRPr/>
            </a:pPr>
            <a:r>
              <a:rPr lang="en-US" dirty="0" smtClean="0"/>
              <a:t>De-trending is a pre-processing step to prepare time series for analysis by methods that assume</a:t>
            </a:r>
            <a:r>
              <a:rPr lang="en-US" baseline="0" dirty="0" smtClean="0"/>
              <a:t> </a:t>
            </a:r>
            <a:r>
              <a:rPr lang="en-US" dirty="0" smtClean="0"/>
              <a:t>stationarity.</a:t>
            </a:r>
          </a:p>
          <a:p>
            <a:pPr defTabSz="970115">
              <a:defRPr/>
            </a:pPr>
            <a:r>
              <a:rPr lang="en-US" dirty="0" smtClean="0"/>
              <a:t>A simple linear trend can be removed by subtracting a least-squares-fit straight line. In the example shown we fit</a:t>
            </a:r>
            <a:r>
              <a:rPr lang="en-US" baseline="0" dirty="0" smtClean="0"/>
              <a:t> a linear model and obtain the difference. The graph shown next is a de-trended time series.</a:t>
            </a:r>
          </a:p>
          <a:p>
            <a:pPr defTabSz="970115">
              <a:defRPr/>
            </a:pPr>
            <a:r>
              <a:rPr lang="en-US" dirty="0" smtClean="0"/>
              <a:t>More complicated trends might require different procedures</a:t>
            </a:r>
            <a:r>
              <a:rPr lang="en-US" baseline="0" dirty="0" smtClean="0"/>
              <a:t> such a fitting a non-linear model such as a quadratic or a exponential model.</a:t>
            </a:r>
            <a:endParaRPr lang="en-US" dirty="0" smtClean="0"/>
          </a:p>
          <a:p>
            <a:r>
              <a:rPr lang="en-US" dirty="0" smtClean="0">
                <a:solidFill>
                  <a:schemeClr val="tx1"/>
                </a:solidFill>
              </a:rPr>
              <a:t>Use a </a:t>
            </a:r>
            <a:r>
              <a:rPr lang="en-US" b="1" i="1" dirty="0" smtClean="0">
                <a:solidFill>
                  <a:schemeClr val="tx1"/>
                </a:solidFill>
              </a:rPr>
              <a:t>Linear Trend Model  </a:t>
            </a:r>
            <a:r>
              <a:rPr lang="en-US" dirty="0" smtClean="0">
                <a:solidFill>
                  <a:schemeClr val="tx1"/>
                </a:solidFill>
              </a:rPr>
              <a:t>if the first differences are more or less constant [</a:t>
            </a:r>
            <a:r>
              <a:rPr lang="en-US" baseline="0" dirty="0" smtClean="0">
                <a:solidFill>
                  <a:schemeClr val="tx1"/>
                </a:solidFill>
              </a:rPr>
              <a:t>  (y</a:t>
            </a:r>
            <a:r>
              <a:rPr lang="en-US" baseline="-25000" dirty="0" smtClean="0">
                <a:solidFill>
                  <a:schemeClr val="tx1"/>
                </a:solidFill>
              </a:rPr>
              <a:t>2</a:t>
            </a:r>
            <a:r>
              <a:rPr lang="en-US" baseline="0" dirty="0" smtClean="0">
                <a:solidFill>
                  <a:schemeClr val="tx1"/>
                </a:solidFill>
              </a:rPr>
              <a:t>-y</a:t>
            </a:r>
            <a:r>
              <a:rPr lang="en-US" baseline="-25000" dirty="0" smtClean="0">
                <a:solidFill>
                  <a:schemeClr val="tx1"/>
                </a:solidFill>
              </a:rPr>
              <a:t>1</a:t>
            </a:r>
            <a:r>
              <a:rPr lang="en-US" baseline="0" dirty="0" smtClean="0">
                <a:solidFill>
                  <a:schemeClr val="tx1"/>
                </a:solidFill>
              </a:rPr>
              <a:t>) = (y</a:t>
            </a:r>
            <a:r>
              <a:rPr lang="en-US" baseline="-25000" dirty="0" smtClean="0">
                <a:solidFill>
                  <a:schemeClr val="tx1"/>
                </a:solidFill>
              </a:rPr>
              <a:t>3</a:t>
            </a:r>
            <a:r>
              <a:rPr lang="en-US" baseline="0" dirty="0" smtClean="0">
                <a:solidFill>
                  <a:schemeClr val="tx1"/>
                </a:solidFill>
              </a:rPr>
              <a:t>-y</a:t>
            </a:r>
            <a:r>
              <a:rPr lang="en-US" baseline="-25000" dirty="0" smtClean="0">
                <a:solidFill>
                  <a:schemeClr val="tx1"/>
                </a:solidFill>
              </a:rPr>
              <a:t>2</a:t>
            </a:r>
            <a:r>
              <a:rPr lang="en-US" baseline="0" dirty="0" smtClean="0">
                <a:solidFill>
                  <a:schemeClr val="tx1"/>
                </a:solidFill>
              </a:rPr>
              <a:t>) = ……. = (y</a:t>
            </a:r>
            <a:r>
              <a:rPr lang="en-US" baseline="-25000" dirty="0" smtClean="0">
                <a:solidFill>
                  <a:schemeClr val="tx1"/>
                </a:solidFill>
              </a:rPr>
              <a:t>n</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 ] </a:t>
            </a:r>
            <a:endParaRPr lang="en-US" dirty="0" smtClean="0">
              <a:solidFill>
                <a:schemeClr val="tx1"/>
              </a:solidFill>
            </a:endParaRPr>
          </a:p>
          <a:p>
            <a:r>
              <a:rPr lang="en-US" dirty="0" smtClean="0">
                <a:solidFill>
                  <a:schemeClr val="tx1"/>
                </a:solidFill>
              </a:rPr>
              <a:t>Use a </a:t>
            </a:r>
            <a:r>
              <a:rPr lang="en-US" b="1" i="1" dirty="0" smtClean="0">
                <a:solidFill>
                  <a:schemeClr val="tx1"/>
                </a:solidFill>
              </a:rPr>
              <a:t>Quadratic Trend Model  </a:t>
            </a:r>
            <a:r>
              <a:rPr lang="en-US" dirty="0" smtClean="0">
                <a:solidFill>
                  <a:schemeClr val="tx1"/>
                </a:solidFill>
              </a:rPr>
              <a:t>if the second differences are more or less constant. [</a:t>
            </a:r>
            <a:r>
              <a:rPr lang="en-US" baseline="0" dirty="0" smtClean="0">
                <a:solidFill>
                  <a:schemeClr val="tx1"/>
                </a:solidFill>
              </a:rPr>
              <a:t> (y</a:t>
            </a:r>
            <a:r>
              <a:rPr lang="en-US" baseline="-25000" dirty="0" smtClean="0">
                <a:solidFill>
                  <a:schemeClr val="tx1"/>
                </a:solidFill>
              </a:rPr>
              <a:t>3</a:t>
            </a:r>
            <a:r>
              <a:rPr lang="en-US" baseline="0" dirty="0" smtClean="0">
                <a:solidFill>
                  <a:schemeClr val="tx1"/>
                </a:solidFill>
              </a:rPr>
              <a:t>-y</a:t>
            </a:r>
            <a:r>
              <a:rPr lang="en-US" baseline="-25000" dirty="0" smtClean="0">
                <a:solidFill>
                  <a:schemeClr val="tx1"/>
                </a:solidFill>
              </a:rPr>
              <a:t>2</a:t>
            </a:r>
            <a:r>
              <a:rPr lang="en-US" baseline="0" dirty="0" smtClean="0">
                <a:solidFill>
                  <a:schemeClr val="tx1"/>
                </a:solidFill>
              </a:rPr>
              <a:t>) – (y</a:t>
            </a:r>
            <a:r>
              <a:rPr lang="en-US" baseline="-25000" dirty="0" smtClean="0">
                <a:solidFill>
                  <a:schemeClr val="tx1"/>
                </a:solidFill>
              </a:rPr>
              <a:t>2</a:t>
            </a:r>
            <a:r>
              <a:rPr lang="en-US" baseline="0" dirty="0" smtClean="0">
                <a:solidFill>
                  <a:schemeClr val="tx1"/>
                </a:solidFill>
              </a:rPr>
              <a:t>-y</a:t>
            </a:r>
            <a:r>
              <a:rPr lang="en-US" baseline="-25000" dirty="0" smtClean="0">
                <a:solidFill>
                  <a:schemeClr val="tx1"/>
                </a:solidFill>
              </a:rPr>
              <a:t>1</a:t>
            </a:r>
            <a:r>
              <a:rPr lang="en-US" baseline="0" dirty="0" smtClean="0">
                <a:solidFill>
                  <a:schemeClr val="tx1"/>
                </a:solidFill>
              </a:rPr>
              <a:t>) = ………= (y</a:t>
            </a:r>
            <a:r>
              <a:rPr lang="en-US" baseline="-25000" dirty="0" smtClean="0">
                <a:solidFill>
                  <a:schemeClr val="tx1"/>
                </a:solidFill>
              </a:rPr>
              <a:t>n</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-y</a:t>
            </a:r>
            <a:r>
              <a:rPr lang="en-US" baseline="-25000" dirty="0" smtClean="0">
                <a:solidFill>
                  <a:schemeClr val="tx1"/>
                </a:solidFill>
              </a:rPr>
              <a:t>n-2</a:t>
            </a:r>
            <a:r>
              <a:rPr lang="en-US" baseline="0" dirty="0" smtClean="0">
                <a:solidFill>
                  <a:schemeClr val="tx1"/>
                </a:solidFill>
              </a:rPr>
              <a:t>) ]</a:t>
            </a:r>
          </a:p>
          <a:p>
            <a:r>
              <a:rPr lang="en-US" dirty="0" smtClean="0">
                <a:solidFill>
                  <a:schemeClr val="tx1"/>
                </a:solidFill>
              </a:rPr>
              <a:t>Use an </a:t>
            </a:r>
            <a:r>
              <a:rPr lang="en-US" b="1" i="1" dirty="0" smtClean="0">
                <a:solidFill>
                  <a:schemeClr val="tx1"/>
                </a:solidFill>
              </a:rPr>
              <a:t>Exponential Trend Model </a:t>
            </a:r>
            <a:r>
              <a:rPr lang="en-US" dirty="0" smtClean="0">
                <a:solidFill>
                  <a:schemeClr val="tx1"/>
                </a:solidFill>
              </a:rPr>
              <a:t>if the percentage differences are more or constant. [  (</a:t>
            </a:r>
            <a:r>
              <a:rPr lang="en-US" baseline="0" dirty="0" smtClean="0">
                <a:solidFill>
                  <a:schemeClr val="tx1"/>
                </a:solidFill>
              </a:rPr>
              <a:t>(y</a:t>
            </a:r>
            <a:r>
              <a:rPr lang="en-US" baseline="-25000" dirty="0" smtClean="0">
                <a:solidFill>
                  <a:schemeClr val="tx1"/>
                </a:solidFill>
              </a:rPr>
              <a:t>2</a:t>
            </a:r>
            <a:r>
              <a:rPr lang="en-US" baseline="0" dirty="0" smtClean="0">
                <a:solidFill>
                  <a:schemeClr val="tx1"/>
                </a:solidFill>
              </a:rPr>
              <a:t>-y</a:t>
            </a:r>
            <a:r>
              <a:rPr lang="en-US" baseline="-25000" dirty="0" smtClean="0">
                <a:solidFill>
                  <a:schemeClr val="tx1"/>
                </a:solidFill>
              </a:rPr>
              <a:t>1</a:t>
            </a:r>
            <a:r>
              <a:rPr lang="en-US" baseline="0" dirty="0" smtClean="0">
                <a:solidFill>
                  <a:schemeClr val="tx1"/>
                </a:solidFill>
              </a:rPr>
              <a:t>) /y</a:t>
            </a:r>
            <a:r>
              <a:rPr lang="en-US" baseline="-25000" dirty="0" smtClean="0">
                <a:solidFill>
                  <a:schemeClr val="tx1"/>
                </a:solidFill>
              </a:rPr>
              <a:t>1</a:t>
            </a:r>
            <a:r>
              <a:rPr lang="en-US" baseline="0" dirty="0" smtClean="0">
                <a:solidFill>
                  <a:schemeClr val="tx1"/>
                </a:solidFill>
              </a:rPr>
              <a:t> ) * 100% = …….((y</a:t>
            </a:r>
            <a:r>
              <a:rPr lang="en-US" baseline="-25000" dirty="0" smtClean="0">
                <a:solidFill>
                  <a:schemeClr val="tx1"/>
                </a:solidFill>
              </a:rPr>
              <a:t>n</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)/y</a:t>
            </a:r>
            <a:r>
              <a:rPr lang="en-US" baseline="-25000" dirty="0" smtClean="0">
                <a:solidFill>
                  <a:schemeClr val="tx1"/>
                </a:solidFill>
              </a:rPr>
              <a:t>n-1 </a:t>
            </a:r>
            <a:r>
              <a:rPr lang="en-US" baseline="0" dirty="0" smtClean="0">
                <a:solidFill>
                  <a:schemeClr val="tx1"/>
                </a:solidFill>
              </a:rPr>
              <a:t>) * 100% </a:t>
            </a:r>
          </a:p>
          <a:p>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11</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710DC38D-F3D0-44E7-AF68-AA497E9CD1D5}"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pPr defTabSz="970115">
              <a:defRPr/>
            </a:pPr>
            <a:r>
              <a:rPr lang="en-US" dirty="0" smtClean="0"/>
              <a:t>Unlike the trend and cyclical components, seasonal components, theoretically, happen with similar magnitude during the same time period each year. </a:t>
            </a:r>
          </a:p>
          <a:p>
            <a:pPr defTabSz="970115">
              <a:defRPr/>
            </a:pPr>
            <a:r>
              <a:rPr lang="en-US" dirty="0" smtClean="0"/>
              <a:t>The holiday sales spike is</a:t>
            </a:r>
            <a:r>
              <a:rPr lang="en-US" baseline="0" dirty="0" smtClean="0"/>
              <a:t> an example of seasonality. </a:t>
            </a:r>
            <a:r>
              <a:rPr lang="en-US" dirty="0" smtClean="0"/>
              <a:t>The seasonal component of a series typically makes the interpretation of a series ambiguous. By removing the seasonal component, it is easier to focus on other components.</a:t>
            </a:r>
          </a:p>
          <a:p>
            <a:pPr defTabSz="970115">
              <a:defRPr/>
            </a:pPr>
            <a:r>
              <a:rPr lang="en-US" dirty="0" smtClean="0"/>
              <a:t>A simple adjustment for seasonality is done with taking several years of data,</a:t>
            </a:r>
            <a:r>
              <a:rPr lang="en-US" baseline="0" dirty="0" smtClean="0"/>
              <a:t> calculating average value for each month and subtracting them from the actual value.</a:t>
            </a:r>
            <a:endParaRPr lang="en-US" dirty="0" smtClean="0"/>
          </a:p>
          <a:p>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12</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35699500-21ED-4A05-9695-75D7788E79B6}"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smtClean="0"/>
              <a:t>Box Jenkins methodology developed by Professors G.E.P. Box and G.M. Jenkins, enables the forecasting with time series data with both high accuracy and low computational requirements.  </a:t>
            </a:r>
          </a:p>
          <a:p>
            <a:r>
              <a:rPr lang="en-US" dirty="0" smtClean="0"/>
              <a:t>The technique may be applied to quickly determine forecasts that are as uncomplicated in form as the simple smoothing methods, or that involve a number of economic variables.  In either case, use of this technique enables efficient utilization of other predictive information contained in the data. It offers assurance of obtaining the highest forecasting accuracy possible in terms of the variables on which the forecast is based.</a:t>
            </a:r>
          </a:p>
          <a:p>
            <a:r>
              <a:rPr lang="en-US" dirty="0" smtClean="0"/>
              <a:t>The input for the model is the trend and seasonality adjusted time series and the output is the expected future value of the time series.</a:t>
            </a:r>
          </a:p>
          <a:p>
            <a:pPr defTabSz="970115">
              <a:defRPr/>
            </a:pPr>
            <a:r>
              <a:rPr lang="en-US" dirty="0" smtClean="0"/>
              <a:t>Box Jenkins Methodology applies autoregressive moving average ARMA or ARIMA models to find the best fit of a time series to past values of this time series, in order to make forecasts.</a:t>
            </a:r>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13</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ED8939B9-9210-445B-88A2-ED8E7448BB0A}"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11" tIns="48506" rIns="97011" bIns="48506">
            <a:normAutofit/>
          </a:bodyPr>
          <a:lstStyle/>
          <a:p>
            <a:r>
              <a:rPr lang="en-US" dirty="0" smtClean="0"/>
              <a:t>A Stationary</a:t>
            </a:r>
            <a:r>
              <a:rPr lang="en-US" baseline="0" dirty="0" smtClean="0"/>
              <a:t> sequence is a random sequence in which the joint probability distribution does not vary over time. In other words the mean, variance and auto correlations do not change in the sequence over time.</a:t>
            </a:r>
          </a:p>
          <a:p>
            <a:r>
              <a:rPr lang="en-US" baseline="0" dirty="0" smtClean="0"/>
              <a:t>In order to render a sequence stationary we need to remove the effects of trend and seasonality. The ARIMA model (implemented with Box Jenkins) uses the  method of differencing to render the data stationary.</a:t>
            </a:r>
          </a:p>
          <a:p>
            <a:endParaRPr lang="en-US" baseline="0" dirty="0" smtClean="0"/>
          </a:p>
          <a:p>
            <a:endParaRPr lang="en-US" dirty="0"/>
          </a:p>
        </p:txBody>
      </p:sp>
      <p:sp>
        <p:nvSpPr>
          <p:cNvPr id="6" name="Slide Number Placeholder 5"/>
          <p:cNvSpPr>
            <a:spLocks noGrp="1"/>
          </p:cNvSpPr>
          <p:nvPr>
            <p:ph type="sldNum" sz="quarter" idx="10"/>
          </p:nvPr>
        </p:nvSpPr>
        <p:spPr/>
        <p:txBody>
          <a:bodyPr lIns="91432" tIns="45716" rIns="91432" bIns="45716"/>
          <a:lstStyle/>
          <a:p>
            <a:pPr>
              <a:defRPr/>
            </a:pPr>
            <a:fld id="{80249327-EC2F-4096-8D35-6B76097739FC}" type="slidenum">
              <a:rPr lang="en-US" smtClean="0"/>
              <a:pPr>
                <a:defRPr/>
              </a:pPr>
              <a:t>14</a:t>
            </a:fld>
            <a:endParaRPr lang="en-US" dirty="0"/>
          </a:p>
        </p:txBody>
      </p:sp>
      <p:sp>
        <p:nvSpPr>
          <p:cNvPr id="7" name="Footer Placeholder 6"/>
          <p:cNvSpPr>
            <a:spLocks noGrp="1"/>
          </p:cNvSpPr>
          <p:nvPr>
            <p:ph type="ftr" sz="quarter" idx="11"/>
          </p:nvPr>
        </p:nvSpPr>
        <p:spPr/>
        <p:txBody>
          <a:bodyPr lIns="91432" tIns="45716" rIns="91432" bIns="45716"/>
          <a:lstStyle/>
          <a:p>
            <a:pPr>
              <a:defRPr/>
            </a:pPr>
            <a:r>
              <a:rPr lang="en-US" smtClean="0"/>
              <a:t>Time Series Analysis</a:t>
            </a:r>
            <a:endParaRPr lang="en-US" dirty="0"/>
          </a:p>
        </p:txBody>
      </p:sp>
      <p:sp>
        <p:nvSpPr>
          <p:cNvPr id="4" name="Date Placeholder 3"/>
          <p:cNvSpPr>
            <a:spLocks noGrp="1"/>
          </p:cNvSpPr>
          <p:nvPr>
            <p:ph type="dt" idx="12"/>
          </p:nvPr>
        </p:nvSpPr>
        <p:spPr/>
        <p:txBody>
          <a:bodyPr/>
          <a:lstStyle/>
          <a:p>
            <a:fld id="{D95F91EE-E6E4-4B45-A3F3-CEB46E33D0F1}" type="datetime1">
              <a:rPr lang="en-US" smtClean="0"/>
              <a:t>3/20/2017</a:t>
            </a:fld>
            <a:endParaRPr lang="en-US"/>
          </a:p>
        </p:txBody>
      </p:sp>
      <p:sp>
        <p:nvSpPr>
          <p:cNvPr id="5" name="Header Placeholder 4"/>
          <p:cNvSpPr>
            <a:spLocks noGrp="1"/>
          </p:cNvSpPr>
          <p:nvPr>
            <p:ph type="hdr" sz="quarter" idx="13"/>
          </p:nvPr>
        </p:nvSpPr>
        <p:spPr/>
        <p:txBody>
          <a:bodyPr/>
          <a:lstStyle/>
          <a:p>
            <a:r>
              <a:rPr lang="en-US" smtClean="0"/>
              <a:t>CMP461: Big Data Analytics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B21F4-8356-453D-93D4-FB6119AC13C2}" type="datetime1">
              <a:rPr lang="en-US" smtClean="0"/>
              <a:t>3/20/2017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3686E-AECE-4ABF-9583-4CD59B10D83D}" type="datetime1">
              <a:rPr lang="en-US" smtClean="0"/>
              <a:t>3/20/2017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AA641-123B-41D5-AD6F-5BE16BD47FAD}" type="datetime1">
              <a:rPr lang="en-US" smtClean="0"/>
              <a:t>3/20/2017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7" name="Footer Placeholder 4"/>
          <p:cNvSpPr>
            <a:spLocks noGrp="1"/>
          </p:cNvSpPr>
          <p:nvPr>
            <p:ph type="ftr" sz="quarter" idx="14"/>
          </p:nvPr>
        </p:nvSpPr>
        <p:spPr>
          <a:xfrm>
            <a:off x="4724400" y="6629400"/>
            <a:ext cx="4191000" cy="228600"/>
          </a:xfrm>
        </p:spPr>
        <p:txBody>
          <a:bodyPr/>
          <a:lstStyle>
            <a:lvl1pPr>
              <a:defRPr>
                <a:solidFill>
                  <a:schemeClr val="tx1">
                    <a:lumMod val="75000"/>
                    <a:lumOff val="25000"/>
                  </a:schemeClr>
                </a:solidFill>
              </a:defRPr>
            </a:lvl1pPr>
          </a:lstStyle>
          <a:p>
            <a:pPr>
              <a:defRPr/>
            </a:pPr>
            <a:r>
              <a:rPr lang="en-US" smtClean="0"/>
              <a:t>Time Series Analysis</a:t>
            </a:r>
            <a:endParaRPr lang="en-US" dirty="0"/>
          </a:p>
        </p:txBody>
      </p:sp>
      <p:sp>
        <p:nvSpPr>
          <p:cNvPr id="8"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9C12BD9-86B3-4048-86CE-AC10D4E84307}" type="slidenum">
              <a:rPr lang="en-US"/>
              <a:pPr>
                <a:defRPr/>
              </a:pPr>
              <a:t>‹#›</a:t>
            </a:fld>
            <a:endParaRPr lang="en-US"/>
          </a:p>
        </p:txBody>
      </p:sp>
    </p:spTree>
    <p:extLst>
      <p:ext uri="{BB962C8B-B14F-4D97-AF65-F5344CB8AC3E}">
        <p14:creationId xmlns:p14="http://schemas.microsoft.com/office/powerpoint/2010/main" val="121307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smtClean="0"/>
              <a:t>Time Series Analysis</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314072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3234D-A1DE-48BD-AC0F-201DE61CF21E}" type="datetime1">
              <a:rPr lang="en-US" smtClean="0"/>
              <a:t>3/20/2017</a:t>
            </a:fld>
            <a:endParaRPr lang="en-US"/>
          </a:p>
        </p:txBody>
      </p:sp>
      <p:sp>
        <p:nvSpPr>
          <p:cNvPr id="5" name="Footer Placeholder 4"/>
          <p:cNvSpPr>
            <a:spLocks noGrp="1"/>
          </p:cNvSpPr>
          <p:nvPr>
            <p:ph type="ftr" sz="quarter" idx="11"/>
          </p:nvPr>
        </p:nvSpPr>
        <p:spPr/>
        <p:txBody>
          <a:bodyPr/>
          <a:lstStyle/>
          <a:p>
            <a:r>
              <a:rPr lang="en-US" dirty="0" smtClean="0"/>
              <a:t>Time Series Analysis</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3/20/2017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15231-42B6-48F9-9594-987E6CD08259}" type="datetime1">
              <a:rPr lang="en-US" smtClean="0"/>
              <a:t>3/20/2017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1C91F2-84D0-4250-8441-371EA56C92FE}" type="datetime1">
              <a:rPr lang="en-US" smtClean="0"/>
              <a:t>3/20/2017</a:t>
            </a:fld>
            <a:endParaRPr lang="en-US"/>
          </a:p>
        </p:txBody>
      </p:sp>
      <p:sp>
        <p:nvSpPr>
          <p:cNvPr id="8" name="Footer Placeholder 7"/>
          <p:cNvSpPr>
            <a:spLocks noGrp="1"/>
          </p:cNvSpPr>
          <p:nvPr>
            <p:ph type="ftr" sz="quarter" idx="11"/>
          </p:nvPr>
        </p:nvSpPr>
        <p:spPr/>
        <p:txBody>
          <a:bodyPr/>
          <a:lstStyle/>
          <a:p>
            <a:r>
              <a:rPr lang="en-US" smtClean="0"/>
              <a:t>Time Series Analysis</a:t>
            </a:r>
            <a:endParaRPr lang="en-US"/>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E5570-A714-4C20-8551-7E8D94A49CCE}" type="datetime1">
              <a:rPr lang="en-US" smtClean="0"/>
              <a:t>3/20/2017</a:t>
            </a:fld>
            <a:endParaRPr lang="en-US"/>
          </a:p>
        </p:txBody>
      </p:sp>
      <p:sp>
        <p:nvSpPr>
          <p:cNvPr id="4" name="Footer Placeholder 3"/>
          <p:cNvSpPr>
            <a:spLocks noGrp="1"/>
          </p:cNvSpPr>
          <p:nvPr>
            <p:ph type="ftr" sz="quarter" idx="11"/>
          </p:nvPr>
        </p:nvSpPr>
        <p:spPr/>
        <p:txBody>
          <a:bodyPr/>
          <a:lstStyle/>
          <a:p>
            <a:r>
              <a:rPr lang="en-US" smtClean="0"/>
              <a:t>Time Series Analysis</a:t>
            </a:r>
            <a:endParaRPr lang="en-US"/>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3/20/2017</a:t>
            </a:fld>
            <a:endParaRPr lang="en-US"/>
          </a:p>
        </p:txBody>
      </p:sp>
      <p:sp>
        <p:nvSpPr>
          <p:cNvPr id="3" name="Footer Placeholder 2"/>
          <p:cNvSpPr>
            <a:spLocks noGrp="1"/>
          </p:cNvSpPr>
          <p:nvPr>
            <p:ph type="ftr" sz="quarter" idx="11"/>
          </p:nvPr>
        </p:nvSpPr>
        <p:spPr/>
        <p:txBody>
          <a:bodyPr/>
          <a:lstStyle/>
          <a:p>
            <a:r>
              <a:rPr lang="en-US" smtClean="0"/>
              <a:t>Time Series Analysis</a:t>
            </a:r>
            <a:endParaRPr lang="en-US"/>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3/20/2017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3/20/2017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3/20/2017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Time Series Analysis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filipspagnoli.files.wordpress.com/2009/09/economic_forecasting.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Analysis</a:t>
            </a:r>
            <a:endParaRPr lang="en-US" dirty="0"/>
          </a:p>
        </p:txBody>
      </p:sp>
      <p:sp>
        <p:nvSpPr>
          <p:cNvPr id="3" name="Subtitle 2"/>
          <p:cNvSpPr>
            <a:spLocks noGrp="1"/>
          </p:cNvSpPr>
          <p:nvPr>
            <p:ph type="subTitle" idx="1"/>
          </p:nvPr>
        </p:nvSpPr>
        <p:spPr/>
        <p:txBody>
          <a:bodyPr/>
          <a:lstStyle/>
          <a:p>
            <a:r>
              <a:rPr lang="en-US" dirty="0" smtClean="0"/>
              <a:t>Elsayed Hemayed</a:t>
            </a:r>
            <a:endParaRPr lang="en-US" dirty="0"/>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smtClean="0"/>
              <a:t>The original slides are from </a:t>
            </a:r>
            <a:r>
              <a:rPr lang="en-US" sz="1400" dirty="0" err="1" smtClean="0"/>
              <a:t>Slideshare</a:t>
            </a:r>
            <a:r>
              <a:rPr lang="en-US" sz="1400" dirty="0" smtClean="0"/>
              <a:t> developed by Derek Kane, a Data scientist and also EMC Data Analytics Course</a:t>
            </a:r>
            <a:endParaRPr lang="en-US" sz="1400" dirty="0"/>
          </a:p>
        </p:txBody>
      </p:sp>
    </p:spTree>
    <p:extLst>
      <p:ext uri="{BB962C8B-B14F-4D97-AF65-F5344CB8AC3E}">
        <p14:creationId xmlns:p14="http://schemas.microsoft.com/office/powerpoint/2010/main" val="88196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Decomposition </a:t>
            </a:r>
            <a:r>
              <a:rPr lang="en-US" dirty="0" smtClean="0"/>
              <a:t>– Trend &amp; Irregular</a:t>
            </a:r>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10</a:t>
            </a:fld>
            <a:endParaRPr lang="en-US" dirty="0">
              <a:solidFill>
                <a:srgbClr val="FFFFFF"/>
              </a:solidFill>
            </a:endParaRPr>
          </a:p>
        </p:txBody>
      </p:sp>
      <p:sp>
        <p:nvSpPr>
          <p:cNvPr id="5" name="Content Placeholder 4"/>
          <p:cNvSpPr>
            <a:spLocks noGrp="1"/>
          </p:cNvSpPr>
          <p:nvPr>
            <p:ph sz="quarter" idx="1"/>
          </p:nvPr>
        </p:nvSpPr>
        <p:spPr/>
        <p:txBody>
          <a:bodyPr>
            <a:normAutofit fontScale="77500" lnSpcReduction="20000"/>
          </a:bodyPr>
          <a:lstStyle/>
          <a:p>
            <a:r>
              <a:rPr lang="en-US" dirty="0"/>
              <a:t>A trend can be defined as the 'long term' movement in a time series without calendar related and random (irregular) effects and is a reflection of the underlying level. </a:t>
            </a:r>
          </a:p>
          <a:p>
            <a:r>
              <a:rPr lang="en-US" dirty="0" smtClean="0"/>
              <a:t>The </a:t>
            </a:r>
            <a:r>
              <a:rPr lang="en-US" dirty="0"/>
              <a:t>irregular component (sometimes also known as the residual) is what remains after the seasonal and trend components of a time series have been estimated and removed. It results from short term fluctuations in the series which are neither systematic nor predictable. </a:t>
            </a:r>
            <a:endParaRPr lang="en-US" dirty="0" smtClean="0"/>
          </a:p>
          <a:p>
            <a:r>
              <a:rPr lang="en-US" dirty="0" smtClean="0"/>
              <a:t>In </a:t>
            </a:r>
            <a:r>
              <a:rPr lang="en-US" dirty="0"/>
              <a:t>a highly irregular series, these random fluctuations can dominate movements, which will mask the trend and seasonality.</a:t>
            </a:r>
          </a:p>
        </p:txBody>
      </p:sp>
    </p:spTree>
    <p:extLst>
      <p:ext uri="{BB962C8B-B14F-4D97-AF65-F5344CB8AC3E}">
        <p14:creationId xmlns:p14="http://schemas.microsoft.com/office/powerpoint/2010/main" val="351887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De-trending</a:t>
            </a:r>
          </a:p>
        </p:txBody>
      </p:sp>
      <p:sp>
        <p:nvSpPr>
          <p:cNvPr id="5" name="Text Placeholder 4"/>
          <p:cNvSpPr>
            <a:spLocks noGrp="1"/>
          </p:cNvSpPr>
          <p:nvPr>
            <p:ph sz="half" idx="1"/>
          </p:nvPr>
        </p:nvSpPr>
        <p:spPr>
          <a:xfrm>
            <a:off x="457200" y="1219200"/>
            <a:ext cx="4038600" cy="4525963"/>
          </a:xfrm>
        </p:spPr>
        <p:txBody>
          <a:bodyPr>
            <a:normAutofit fontScale="85000" lnSpcReduction="20000"/>
          </a:bodyPr>
          <a:lstStyle/>
          <a:p>
            <a:r>
              <a:rPr lang="en-US" dirty="0"/>
              <a:t>In this example, we see a linear trend, so we fit a linear model</a:t>
            </a:r>
          </a:p>
          <a:p>
            <a:pPr lvl="1"/>
            <a:r>
              <a:rPr lang="en-US" dirty="0"/>
              <a:t>T*</a:t>
            </a:r>
            <a:r>
              <a:rPr lang="en-US" baseline="-25000" dirty="0"/>
              <a:t>t</a:t>
            </a:r>
            <a:r>
              <a:rPr lang="en-US" dirty="0"/>
              <a:t> = mY</a:t>
            </a:r>
            <a:r>
              <a:rPr lang="en-US" baseline="-25000" dirty="0"/>
              <a:t>t</a:t>
            </a:r>
            <a:r>
              <a:rPr lang="en-US" dirty="0"/>
              <a:t> + b</a:t>
            </a:r>
          </a:p>
          <a:p>
            <a:endParaRPr lang="en-US" dirty="0"/>
          </a:p>
          <a:p>
            <a:r>
              <a:rPr lang="en-US" dirty="0"/>
              <a:t>The de-trended series is then </a:t>
            </a:r>
          </a:p>
          <a:p>
            <a:pPr lvl="1"/>
            <a:r>
              <a:rPr lang="en-US" dirty="0"/>
              <a:t>Y</a:t>
            </a:r>
            <a:r>
              <a:rPr lang="en-US" baseline="30000" dirty="0"/>
              <a:t>1</a:t>
            </a:r>
            <a:r>
              <a:rPr lang="en-US" baseline="-25000" dirty="0"/>
              <a:t>t</a:t>
            </a:r>
            <a:r>
              <a:rPr lang="en-US" dirty="0"/>
              <a:t> = Y</a:t>
            </a:r>
            <a:r>
              <a:rPr lang="en-US" baseline="-25000" dirty="0"/>
              <a:t>t</a:t>
            </a:r>
            <a:r>
              <a:rPr lang="en-US" dirty="0"/>
              <a:t> – T*</a:t>
            </a:r>
            <a:r>
              <a:rPr lang="en-US" baseline="-25000" dirty="0"/>
              <a:t>t</a:t>
            </a:r>
          </a:p>
          <a:p>
            <a:endParaRPr lang="en-US" dirty="0"/>
          </a:p>
          <a:p>
            <a:r>
              <a:rPr lang="en-US" dirty="0"/>
              <a:t>In some cases, may have to fit a non-linear </a:t>
            </a:r>
            <a:r>
              <a:rPr lang="en-US" dirty="0" smtClean="0"/>
              <a:t>model</a:t>
            </a:r>
            <a:endParaRPr lang="en-US" dirty="0"/>
          </a:p>
          <a:p>
            <a:pPr lvl="1"/>
            <a:r>
              <a:rPr lang="en-US" dirty="0"/>
              <a:t>Quadratic</a:t>
            </a:r>
          </a:p>
          <a:p>
            <a:pPr lvl="1"/>
            <a:r>
              <a:rPr lang="en-US" dirty="0"/>
              <a:t>Exponential</a:t>
            </a:r>
          </a:p>
        </p:txBody>
      </p:sp>
      <p:pic>
        <p:nvPicPr>
          <p:cNvPr id="7" name="Picture 6"/>
          <p:cNvPicPr>
            <a:picLocks noChangeAspect="1"/>
          </p:cNvPicPr>
          <p:nvPr/>
        </p:nvPicPr>
        <p:blipFill>
          <a:blip r:embed="rId3" cstate="print"/>
          <a:stretch>
            <a:fillRect/>
          </a:stretch>
        </p:blipFill>
        <p:spPr>
          <a:xfrm>
            <a:off x="5486400" y="1371600"/>
            <a:ext cx="2791441" cy="2056852"/>
          </a:xfrm>
          <a:prstGeom prst="rect">
            <a:avLst/>
          </a:prstGeom>
        </p:spPr>
      </p:pic>
      <p:pic>
        <p:nvPicPr>
          <p:cNvPr id="8" name="Picture 7"/>
          <p:cNvPicPr>
            <a:picLocks noChangeAspect="1"/>
          </p:cNvPicPr>
          <p:nvPr/>
        </p:nvPicPr>
        <p:blipFill>
          <a:blip r:embed="rId4" cstate="print"/>
          <a:stretch>
            <a:fillRect/>
          </a:stretch>
        </p:blipFill>
        <p:spPr>
          <a:xfrm>
            <a:off x="5486401" y="3657600"/>
            <a:ext cx="2791440" cy="2056851"/>
          </a:xfrm>
          <a:prstGeom prst="rect">
            <a:avLst/>
          </a:prstGeom>
        </p:spPr>
      </p:pic>
      <p:sp>
        <p:nvSpPr>
          <p:cNvPr id="6" name="Slide Number Placeholder 5"/>
          <p:cNvSpPr>
            <a:spLocks noGrp="1"/>
          </p:cNvSpPr>
          <p:nvPr>
            <p:ph type="sldNum" sz="quarter" idx="12"/>
          </p:nvPr>
        </p:nvSpPr>
        <p:spPr/>
        <p:txBody>
          <a:bodyPr/>
          <a:lstStyle/>
          <a:p>
            <a:fld id="{71BD4A25-22B2-48E3-9FC3-0D375F0F72AF}" type="slidenum">
              <a:rPr lang="en-US" smtClean="0"/>
              <a:t>11</a:t>
            </a:fld>
            <a:endParaRPr lang="en-US"/>
          </a:p>
        </p:txBody>
      </p:sp>
    </p:spTree>
    <p:extLst>
      <p:ext uri="{BB962C8B-B14F-4D97-AF65-F5344CB8AC3E}">
        <p14:creationId xmlns:p14="http://schemas.microsoft.com/office/powerpoint/2010/main" val="729231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Seasonal </a:t>
            </a:r>
            <a:r>
              <a:rPr lang="en-US" dirty="0" smtClean="0"/>
              <a:t>Adjustment</a:t>
            </a:r>
            <a:endParaRPr lang="en-US" dirty="0"/>
          </a:p>
        </p:txBody>
      </p:sp>
      <p:sp>
        <p:nvSpPr>
          <p:cNvPr id="3" name="Content Placeholder 2"/>
          <p:cNvSpPr>
            <a:spLocks noGrp="1"/>
          </p:cNvSpPr>
          <p:nvPr>
            <p:ph sz="half" idx="1"/>
          </p:nvPr>
        </p:nvSpPr>
        <p:spPr>
          <a:xfrm>
            <a:off x="304800" y="1295400"/>
            <a:ext cx="4260848" cy="4525963"/>
          </a:xfrm>
        </p:spPr>
        <p:txBody>
          <a:bodyPr>
            <a:normAutofit fontScale="85000" lnSpcReduction="10000"/>
          </a:bodyPr>
          <a:lstStyle/>
          <a:p>
            <a:r>
              <a:rPr lang="en-US" dirty="0"/>
              <a:t>Often, we </a:t>
            </a:r>
            <a:r>
              <a:rPr lang="en-US" dirty="0" smtClean="0"/>
              <a:t>know </a:t>
            </a:r>
            <a:r>
              <a:rPr lang="en-US" dirty="0"/>
              <a:t>the "season"</a:t>
            </a:r>
          </a:p>
          <a:p>
            <a:pPr lvl="1"/>
            <a:r>
              <a:rPr lang="en-US" dirty="0"/>
              <a:t>For both retail sales and CO2 concentration, we can model the period as being a year, with variation at the month level</a:t>
            </a:r>
          </a:p>
          <a:p>
            <a:pPr lvl="1"/>
            <a:endParaRPr lang="en-US" dirty="0"/>
          </a:p>
          <a:p>
            <a:r>
              <a:rPr lang="en-US" dirty="0"/>
              <a:t>Simple ad-hoc adjustment: </a:t>
            </a:r>
            <a:r>
              <a:rPr lang="en-US" dirty="0" smtClean="0"/>
              <a:t>take </a:t>
            </a:r>
            <a:r>
              <a:rPr lang="en-US" dirty="0"/>
              <a:t>several years of data, calculate the average value for each month, and subtract that from Y</a:t>
            </a:r>
            <a:r>
              <a:rPr lang="en-US" baseline="30000" dirty="0"/>
              <a:t>1</a:t>
            </a:r>
            <a:r>
              <a:rPr lang="en-US" baseline="-25000" dirty="0"/>
              <a:t>t</a:t>
            </a:r>
          </a:p>
          <a:p>
            <a:pPr algn="ctr">
              <a:buNone/>
            </a:pPr>
            <a:r>
              <a:rPr lang="en-US" dirty="0"/>
              <a:t>Y</a:t>
            </a:r>
            <a:r>
              <a:rPr lang="en-US" baseline="30000" dirty="0"/>
              <a:t>2</a:t>
            </a:r>
            <a:r>
              <a:rPr lang="en-US" baseline="-25000" dirty="0"/>
              <a:t>t</a:t>
            </a:r>
            <a:r>
              <a:rPr lang="en-US" dirty="0"/>
              <a:t> = Y</a:t>
            </a:r>
            <a:r>
              <a:rPr lang="en-US" baseline="30000" dirty="0"/>
              <a:t>1</a:t>
            </a:r>
            <a:r>
              <a:rPr lang="en-US" baseline="-25000" dirty="0"/>
              <a:t>t</a:t>
            </a:r>
            <a:r>
              <a:rPr lang="en-US" dirty="0"/>
              <a:t> – S*</a:t>
            </a:r>
            <a:r>
              <a:rPr lang="en-US" baseline="-25000" dirty="0"/>
              <a:t>t</a:t>
            </a:r>
          </a:p>
        </p:txBody>
      </p:sp>
      <p:pic>
        <p:nvPicPr>
          <p:cNvPr id="5" name="Picture 4"/>
          <p:cNvPicPr>
            <a:picLocks noChangeAspect="1"/>
          </p:cNvPicPr>
          <p:nvPr/>
        </p:nvPicPr>
        <p:blipFill>
          <a:blip r:embed="rId3" cstate="print"/>
          <a:stretch>
            <a:fillRect/>
          </a:stretch>
        </p:blipFill>
        <p:spPr>
          <a:xfrm>
            <a:off x="4699235" y="1371600"/>
            <a:ext cx="3606564" cy="2523513"/>
          </a:xfrm>
          <a:prstGeom prst="rect">
            <a:avLst/>
          </a:prstGeom>
        </p:spPr>
      </p:pic>
      <p:pic>
        <p:nvPicPr>
          <p:cNvPr id="6" name="Picture 5"/>
          <p:cNvPicPr>
            <a:picLocks noChangeAspect="1"/>
          </p:cNvPicPr>
          <p:nvPr/>
        </p:nvPicPr>
        <p:blipFill>
          <a:blip r:embed="rId4" cstate="print"/>
          <a:stretch>
            <a:fillRect/>
          </a:stretch>
        </p:blipFill>
        <p:spPr>
          <a:xfrm>
            <a:off x="4565648" y="3895113"/>
            <a:ext cx="3740151" cy="2031338"/>
          </a:xfrm>
          <a:prstGeom prst="rect">
            <a:avLst/>
          </a:prstGeom>
        </p:spPr>
      </p:pic>
      <p:sp>
        <p:nvSpPr>
          <p:cNvPr id="8" name="Slide Number Placeholder 7"/>
          <p:cNvSpPr>
            <a:spLocks noGrp="1"/>
          </p:cNvSpPr>
          <p:nvPr>
            <p:ph type="sldNum" sz="quarter" idx="12"/>
          </p:nvPr>
        </p:nvSpPr>
        <p:spPr/>
        <p:txBody>
          <a:bodyPr/>
          <a:lstStyle/>
          <a:p>
            <a:fld id="{71BD4A25-22B2-48E3-9FC3-0D375F0F72AF}" type="slidenum">
              <a:rPr lang="en-US" smtClean="0"/>
              <a:t>12</a:t>
            </a:fld>
            <a:endParaRPr lang="en-US"/>
          </a:p>
        </p:txBody>
      </p:sp>
    </p:spTree>
    <p:extLst>
      <p:ext uri="{BB962C8B-B14F-4D97-AF65-F5344CB8AC3E}">
        <p14:creationId xmlns:p14="http://schemas.microsoft.com/office/powerpoint/2010/main" val="1149004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Box-Jenkins: What </a:t>
            </a:r>
            <a:r>
              <a:rPr lang="en-US" dirty="0"/>
              <a:t>is it?</a:t>
            </a:r>
          </a:p>
        </p:txBody>
      </p:sp>
      <p:sp>
        <p:nvSpPr>
          <p:cNvPr id="3" name="Content Placeholder 2"/>
          <p:cNvSpPr>
            <a:spLocks noGrp="1"/>
          </p:cNvSpPr>
          <p:nvPr>
            <p:ph idx="1"/>
          </p:nvPr>
        </p:nvSpPr>
        <p:spPr/>
        <p:txBody>
          <a:bodyPr>
            <a:normAutofit fontScale="92500"/>
          </a:bodyPr>
          <a:lstStyle/>
          <a:p>
            <a:pPr marL="49213" indent="3175">
              <a:buNone/>
            </a:pPr>
            <a:r>
              <a:rPr lang="en-US" dirty="0"/>
              <a:t>Used for predicting the next few </a:t>
            </a:r>
            <a:r>
              <a:rPr lang="en-US" dirty="0" smtClean="0"/>
              <a:t>observations </a:t>
            </a:r>
            <a:r>
              <a:rPr lang="en-US" dirty="0"/>
              <a:t>in a time </a:t>
            </a:r>
            <a:r>
              <a:rPr lang="en-US" dirty="0" smtClean="0"/>
              <a:t>series, based </a:t>
            </a:r>
            <a:r>
              <a:rPr lang="en-US" dirty="0"/>
              <a:t>on the last few </a:t>
            </a:r>
            <a:r>
              <a:rPr lang="en-US" dirty="0" smtClean="0"/>
              <a:t>observations.</a:t>
            </a:r>
            <a:endParaRPr lang="en-US" dirty="0"/>
          </a:p>
          <a:p>
            <a:r>
              <a:rPr lang="en-US" dirty="0" smtClean="0">
                <a:solidFill>
                  <a:srgbClr val="007DC3"/>
                </a:solidFill>
              </a:rPr>
              <a:t>Input</a:t>
            </a:r>
            <a:r>
              <a:rPr lang="en-US" dirty="0"/>
              <a:t>: </a:t>
            </a:r>
            <a:r>
              <a:rPr lang="en-US" i="1" dirty="0"/>
              <a:t>Trend and Seasonally-adjusted</a:t>
            </a:r>
            <a:r>
              <a:rPr lang="en-US" dirty="0"/>
              <a:t> time series</a:t>
            </a:r>
          </a:p>
          <a:p>
            <a:r>
              <a:rPr lang="en-US" dirty="0">
                <a:solidFill>
                  <a:srgbClr val="007DC3"/>
                </a:solidFill>
              </a:rPr>
              <a:t>Output</a:t>
            </a:r>
            <a:r>
              <a:rPr lang="en-US" dirty="0"/>
              <a:t>: Expected future value of the time series</a:t>
            </a:r>
          </a:p>
          <a:p>
            <a:r>
              <a:rPr lang="en-US" dirty="0" smtClean="0"/>
              <a:t>Applies </a:t>
            </a:r>
            <a:r>
              <a:rPr lang="en-US" smtClean="0"/>
              <a:t>ARMA (Autoregressive </a:t>
            </a:r>
            <a:r>
              <a:rPr lang="en-US" dirty="0" smtClean="0"/>
              <a:t>Moving Averages) and ARIMA (Autoregressive Integrated Moving Averages) model</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13</a:t>
            </a:fld>
            <a:endParaRPr lang="en-US"/>
          </a:p>
        </p:txBody>
      </p:sp>
    </p:spTree>
    <p:extLst>
      <p:ext uri="{BB962C8B-B14F-4D97-AF65-F5344CB8AC3E}">
        <p14:creationId xmlns:p14="http://schemas.microsoft.com/office/powerpoint/2010/main" val="3498428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Stationary Sequences</a:t>
            </a:r>
            <a:endParaRPr lang="en-US" dirty="0"/>
          </a:p>
        </p:txBody>
      </p:sp>
      <p:sp>
        <p:nvSpPr>
          <p:cNvPr id="3" name="Content Placeholder 2"/>
          <p:cNvSpPr>
            <a:spLocks noGrp="1"/>
          </p:cNvSpPr>
          <p:nvPr>
            <p:ph idx="1"/>
          </p:nvPr>
        </p:nvSpPr>
        <p:spPr/>
        <p:txBody>
          <a:bodyPr/>
          <a:lstStyle/>
          <a:p>
            <a:pPr marL="49213" indent="3175">
              <a:buNone/>
            </a:pPr>
            <a:r>
              <a:rPr lang="en-US" dirty="0"/>
              <a:t>Many </a:t>
            </a:r>
            <a:r>
              <a:rPr lang="en-US" dirty="0" smtClean="0"/>
              <a:t>time series </a:t>
            </a:r>
            <a:r>
              <a:rPr lang="en-US" dirty="0"/>
              <a:t>analyses (Basic </a:t>
            </a:r>
            <a:r>
              <a:rPr lang="en-US" dirty="0" smtClean="0"/>
              <a:t>Box-Jenkins </a:t>
            </a:r>
            <a:r>
              <a:rPr lang="en-US" dirty="0"/>
              <a:t>in particular) assume </a:t>
            </a:r>
            <a:r>
              <a:rPr lang="en-US" i="1" dirty="0"/>
              <a:t>stationary</a:t>
            </a:r>
            <a:r>
              <a:rPr lang="en-US" dirty="0"/>
              <a:t> sequences: </a:t>
            </a:r>
          </a:p>
          <a:p>
            <a:pPr lvl="1"/>
            <a:r>
              <a:rPr lang="en-US" dirty="0" smtClean="0"/>
              <a:t>Mean, variance and autocorrelation structure do not change over time</a:t>
            </a:r>
            <a:endParaRPr lang="en-US" dirty="0"/>
          </a:p>
          <a:p>
            <a:pPr lvl="1"/>
            <a:r>
              <a:rPr lang="en-US" dirty="0"/>
              <a:t>In practice, this often means you must de-trend and seasonally adjust the </a:t>
            </a:r>
            <a:r>
              <a:rPr lang="en-US" dirty="0" smtClean="0"/>
              <a:t>data</a:t>
            </a:r>
            <a:endParaRPr lang="en-US" dirty="0"/>
          </a:p>
          <a:p>
            <a:pPr lvl="1"/>
            <a:r>
              <a:rPr lang="en-US" dirty="0"/>
              <a:t>ARIMA in principle can </a:t>
            </a:r>
            <a:r>
              <a:rPr lang="en-US" dirty="0" smtClean="0"/>
              <a:t>make </a:t>
            </a:r>
            <a:r>
              <a:rPr lang="en-US" dirty="0"/>
              <a:t>the data (more) stationary with </a:t>
            </a:r>
            <a:r>
              <a:rPr lang="en-US" dirty="0" smtClean="0"/>
              <a:t>differencing</a:t>
            </a:r>
            <a:endParaRPr lang="en-US" dirty="0"/>
          </a:p>
        </p:txBody>
      </p:sp>
      <p:sp>
        <p:nvSpPr>
          <p:cNvPr id="8" name="Slide Number Placeholder 7"/>
          <p:cNvSpPr>
            <a:spLocks noGrp="1"/>
          </p:cNvSpPr>
          <p:nvPr>
            <p:ph type="sldNum" sz="quarter" idx="12"/>
          </p:nvPr>
        </p:nvSpPr>
        <p:spPr/>
        <p:txBody>
          <a:bodyPr/>
          <a:lstStyle/>
          <a:p>
            <a:fld id="{71BD4A25-22B2-48E3-9FC3-0D375F0F72AF}" type="slidenum">
              <a:rPr lang="en-US" smtClean="0"/>
              <a:t>14</a:t>
            </a:fld>
            <a:endParaRPr lang="en-US"/>
          </a:p>
        </p:txBody>
      </p:sp>
    </p:spTree>
    <p:extLst>
      <p:ext uri="{BB962C8B-B14F-4D97-AF65-F5344CB8AC3E}">
        <p14:creationId xmlns:p14="http://schemas.microsoft.com/office/powerpoint/2010/main" val="1662357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30704"/>
          </a:xfrm>
        </p:spPr>
        <p:txBody>
          <a:bodyPr/>
          <a:lstStyle/>
          <a:p>
            <a:r>
              <a:rPr lang="en-US" dirty="0" smtClean="0"/>
              <a:t>Differencing a Time Series</a:t>
            </a:r>
            <a:endParaRPr lang="en-US" dirty="0"/>
          </a:p>
        </p:txBody>
      </p:sp>
      <p:pic>
        <p:nvPicPr>
          <p:cNvPr id="1026" name="Picture 2" descr="C:\Users\CMP\Downloads\10-150223090420-conversion-gate02\slide-58-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t="25040" b="34700"/>
          <a:stretch/>
        </p:blipFill>
        <p:spPr bwMode="auto">
          <a:xfrm>
            <a:off x="479961" y="3100697"/>
            <a:ext cx="8153400" cy="24619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2148" y="1343338"/>
            <a:ext cx="8283039" cy="1938992"/>
          </a:xfrm>
          <a:prstGeom prst="rect">
            <a:avLst/>
          </a:prstGeom>
        </p:spPr>
        <p:txBody>
          <a:bodyPr wrap="square">
            <a:spAutoFit/>
          </a:bodyPr>
          <a:lstStyle/>
          <a:p>
            <a:pPr marL="342900" indent="-342900">
              <a:buFont typeface="Arial" panose="020B0604020202020204" pitchFamily="34" charset="0"/>
              <a:buChar char="•"/>
            </a:pPr>
            <a:r>
              <a:rPr lang="en-US" sz="2000" dirty="0"/>
              <a:t>ARIMA models are defined for stationary time series. Therefore, if you start off with a non- stationary time series, you will first need to ‘difference’ the time series until you obtain a stationary time series. </a:t>
            </a:r>
            <a:endParaRPr lang="en-US" sz="2000" dirty="0" smtClean="0"/>
          </a:p>
          <a:p>
            <a:pPr marL="342900" indent="-342900">
              <a:buFont typeface="Arial" panose="020B0604020202020204" pitchFamily="34" charset="0"/>
              <a:buChar char="•"/>
            </a:pPr>
            <a:r>
              <a:rPr lang="en-US" sz="2000" dirty="0" smtClean="0"/>
              <a:t>If </a:t>
            </a:r>
            <a:r>
              <a:rPr lang="en-US" sz="2000" dirty="0"/>
              <a:t>you have to difference the time series d times to obtain a stationary series, then you have an ARIMA(</a:t>
            </a:r>
            <a:r>
              <a:rPr lang="en-US" sz="2000" dirty="0" err="1"/>
              <a:t>p,d,q</a:t>
            </a:r>
            <a:r>
              <a:rPr lang="en-US" sz="2000" dirty="0"/>
              <a:t>) model, where d is the order of differencing used. </a:t>
            </a:r>
          </a:p>
        </p:txBody>
      </p:sp>
      <p:sp>
        <p:nvSpPr>
          <p:cNvPr id="8" name="TextBox 7"/>
          <p:cNvSpPr txBox="1"/>
          <p:nvPr/>
        </p:nvSpPr>
        <p:spPr>
          <a:xfrm>
            <a:off x="1112871" y="5562600"/>
            <a:ext cx="6981591" cy="369332"/>
          </a:xfrm>
          <a:prstGeom prst="rect">
            <a:avLst/>
          </a:prstGeom>
          <a:noFill/>
        </p:spPr>
        <p:txBody>
          <a:bodyPr wrap="none" rtlCol="0">
            <a:spAutoFit/>
          </a:bodyPr>
          <a:lstStyle/>
          <a:p>
            <a:r>
              <a:rPr lang="en-US" dirty="0" smtClean="0"/>
              <a:t>Original Dataset		difference = 1 		Difference =2</a:t>
            </a:r>
            <a:endParaRPr lang="en-US" dirty="0"/>
          </a:p>
        </p:txBody>
      </p:sp>
      <p:sp>
        <p:nvSpPr>
          <p:cNvPr id="9" name="Rectangle 8"/>
          <p:cNvSpPr/>
          <p:nvPr/>
        </p:nvSpPr>
        <p:spPr>
          <a:xfrm>
            <a:off x="6112402" y="6020007"/>
            <a:ext cx="2620910" cy="369332"/>
          </a:xfrm>
          <a:prstGeom prst="rect">
            <a:avLst/>
          </a:prstGeom>
        </p:spPr>
        <p:txBody>
          <a:bodyPr wrap="none">
            <a:spAutoFit/>
          </a:bodyPr>
          <a:lstStyle/>
          <a:p>
            <a:r>
              <a:rPr lang="en-US" dirty="0" smtClean="0"/>
              <a:t>ARIMA(p,2,q) can be used</a:t>
            </a:r>
            <a:endParaRPr lang="en-US" dirty="0"/>
          </a:p>
        </p:txBody>
      </p:sp>
      <p:sp>
        <p:nvSpPr>
          <p:cNvPr id="5" name="Slide Number Placeholder 4"/>
          <p:cNvSpPr>
            <a:spLocks noGrp="1"/>
          </p:cNvSpPr>
          <p:nvPr>
            <p:ph type="sldNum" sz="quarter" idx="12"/>
          </p:nvPr>
        </p:nvSpPr>
        <p:spPr/>
        <p:txBody>
          <a:bodyPr/>
          <a:lstStyle/>
          <a:p>
            <a:fld id="{71BD4A25-22B2-48E3-9FC3-0D375F0F72AF}" type="slidenum">
              <a:rPr lang="en-US" smtClean="0"/>
              <a:t>15</a:t>
            </a:fld>
            <a:endParaRPr lang="en-US"/>
          </a:p>
        </p:txBody>
      </p:sp>
    </p:spTree>
    <p:extLst>
      <p:ext uri="{BB962C8B-B14F-4D97-AF65-F5344CB8AC3E}">
        <p14:creationId xmlns:p14="http://schemas.microsoft.com/office/powerpoint/2010/main" val="4201145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Differencing Example</a:t>
            </a:r>
            <a:endParaRPr lang="en-US" dirty="0"/>
          </a:p>
        </p:txBody>
      </p:sp>
      <p:pic>
        <p:nvPicPr>
          <p:cNvPr id="2050" name="Picture 2" descr="C:\Users\CMP\Downloads\10-150223090420-conversion-gate02\slide-59-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t="23904" b="28044"/>
          <a:stretch/>
        </p:blipFill>
        <p:spPr bwMode="auto">
          <a:xfrm>
            <a:off x="533400" y="2057400"/>
            <a:ext cx="8001000" cy="28834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0" y="5029200"/>
            <a:ext cx="6019800" cy="369332"/>
          </a:xfrm>
          <a:prstGeom prst="rect">
            <a:avLst/>
          </a:prstGeom>
        </p:spPr>
        <p:txBody>
          <a:bodyPr wrap="square">
            <a:spAutoFit/>
          </a:bodyPr>
          <a:lstStyle/>
          <a:p>
            <a:r>
              <a:rPr lang="en-US" dirty="0"/>
              <a:t>Original Dataset		</a:t>
            </a:r>
            <a:r>
              <a:rPr lang="en-US" dirty="0" smtClean="0"/>
              <a:t>                      difference </a:t>
            </a:r>
            <a:r>
              <a:rPr lang="en-US" dirty="0"/>
              <a:t>= 1 </a:t>
            </a:r>
          </a:p>
        </p:txBody>
      </p:sp>
      <p:sp>
        <p:nvSpPr>
          <p:cNvPr id="5" name="Rectangle 4"/>
          <p:cNvSpPr/>
          <p:nvPr/>
        </p:nvSpPr>
        <p:spPr>
          <a:xfrm>
            <a:off x="609600" y="1398757"/>
            <a:ext cx="8077200" cy="646331"/>
          </a:xfrm>
          <a:prstGeom prst="rect">
            <a:avLst/>
          </a:prstGeom>
        </p:spPr>
        <p:txBody>
          <a:bodyPr wrap="square">
            <a:spAutoFit/>
          </a:bodyPr>
          <a:lstStyle/>
          <a:p>
            <a:r>
              <a:rPr lang="en-US" dirty="0" smtClean="0"/>
              <a:t>Another example is the time series of the age of death of the successive kings of England</a:t>
            </a:r>
            <a:r>
              <a:rPr lang="en-US" dirty="0"/>
              <a:t>:</a:t>
            </a:r>
          </a:p>
        </p:txBody>
      </p:sp>
      <p:sp>
        <p:nvSpPr>
          <p:cNvPr id="7" name="Rectangle 6"/>
          <p:cNvSpPr/>
          <p:nvPr/>
        </p:nvSpPr>
        <p:spPr>
          <a:xfrm>
            <a:off x="5334000" y="5409625"/>
            <a:ext cx="2620910" cy="369332"/>
          </a:xfrm>
          <a:prstGeom prst="rect">
            <a:avLst/>
          </a:prstGeom>
        </p:spPr>
        <p:txBody>
          <a:bodyPr wrap="none">
            <a:spAutoFit/>
          </a:bodyPr>
          <a:lstStyle/>
          <a:p>
            <a:r>
              <a:rPr lang="en-US" dirty="0" smtClean="0"/>
              <a:t>ARIMA(p,1,q) can be used</a:t>
            </a:r>
            <a:endParaRPr lang="en-US" dirty="0"/>
          </a:p>
        </p:txBody>
      </p:sp>
      <p:sp>
        <p:nvSpPr>
          <p:cNvPr id="8" name="Slide Number Placeholder 7"/>
          <p:cNvSpPr>
            <a:spLocks noGrp="1"/>
          </p:cNvSpPr>
          <p:nvPr>
            <p:ph type="sldNum" sz="quarter" idx="12"/>
          </p:nvPr>
        </p:nvSpPr>
        <p:spPr/>
        <p:txBody>
          <a:bodyPr/>
          <a:lstStyle/>
          <a:p>
            <a:fld id="{71BD4A25-22B2-48E3-9FC3-0D375F0F72AF}" type="slidenum">
              <a:rPr lang="en-US" smtClean="0"/>
              <a:t>16</a:t>
            </a:fld>
            <a:endParaRPr lang="en-US"/>
          </a:p>
        </p:txBody>
      </p:sp>
    </p:spTree>
    <p:extLst>
      <p:ext uri="{BB962C8B-B14F-4D97-AF65-F5344CB8AC3E}">
        <p14:creationId xmlns:p14="http://schemas.microsoft.com/office/powerpoint/2010/main" val="949259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ACF &amp; PACF</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Auto Correlation Function (ACF)</a:t>
            </a:r>
          </a:p>
          <a:p>
            <a:pPr lvl="1"/>
            <a:r>
              <a:rPr lang="en-US" dirty="0" smtClean="0"/>
              <a:t>Correlation of the values of the time series with itself</a:t>
            </a:r>
          </a:p>
          <a:p>
            <a:pPr lvl="1"/>
            <a:r>
              <a:rPr lang="en-US" dirty="0" smtClean="0"/>
              <a:t>Similarity of the observations as a function of time</a:t>
            </a:r>
          </a:p>
          <a:p>
            <a:pPr lvl="1"/>
            <a:r>
              <a:rPr lang="en-US" dirty="0" smtClean="0"/>
              <a:t>Autocorrelation "carries over"</a:t>
            </a:r>
          </a:p>
          <a:p>
            <a:pPr lvl="2"/>
            <a:r>
              <a:rPr lang="en-US" dirty="0" smtClean="0"/>
              <a:t>if X</a:t>
            </a:r>
            <a:r>
              <a:rPr lang="en-US" baseline="-25000" dirty="0" smtClean="0"/>
              <a:t>t</a:t>
            </a:r>
            <a:r>
              <a:rPr lang="en-US" dirty="0" smtClean="0"/>
              <a:t> is correlated with X</a:t>
            </a:r>
            <a:r>
              <a:rPr lang="en-US" baseline="-25000" dirty="0" smtClean="0"/>
              <a:t>t-1</a:t>
            </a:r>
            <a:r>
              <a:rPr lang="en-US" dirty="0" smtClean="0"/>
              <a:t>, it is also correlated with X</a:t>
            </a:r>
            <a:r>
              <a:rPr lang="en-US" baseline="-25000" dirty="0" smtClean="0"/>
              <a:t>t-2</a:t>
            </a:r>
            <a:r>
              <a:rPr lang="en-US" dirty="0" smtClean="0"/>
              <a:t> (though to a lesser degree</a:t>
            </a:r>
            <a:r>
              <a:rPr lang="en-US" dirty="0" smtClean="0"/>
              <a:t>) </a:t>
            </a:r>
            <a:r>
              <a:rPr lang="en-US" b="1" u="sng" dirty="0" smtClean="0">
                <a:solidFill>
                  <a:srgbClr val="7030A0"/>
                </a:solidFill>
              </a:rPr>
              <a:t>(determines q)</a:t>
            </a:r>
            <a:endParaRPr lang="en-US" b="1" u="sng" dirty="0" smtClean="0">
              <a:solidFill>
                <a:srgbClr val="7030A0"/>
              </a:solidFill>
            </a:endParaRPr>
          </a:p>
          <a:p>
            <a:r>
              <a:rPr lang="en-US" dirty="0" smtClean="0"/>
              <a:t>Partial Auto Correlation Function (PACF)</a:t>
            </a:r>
          </a:p>
          <a:p>
            <a:pPr lvl="1"/>
            <a:r>
              <a:rPr lang="en-US" dirty="0" smtClean="0"/>
              <a:t>The partial autocorrelation at lag </a:t>
            </a:r>
            <a:r>
              <a:rPr lang="en-US" b="1" i="1" dirty="0" smtClean="0"/>
              <a:t>k</a:t>
            </a:r>
            <a:r>
              <a:rPr lang="en-US" dirty="0" smtClean="0"/>
              <a:t> that is not explained by "carry over“</a:t>
            </a:r>
          </a:p>
          <a:p>
            <a:pPr lvl="1"/>
            <a:r>
              <a:rPr lang="en-US" dirty="0" smtClean="0"/>
              <a:t>Helps determining the order of autoregressive models</a:t>
            </a:r>
          </a:p>
          <a:p>
            <a:pPr lvl="2"/>
            <a:r>
              <a:rPr lang="en-US" dirty="0" smtClean="0"/>
              <a:t>Where does PACF go to zero</a:t>
            </a:r>
            <a:r>
              <a:rPr lang="en-US" dirty="0"/>
              <a:t>? </a:t>
            </a:r>
            <a:r>
              <a:rPr lang="en-US" b="1" u="sng" dirty="0">
                <a:solidFill>
                  <a:srgbClr val="7030A0"/>
                </a:solidFill>
              </a:rPr>
              <a:t>(</a:t>
            </a:r>
            <a:r>
              <a:rPr lang="en-US" b="1" u="sng" dirty="0" smtClean="0">
                <a:solidFill>
                  <a:srgbClr val="7030A0"/>
                </a:solidFill>
              </a:rPr>
              <a:t>determines p)</a:t>
            </a:r>
            <a:endParaRPr lang="en-US" b="1" u="sng" dirty="0" smtClean="0">
              <a:solidFill>
                <a:srgbClr val="7030A0"/>
              </a:solidFill>
            </a:endParaRPr>
          </a:p>
          <a:p>
            <a:pPr lvl="1"/>
            <a:endParaRPr lang="en-US" dirty="0" smtClean="0"/>
          </a:p>
          <a:p>
            <a:pPr lvl="1"/>
            <a:endParaRPr lang="en-US" dirty="0" smtClean="0"/>
          </a:p>
          <a:p>
            <a:pPr lvl="1"/>
            <a:endParaRPr lang="en-US" dirty="0"/>
          </a:p>
        </p:txBody>
      </p:sp>
      <p:sp>
        <p:nvSpPr>
          <p:cNvPr id="8" name="Slide Number Placeholder 7"/>
          <p:cNvSpPr>
            <a:spLocks noGrp="1"/>
          </p:cNvSpPr>
          <p:nvPr>
            <p:ph type="sldNum" sz="quarter" idx="12"/>
          </p:nvPr>
        </p:nvSpPr>
        <p:spPr/>
        <p:txBody>
          <a:bodyPr/>
          <a:lstStyle/>
          <a:p>
            <a:fld id="{71BD4A25-22B2-48E3-9FC3-0D375F0F72AF}" type="slidenum">
              <a:rPr lang="en-US" smtClean="0"/>
              <a:t>17</a:t>
            </a:fld>
            <a:endParaRPr lang="en-US"/>
          </a:p>
        </p:txBody>
      </p:sp>
    </p:spTree>
    <p:extLst>
      <p:ext uri="{BB962C8B-B14F-4D97-AF65-F5344CB8AC3E}">
        <p14:creationId xmlns:p14="http://schemas.microsoft.com/office/powerpoint/2010/main" val="4196787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ARMA Model</a:t>
            </a:r>
          </a:p>
        </p:txBody>
      </p:sp>
      <p:sp>
        <p:nvSpPr>
          <p:cNvPr id="3" name="Content Placeholder 2"/>
          <p:cNvSpPr>
            <a:spLocks noGrp="1"/>
          </p:cNvSpPr>
          <p:nvPr>
            <p:ph idx="1"/>
          </p:nvPr>
        </p:nvSpPr>
        <p:spPr>
          <a:xfrm>
            <a:off x="457200" y="2911929"/>
            <a:ext cx="8229600" cy="3214234"/>
          </a:xfrm>
        </p:spPr>
        <p:txBody>
          <a:bodyPr>
            <a:normAutofit lnSpcReduction="10000"/>
          </a:bodyPr>
          <a:lstStyle/>
          <a:p>
            <a:r>
              <a:rPr lang="en-US" dirty="0"/>
              <a:t>The simplest </a:t>
            </a:r>
            <a:r>
              <a:rPr lang="en-US" dirty="0" smtClean="0"/>
              <a:t>Box-Jenkins </a:t>
            </a:r>
            <a:r>
              <a:rPr lang="en-US" dirty="0"/>
              <a:t>Model</a:t>
            </a:r>
          </a:p>
          <a:p>
            <a:r>
              <a:rPr lang="en-US" dirty="0"/>
              <a:t>Combination of two process models</a:t>
            </a:r>
          </a:p>
          <a:p>
            <a:pPr lvl="1"/>
            <a:r>
              <a:rPr lang="en-US" b="1" dirty="0">
                <a:solidFill>
                  <a:schemeClr val="tx2"/>
                </a:solidFill>
              </a:rPr>
              <a:t>Autoregressive</a:t>
            </a:r>
            <a:r>
              <a:rPr lang="en-US" dirty="0">
                <a:solidFill>
                  <a:schemeClr val="tx2"/>
                </a:solidFill>
              </a:rPr>
              <a:t>: Y</a:t>
            </a:r>
            <a:r>
              <a:rPr lang="en-US" baseline="-25000" dirty="0">
                <a:solidFill>
                  <a:schemeClr val="tx2"/>
                </a:solidFill>
              </a:rPr>
              <a:t>t</a:t>
            </a:r>
            <a:r>
              <a:rPr lang="en-US" dirty="0">
                <a:solidFill>
                  <a:schemeClr val="tx2"/>
                </a:solidFill>
              </a:rPr>
              <a:t> is a linear combination of its last </a:t>
            </a:r>
            <a:r>
              <a:rPr lang="en-US" i="1" dirty="0">
                <a:solidFill>
                  <a:schemeClr val="tx2"/>
                </a:solidFill>
              </a:rPr>
              <a:t>p</a:t>
            </a:r>
            <a:r>
              <a:rPr lang="en-US" dirty="0">
                <a:solidFill>
                  <a:schemeClr val="tx2"/>
                </a:solidFill>
              </a:rPr>
              <a:t> values</a:t>
            </a:r>
          </a:p>
          <a:p>
            <a:pPr lvl="1"/>
            <a:r>
              <a:rPr lang="en-US" b="1" dirty="0">
                <a:solidFill>
                  <a:schemeClr val="accent6"/>
                </a:solidFill>
              </a:rPr>
              <a:t>Moving average</a:t>
            </a:r>
            <a:r>
              <a:rPr lang="en-US" dirty="0">
                <a:solidFill>
                  <a:schemeClr val="accent6"/>
                </a:solidFill>
              </a:rPr>
              <a:t>: Y</a:t>
            </a:r>
            <a:r>
              <a:rPr lang="en-US" baseline="-25000" dirty="0">
                <a:solidFill>
                  <a:schemeClr val="accent6"/>
                </a:solidFill>
              </a:rPr>
              <a:t>t</a:t>
            </a:r>
            <a:r>
              <a:rPr lang="en-US" dirty="0">
                <a:solidFill>
                  <a:schemeClr val="accent6"/>
                </a:solidFill>
              </a:rPr>
              <a:t> is a </a:t>
            </a:r>
            <a:r>
              <a:rPr lang="en-US" dirty="0" smtClean="0">
                <a:solidFill>
                  <a:schemeClr val="accent6"/>
                </a:solidFill>
              </a:rPr>
              <a:t>constant </a:t>
            </a:r>
            <a:r>
              <a:rPr lang="en-US" dirty="0">
                <a:solidFill>
                  <a:schemeClr val="accent6"/>
                </a:solidFill>
              </a:rPr>
              <a:t>value plus the effects of a dampened white noise process over the last </a:t>
            </a:r>
            <a:r>
              <a:rPr lang="en-US" i="1" dirty="0">
                <a:solidFill>
                  <a:schemeClr val="accent6"/>
                </a:solidFill>
              </a:rPr>
              <a:t>q</a:t>
            </a:r>
            <a:r>
              <a:rPr lang="en-US" dirty="0">
                <a:solidFill>
                  <a:schemeClr val="accent6"/>
                </a:solidFill>
              </a:rPr>
              <a:t> time </a:t>
            </a:r>
            <a:r>
              <a:rPr lang="en-US" dirty="0" smtClean="0">
                <a:solidFill>
                  <a:schemeClr val="accent6"/>
                </a:solidFill>
              </a:rPr>
              <a:t>steps</a:t>
            </a:r>
            <a:endParaRPr lang="en-US" dirty="0">
              <a:solidFill>
                <a:schemeClr val="accent6"/>
              </a:solidFill>
            </a:endParaRPr>
          </a:p>
        </p:txBody>
      </p:sp>
      <p:pic>
        <p:nvPicPr>
          <p:cNvPr id="5" name="Picture 4" descr="latex-image-1.pdf"/>
          <p:cNvPicPr>
            <a:picLocks noChangeAspect="1"/>
          </p:cNvPicPr>
          <p:nvPr/>
        </p:nvPicPr>
        <p:blipFill>
          <a:blip r:embed="rId3" cstate="print"/>
          <a:stretch>
            <a:fillRect/>
          </a:stretch>
        </p:blipFill>
        <p:spPr>
          <a:xfrm>
            <a:off x="933214" y="1430338"/>
            <a:ext cx="7480300" cy="1077163"/>
          </a:xfrm>
          <a:prstGeom prst="rect">
            <a:avLst/>
          </a:prstGeom>
        </p:spPr>
      </p:pic>
      <p:sp>
        <p:nvSpPr>
          <p:cNvPr id="6" name="Rectangle 5"/>
          <p:cNvSpPr/>
          <p:nvPr/>
        </p:nvSpPr>
        <p:spPr>
          <a:xfrm>
            <a:off x="1814286" y="1297214"/>
            <a:ext cx="6599228" cy="653143"/>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814286" y="2004783"/>
            <a:ext cx="6599228" cy="653794"/>
          </a:xfrm>
          <a:prstGeom prst="rect">
            <a:avLst/>
          </a:prstGeom>
          <a:noFill/>
          <a:ln w="15875" cap="flat" cmpd="sng" algn="ctr">
            <a:solidFill>
              <a:schemeClr val="accent6"/>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lstStyle/>
          <a:p>
            <a:fld id="{71BD4A25-22B2-48E3-9FC3-0D375F0F72AF}" type="slidenum">
              <a:rPr lang="en-US" smtClean="0"/>
              <a:t>18</a:t>
            </a:fld>
            <a:endParaRPr lang="en-US"/>
          </a:p>
        </p:txBody>
      </p:sp>
    </p:spTree>
    <p:extLst>
      <p:ext uri="{BB962C8B-B14F-4D97-AF65-F5344CB8AC3E}">
        <p14:creationId xmlns:p14="http://schemas.microsoft.com/office/powerpoint/2010/main" val="3552668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ARIMA Model</a:t>
            </a:r>
            <a:endParaRPr lang="en-US" dirty="0"/>
          </a:p>
        </p:txBody>
      </p:sp>
      <p:sp>
        <p:nvSpPr>
          <p:cNvPr id="3" name="Content Placeholder 2"/>
          <p:cNvSpPr>
            <a:spLocks noGrp="1"/>
          </p:cNvSpPr>
          <p:nvPr>
            <p:ph idx="1"/>
          </p:nvPr>
        </p:nvSpPr>
        <p:spPr>
          <a:xfrm>
            <a:off x="457200" y="2971800"/>
            <a:ext cx="8229600" cy="3522012"/>
          </a:xfrm>
        </p:spPr>
        <p:txBody>
          <a:bodyPr>
            <a:normAutofit/>
          </a:bodyPr>
          <a:lstStyle/>
          <a:p>
            <a:r>
              <a:rPr lang="en-US" smtClean="0"/>
              <a:t>ARIMA adds a differencing term, </a:t>
            </a:r>
            <a:r>
              <a:rPr lang="en-US" i="1" smtClean="0"/>
              <a:t>d</a:t>
            </a:r>
            <a:r>
              <a:rPr lang="en-US" smtClean="0"/>
              <a:t>, to make the series more stationary </a:t>
            </a:r>
          </a:p>
          <a:p>
            <a:pPr lvl="1"/>
            <a:r>
              <a:rPr lang="en-US" smtClean="0"/>
              <a:t>rule of thumb:</a:t>
            </a:r>
          </a:p>
          <a:p>
            <a:pPr lvl="2"/>
            <a:r>
              <a:rPr lang="en-US" smtClean="0"/>
              <a:t>linear trend can be removed by d=1</a:t>
            </a:r>
          </a:p>
          <a:p>
            <a:pPr lvl="2"/>
            <a:r>
              <a:rPr lang="en-US" smtClean="0"/>
              <a:t>quadratic trend by d=2, and so on…</a:t>
            </a:r>
            <a:endParaRPr lang="en-US" dirty="0"/>
          </a:p>
        </p:txBody>
      </p:sp>
      <p:sp>
        <p:nvSpPr>
          <p:cNvPr id="4" name="Rectangle 3"/>
          <p:cNvSpPr/>
          <p:nvPr/>
        </p:nvSpPr>
        <p:spPr>
          <a:xfrm>
            <a:off x="533400" y="1295400"/>
            <a:ext cx="7924800" cy="1569660"/>
          </a:xfrm>
          <a:prstGeom prst="rect">
            <a:avLst/>
          </a:prstGeom>
        </p:spPr>
        <p:txBody>
          <a:bodyPr wrap="square">
            <a:spAutoFit/>
          </a:bodyPr>
          <a:lstStyle/>
          <a:p>
            <a:r>
              <a:rPr lang="en-US" dirty="0" smtClean="0">
                <a:latin typeface="Calibri" pitchFamily="34" charset="0"/>
              </a:rPr>
              <a:t>A combination of AR and MA models</a:t>
            </a:r>
          </a:p>
          <a:p>
            <a:r>
              <a:rPr lang="en-US" dirty="0" smtClean="0">
                <a:latin typeface="Calibri" pitchFamily="34" charset="0"/>
                <a:cs typeface="Times New Roman" pitchFamily="18" charset="0"/>
              </a:rPr>
              <a:t>The general non-seasonal model is known as ARIMA (p, d, q):</a:t>
            </a:r>
          </a:p>
          <a:p>
            <a:pPr lvl="1"/>
            <a:r>
              <a:rPr lang="en-US" sz="2000" dirty="0" smtClean="0">
                <a:latin typeface="Calibri" pitchFamily="34" charset="0"/>
                <a:cs typeface="Times New Roman" pitchFamily="18" charset="0"/>
              </a:rPr>
              <a:t>p is the number of autoregressive terms</a:t>
            </a:r>
          </a:p>
          <a:p>
            <a:pPr lvl="1"/>
            <a:r>
              <a:rPr lang="en-US" sz="2000" dirty="0" smtClean="0">
                <a:latin typeface="Calibri" pitchFamily="34" charset="0"/>
                <a:cs typeface="Times New Roman" pitchFamily="18" charset="0"/>
              </a:rPr>
              <a:t>d is the number of differences</a:t>
            </a:r>
          </a:p>
          <a:p>
            <a:pPr lvl="1"/>
            <a:r>
              <a:rPr lang="en-US" sz="2000" dirty="0" smtClean="0">
                <a:latin typeface="Calibri" pitchFamily="34" charset="0"/>
                <a:cs typeface="Times New Roman" pitchFamily="18" charset="0"/>
              </a:rPr>
              <a:t>q is the number of moving average terms</a:t>
            </a:r>
          </a:p>
        </p:txBody>
      </p:sp>
      <p:sp>
        <p:nvSpPr>
          <p:cNvPr id="9" name="Slide Number Placeholder 8"/>
          <p:cNvSpPr>
            <a:spLocks noGrp="1"/>
          </p:cNvSpPr>
          <p:nvPr>
            <p:ph type="sldNum" sz="quarter" idx="12"/>
          </p:nvPr>
        </p:nvSpPr>
        <p:spPr/>
        <p:txBody>
          <a:bodyPr/>
          <a:lstStyle/>
          <a:p>
            <a:fld id="{71BD4A25-22B2-48E3-9FC3-0D375F0F72AF}" type="slidenum">
              <a:rPr lang="en-US" smtClean="0"/>
              <a:t>19</a:t>
            </a:fld>
            <a:endParaRPr lang="en-US"/>
          </a:p>
        </p:txBody>
      </p:sp>
    </p:spTree>
    <p:extLst>
      <p:ext uri="{BB962C8B-B14F-4D97-AF65-F5344CB8AC3E}">
        <p14:creationId xmlns:p14="http://schemas.microsoft.com/office/powerpoint/2010/main" val="368781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Topics</a:t>
            </a:r>
            <a:endParaRPr lang="en-US" dirty="0"/>
          </a:p>
        </p:txBody>
      </p:sp>
      <p:sp>
        <p:nvSpPr>
          <p:cNvPr id="3" name="Content Placeholder 2"/>
          <p:cNvSpPr>
            <a:spLocks noGrp="1"/>
          </p:cNvSpPr>
          <p:nvPr>
            <p:ph idx="1"/>
          </p:nvPr>
        </p:nvSpPr>
        <p:spPr/>
        <p:txBody>
          <a:bodyPr/>
          <a:lstStyle/>
          <a:p>
            <a:r>
              <a:rPr lang="en-US" smtClean="0"/>
              <a:t>Time Series Analysis and its applications in forecasting</a:t>
            </a:r>
          </a:p>
          <a:p>
            <a:r>
              <a:rPr lang="en-US" smtClean="0"/>
              <a:t>Time Series Decomposition</a:t>
            </a:r>
          </a:p>
          <a:p>
            <a:r>
              <a:rPr lang="en-US" smtClean="0"/>
              <a:t>ARIMA Model</a:t>
            </a:r>
          </a:p>
          <a:p>
            <a:r>
              <a:rPr lang="en-US" smtClean="0"/>
              <a:t>Reasons to Choose (+) and Cautions (-) with Time Series Analysis</a:t>
            </a:r>
          </a:p>
          <a:p>
            <a:r>
              <a:rPr lang="en-US" smtClean="0"/>
              <a:t>Time Series Analysis with R</a:t>
            </a:r>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032191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sp>
        <p:nvSpPr>
          <p:cNvPr id="3" name="Content Placeholder 2"/>
          <p:cNvSpPr>
            <a:spLocks noGrp="1"/>
          </p:cNvSpPr>
          <p:nvPr>
            <p:ph idx="1"/>
          </p:nvPr>
        </p:nvSpPr>
        <p:spPr/>
        <p:txBody>
          <a:bodyPr/>
          <a:lstStyle/>
          <a:p>
            <a:r>
              <a:rPr lang="en-US" dirty="0"/>
              <a:t>The </a:t>
            </a:r>
            <a:r>
              <a:rPr lang="en-US" dirty="0" smtClean="0"/>
              <a:t>Data Scientist </a:t>
            </a:r>
            <a:r>
              <a:rPr lang="en-US" dirty="0"/>
              <a:t>must </a:t>
            </a:r>
            <a:r>
              <a:rPr lang="en-US" dirty="0" smtClean="0"/>
              <a:t>pick </a:t>
            </a:r>
            <a:r>
              <a:rPr lang="en-US" i="1" dirty="0"/>
              <a:t>p, d</a:t>
            </a:r>
            <a:r>
              <a:rPr lang="en-US" dirty="0"/>
              <a:t> and </a:t>
            </a:r>
            <a:r>
              <a:rPr lang="en-US" i="1" dirty="0"/>
              <a:t>q</a:t>
            </a:r>
          </a:p>
          <a:p>
            <a:pPr lvl="1"/>
            <a:r>
              <a:rPr lang="en-US" dirty="0"/>
              <a:t>An "art form" that requires domain </a:t>
            </a:r>
            <a:r>
              <a:rPr lang="en-US" dirty="0" smtClean="0"/>
              <a:t>knowledge</a:t>
            </a:r>
            <a:r>
              <a:rPr lang="en-US" dirty="0"/>
              <a:t>, modeling experience, and a few </a:t>
            </a:r>
            <a:r>
              <a:rPr lang="en-US" dirty="0" smtClean="0"/>
              <a:t>iterations</a:t>
            </a:r>
            <a:endParaRPr lang="en-US" dirty="0"/>
          </a:p>
          <a:p>
            <a:pPr lvl="1"/>
            <a:r>
              <a:rPr lang="en-US" dirty="0"/>
              <a:t>A simple AR model (q = 0), or MA model (p=0) might be simpler for the </a:t>
            </a:r>
            <a:r>
              <a:rPr lang="en-US" dirty="0" smtClean="0"/>
              <a:t>novice</a:t>
            </a:r>
            <a:endParaRPr lang="en-US" dirty="0"/>
          </a:p>
          <a:p>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20</a:t>
            </a:fld>
            <a:endParaRPr lang="en-US"/>
          </a:p>
        </p:txBody>
      </p:sp>
    </p:spTree>
    <p:extLst>
      <p:ext uri="{BB962C8B-B14F-4D97-AF65-F5344CB8AC3E}">
        <p14:creationId xmlns:p14="http://schemas.microsoft.com/office/powerpoint/2010/main" val="3482555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5" y="538495"/>
            <a:ext cx="8229600" cy="639762"/>
          </a:xfrm>
        </p:spPr>
        <p:txBody>
          <a:bodyPr>
            <a:normAutofit fontScale="90000"/>
          </a:bodyPr>
          <a:lstStyle/>
          <a:p>
            <a:r>
              <a:rPr lang="en-US" dirty="0"/>
              <a:t>Model Selection</a:t>
            </a:r>
            <a:br>
              <a:rPr lang="en-US" dirty="0"/>
            </a:br>
            <a:r>
              <a:rPr lang="en-US" sz="2700" dirty="0"/>
              <a:t>Example of the Ages at Death of the Kings of England </a:t>
            </a:r>
            <a:r>
              <a:rPr lang="en-US" dirty="0"/>
              <a:t/>
            </a:r>
            <a:br>
              <a:rPr lang="en-US" dirty="0"/>
            </a:br>
            <a:endParaRPr lang="en-US" dirty="0"/>
          </a:p>
        </p:txBody>
      </p:sp>
      <p:pic>
        <p:nvPicPr>
          <p:cNvPr id="3074" name="Picture 2" descr="C:\Users\CMP\Downloads\10-150223090420-conversion-gate02\slide-62-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2273" t="19034" r="45008" b="20902"/>
          <a:stretch/>
        </p:blipFill>
        <p:spPr bwMode="auto">
          <a:xfrm>
            <a:off x="457200" y="1143000"/>
            <a:ext cx="3733800" cy="31905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4343401"/>
            <a:ext cx="4267200" cy="1200329"/>
          </a:xfrm>
          <a:prstGeom prst="rect">
            <a:avLst/>
          </a:prstGeom>
        </p:spPr>
        <p:txBody>
          <a:bodyPr wrap="square">
            <a:spAutoFit/>
          </a:bodyPr>
          <a:lstStyle/>
          <a:p>
            <a:r>
              <a:rPr lang="en-US" dirty="0" smtClean="0"/>
              <a:t>An ARMA(0,1) model, that is, </a:t>
            </a:r>
            <a:r>
              <a:rPr lang="en-US" u="sng" dirty="0" smtClean="0"/>
              <a:t>a moving average</a:t>
            </a:r>
            <a:r>
              <a:rPr lang="en-US" dirty="0" smtClean="0"/>
              <a:t> model of order q=1, since the auto-</a:t>
            </a:r>
            <a:r>
              <a:rPr lang="en-US" dirty="0" err="1" smtClean="0"/>
              <a:t>correlogram</a:t>
            </a:r>
            <a:r>
              <a:rPr lang="en-US" dirty="0" smtClean="0"/>
              <a:t> is zero after lag 1 and the partial auto-</a:t>
            </a:r>
            <a:r>
              <a:rPr lang="en-US" dirty="0" err="1" smtClean="0"/>
              <a:t>correlogram</a:t>
            </a:r>
            <a:r>
              <a:rPr lang="en-US" dirty="0" smtClean="0"/>
              <a:t> tails off to zero</a:t>
            </a:r>
            <a:endParaRPr lang="en-US" dirty="0"/>
          </a:p>
        </p:txBody>
      </p:sp>
      <p:pic>
        <p:nvPicPr>
          <p:cNvPr id="3075" name="Picture 3" descr="C:\Users\CMP\Downloads\10-150223090420-conversion-gate02\slide-63-1024.jpg"/>
          <p:cNvPicPr>
            <a:picLocks noChangeAspect="1" noChangeArrowheads="1"/>
          </p:cNvPicPr>
          <p:nvPr/>
        </p:nvPicPr>
        <p:blipFill rotWithShape="1">
          <a:blip r:embed="rId3">
            <a:extLst>
              <a:ext uri="{28A0092B-C50C-407E-A947-70E740481C1C}">
                <a14:useLocalDpi xmlns:a14="http://schemas.microsoft.com/office/drawing/2010/main" val="0"/>
              </a:ext>
            </a:extLst>
          </a:blip>
          <a:srcRect l="40625" t="16762" r="4586" b="19926"/>
          <a:stretch/>
        </p:blipFill>
        <p:spPr bwMode="auto">
          <a:xfrm>
            <a:off x="4876800" y="1143000"/>
            <a:ext cx="3681702" cy="319081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724400" y="4343400"/>
            <a:ext cx="4267200" cy="1477328"/>
          </a:xfrm>
          <a:prstGeom prst="rect">
            <a:avLst/>
          </a:prstGeom>
        </p:spPr>
        <p:txBody>
          <a:bodyPr wrap="square">
            <a:spAutoFit/>
          </a:bodyPr>
          <a:lstStyle/>
          <a:p>
            <a:r>
              <a:rPr lang="en-US" dirty="0"/>
              <a:t>an ARMA(3,0) model, that is, an </a:t>
            </a:r>
            <a:r>
              <a:rPr lang="en-US" u="sng" dirty="0"/>
              <a:t>autoregressive</a:t>
            </a:r>
            <a:r>
              <a:rPr lang="en-US" dirty="0"/>
              <a:t> model of order p=3, since the partial </a:t>
            </a:r>
            <a:r>
              <a:rPr lang="en-US" dirty="0" smtClean="0"/>
              <a:t>auto-</a:t>
            </a:r>
            <a:r>
              <a:rPr lang="en-US" dirty="0" err="1" smtClean="0"/>
              <a:t>correlogram</a:t>
            </a:r>
            <a:r>
              <a:rPr lang="en-US" dirty="0" smtClean="0"/>
              <a:t> </a:t>
            </a:r>
            <a:r>
              <a:rPr lang="en-US" dirty="0"/>
              <a:t>is zero after lag 3, and the </a:t>
            </a:r>
            <a:r>
              <a:rPr lang="en-US" dirty="0" smtClean="0"/>
              <a:t>auto-</a:t>
            </a:r>
            <a:r>
              <a:rPr lang="en-US" dirty="0" err="1" smtClean="0"/>
              <a:t>correlogram</a:t>
            </a:r>
            <a:r>
              <a:rPr lang="en-US" dirty="0" smtClean="0"/>
              <a:t> </a:t>
            </a:r>
            <a:r>
              <a:rPr lang="en-US" dirty="0"/>
              <a:t>tails off to zero</a:t>
            </a:r>
          </a:p>
        </p:txBody>
      </p:sp>
      <p:sp>
        <p:nvSpPr>
          <p:cNvPr id="6" name="Slide Number Placeholder 5"/>
          <p:cNvSpPr>
            <a:spLocks noGrp="1"/>
          </p:cNvSpPr>
          <p:nvPr>
            <p:ph type="sldNum" sz="quarter" idx="12"/>
          </p:nvPr>
        </p:nvSpPr>
        <p:spPr/>
        <p:txBody>
          <a:bodyPr/>
          <a:lstStyle/>
          <a:p>
            <a:fld id="{71BD4A25-22B2-48E3-9FC3-0D375F0F72AF}" type="slidenum">
              <a:rPr lang="en-US" smtClean="0"/>
              <a:t>21</a:t>
            </a:fld>
            <a:endParaRPr lang="en-US"/>
          </a:p>
        </p:txBody>
      </p:sp>
    </p:spTree>
    <p:extLst>
      <p:ext uri="{BB962C8B-B14F-4D97-AF65-F5344CB8AC3E}">
        <p14:creationId xmlns:p14="http://schemas.microsoft.com/office/powerpoint/2010/main" val="3976856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a Candidate ARIMA Model</a:t>
            </a:r>
            <a:endParaRPr lang="en-US" dirty="0"/>
          </a:p>
        </p:txBody>
      </p:sp>
      <p:sp>
        <p:nvSpPr>
          <p:cNvPr id="4" name="Content Placeholder 3"/>
          <p:cNvSpPr>
            <a:spLocks noGrp="1"/>
          </p:cNvSpPr>
          <p:nvPr>
            <p:ph idx="1"/>
          </p:nvPr>
        </p:nvSpPr>
        <p:spPr>
          <a:xfrm>
            <a:off x="457200" y="1600200"/>
            <a:ext cx="8229600" cy="5213735"/>
          </a:xfrm>
          <a:prstGeom prst="rect">
            <a:avLst/>
          </a:prstGeom>
        </p:spPr>
        <p:txBody>
          <a:bodyPr wrap="square">
            <a:spAutoFit/>
          </a:bodyPr>
          <a:lstStyle/>
          <a:p>
            <a:r>
              <a:rPr lang="en-US" dirty="0"/>
              <a:t>W</a:t>
            </a:r>
            <a:r>
              <a:rPr lang="en-US" dirty="0" smtClean="0"/>
              <a:t>hich </a:t>
            </a:r>
            <a:r>
              <a:rPr lang="en-US" dirty="0"/>
              <a:t>model is best: </a:t>
            </a:r>
            <a:r>
              <a:rPr lang="en-US" dirty="0" smtClean="0"/>
              <a:t>we </a:t>
            </a:r>
            <a:r>
              <a:rPr lang="en-US" dirty="0"/>
              <a:t>assume that the model with the fewest parameters is best. </a:t>
            </a:r>
            <a:endParaRPr lang="en-US" dirty="0" smtClean="0"/>
          </a:p>
          <a:p>
            <a:r>
              <a:rPr lang="en-US" dirty="0" smtClean="0"/>
              <a:t>The </a:t>
            </a:r>
            <a:r>
              <a:rPr lang="en-US" dirty="0"/>
              <a:t>ARMA(3,0) model has 3 parameters, </a:t>
            </a:r>
            <a:r>
              <a:rPr lang="en-US" dirty="0" smtClean="0"/>
              <a:t>and the </a:t>
            </a:r>
            <a:r>
              <a:rPr lang="en-US" dirty="0"/>
              <a:t>ARMA(0,1) model has 1 </a:t>
            </a:r>
            <a:r>
              <a:rPr lang="en-US" dirty="0" smtClean="0"/>
              <a:t>parameter. </a:t>
            </a:r>
            <a:r>
              <a:rPr lang="en-US" dirty="0"/>
              <a:t>Therefore, the ARMA(0,1) model is taken as the best </a:t>
            </a:r>
            <a:r>
              <a:rPr lang="en-US" dirty="0" smtClean="0"/>
              <a:t>model</a:t>
            </a:r>
          </a:p>
          <a:p>
            <a:r>
              <a:rPr lang="en-US" dirty="0" smtClean="0"/>
              <a:t>then </a:t>
            </a:r>
            <a:r>
              <a:rPr lang="en-US" dirty="0"/>
              <a:t>the original time series of the ages of death can be modelled using an ARIMA(0,1,1) model (with p=0, d=1, q=1, where d is the order of differencing required)</a:t>
            </a:r>
          </a:p>
        </p:txBody>
      </p:sp>
      <p:sp>
        <p:nvSpPr>
          <p:cNvPr id="6" name="Slide Number Placeholder 5"/>
          <p:cNvSpPr>
            <a:spLocks noGrp="1"/>
          </p:cNvSpPr>
          <p:nvPr>
            <p:ph type="sldNum" sz="quarter" idx="12"/>
          </p:nvPr>
        </p:nvSpPr>
        <p:spPr/>
        <p:txBody>
          <a:bodyPr/>
          <a:lstStyle/>
          <a:p>
            <a:fld id="{71BD4A25-22B2-48E3-9FC3-0D375F0F72AF}" type="slidenum">
              <a:rPr lang="en-US" smtClean="0"/>
              <a:t>22</a:t>
            </a:fld>
            <a:endParaRPr lang="en-US"/>
          </a:p>
        </p:txBody>
      </p:sp>
    </p:spTree>
    <p:extLst>
      <p:ext uri="{BB962C8B-B14F-4D97-AF65-F5344CB8AC3E}">
        <p14:creationId xmlns:p14="http://schemas.microsoft.com/office/powerpoint/2010/main" val="132241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4098" name="Picture 2" descr="C:\Users\CMP\Downloads\10-150223090420-conversion-gate02\slide-67-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36850" t="20495" r="3125" b="19115"/>
          <a:stretch/>
        </p:blipFill>
        <p:spPr bwMode="auto">
          <a:xfrm>
            <a:off x="2169226" y="1066800"/>
            <a:ext cx="4841174" cy="3652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4494350"/>
            <a:ext cx="8305800" cy="2031325"/>
          </a:xfrm>
          <a:prstGeom prst="rect">
            <a:avLst/>
          </a:prstGeom>
        </p:spPr>
        <p:txBody>
          <a:bodyPr wrap="square">
            <a:spAutoFit/>
          </a:bodyPr>
          <a:lstStyle/>
          <a:p>
            <a:pPr marL="285750" indent="-285750">
              <a:buFont typeface="Arial" panose="020B0604020202020204" pitchFamily="34" charset="0"/>
              <a:buChar char="•"/>
            </a:pPr>
            <a:r>
              <a:rPr lang="en-US" dirty="0"/>
              <a:t>The volcanic dust veil index data in the northern hemisphere, from 1500-1969 (original data from </a:t>
            </a:r>
            <a:r>
              <a:rPr lang="en-US" dirty="0" err="1"/>
              <a:t>Hipel</a:t>
            </a:r>
            <a:r>
              <a:rPr lang="en-US" dirty="0"/>
              <a:t> and </a:t>
            </a:r>
            <a:r>
              <a:rPr lang="en-US" dirty="0" err="1"/>
              <a:t>Mcleod</a:t>
            </a:r>
            <a:r>
              <a:rPr lang="en-US" dirty="0"/>
              <a:t>, 1994). </a:t>
            </a:r>
            <a:r>
              <a:rPr lang="en-US" dirty="0" smtClean="0"/>
              <a:t>This </a:t>
            </a:r>
            <a:r>
              <a:rPr lang="en-US" dirty="0"/>
              <a:t>is a measure of the impact of volcanic eruptions’ release of dust and aerosols into the environment. </a:t>
            </a:r>
            <a:endParaRPr lang="en-US" dirty="0" smtClean="0"/>
          </a:p>
          <a:p>
            <a:pPr marL="285750" indent="-285750">
              <a:buFont typeface="Arial" panose="020B0604020202020204" pitchFamily="34" charset="0"/>
              <a:buChar char="•"/>
            </a:pPr>
            <a:r>
              <a:rPr lang="en-US" dirty="0" smtClean="0"/>
              <a:t> The </a:t>
            </a:r>
            <a:r>
              <a:rPr lang="en-US" dirty="0"/>
              <a:t>time series appears to be stationary in mean and variance, as its level and variance appear to be roughly constant over time. </a:t>
            </a:r>
            <a:endParaRPr lang="en-US" dirty="0" smtClean="0"/>
          </a:p>
          <a:p>
            <a:pPr marL="285750" indent="-285750">
              <a:buFont typeface="Arial" panose="020B0604020202020204" pitchFamily="34" charset="0"/>
              <a:buChar char="•"/>
            </a:pPr>
            <a:r>
              <a:rPr lang="en-US" dirty="0" smtClean="0"/>
              <a:t>Therefore</a:t>
            </a:r>
            <a:r>
              <a:rPr lang="en-US" dirty="0"/>
              <a:t>, we do not need to difference this series in order to fit an ARIMA model, </a:t>
            </a:r>
            <a:r>
              <a:rPr lang="en-US" dirty="0" smtClean="0"/>
              <a:t>(</a:t>
            </a:r>
            <a:r>
              <a:rPr lang="en-US" dirty="0"/>
              <a:t>the order of differencing required, d, is zero here).</a:t>
            </a:r>
          </a:p>
        </p:txBody>
      </p:sp>
      <p:sp>
        <p:nvSpPr>
          <p:cNvPr id="6" name="Slide Number Placeholder 5"/>
          <p:cNvSpPr>
            <a:spLocks noGrp="1"/>
          </p:cNvSpPr>
          <p:nvPr>
            <p:ph type="sldNum" sz="quarter" idx="12"/>
          </p:nvPr>
        </p:nvSpPr>
        <p:spPr/>
        <p:txBody>
          <a:bodyPr/>
          <a:lstStyle/>
          <a:p>
            <a:fld id="{71BD4A25-22B2-48E3-9FC3-0D375F0F72AF}" type="slidenum">
              <a:rPr lang="en-US" smtClean="0"/>
              <a:t>23</a:t>
            </a:fld>
            <a:endParaRPr lang="en-US"/>
          </a:p>
        </p:txBody>
      </p:sp>
    </p:spTree>
    <p:extLst>
      <p:ext uri="{BB962C8B-B14F-4D97-AF65-F5344CB8AC3E}">
        <p14:creationId xmlns:p14="http://schemas.microsoft.com/office/powerpoint/2010/main" val="3148642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87292"/>
          </a:xfrm>
        </p:spPr>
        <p:txBody>
          <a:bodyPr>
            <a:normAutofit fontScale="90000"/>
          </a:bodyPr>
          <a:lstStyle/>
          <a:p>
            <a:r>
              <a:rPr lang="en-US" dirty="0"/>
              <a:t>Selecting a Candidate ARIMA Model</a:t>
            </a:r>
          </a:p>
        </p:txBody>
      </p:sp>
      <p:sp>
        <p:nvSpPr>
          <p:cNvPr id="4" name="Rectangle 3"/>
          <p:cNvSpPr/>
          <p:nvPr/>
        </p:nvSpPr>
        <p:spPr>
          <a:xfrm>
            <a:off x="457200" y="4530038"/>
            <a:ext cx="3976255" cy="1477328"/>
          </a:xfrm>
          <a:prstGeom prst="rect">
            <a:avLst/>
          </a:prstGeom>
        </p:spPr>
        <p:txBody>
          <a:bodyPr wrap="square">
            <a:spAutoFit/>
          </a:bodyPr>
          <a:lstStyle/>
          <a:p>
            <a:r>
              <a:rPr lang="en-US" dirty="0" smtClean="0"/>
              <a:t>an </a:t>
            </a:r>
            <a:r>
              <a:rPr lang="en-US" dirty="0"/>
              <a:t>ARMA(0,3) model, since the </a:t>
            </a:r>
            <a:r>
              <a:rPr lang="en-US" dirty="0" smtClean="0"/>
              <a:t>auto-</a:t>
            </a:r>
            <a:r>
              <a:rPr lang="en-US" dirty="0" err="1" smtClean="0"/>
              <a:t>correlogram</a:t>
            </a:r>
            <a:r>
              <a:rPr lang="en-US" dirty="0" smtClean="0"/>
              <a:t> </a:t>
            </a:r>
            <a:r>
              <a:rPr lang="en-US" dirty="0"/>
              <a:t>is zero after lag 3, and the partial </a:t>
            </a:r>
            <a:r>
              <a:rPr lang="en-US" dirty="0" err="1"/>
              <a:t>correlogram</a:t>
            </a:r>
            <a:r>
              <a:rPr lang="en-US" dirty="0"/>
              <a:t> tails off to zero (although perhaps too abruptly for this model to be appropriate) </a:t>
            </a:r>
          </a:p>
        </p:txBody>
      </p:sp>
      <p:sp>
        <p:nvSpPr>
          <p:cNvPr id="5" name="Rectangle 4"/>
          <p:cNvSpPr/>
          <p:nvPr/>
        </p:nvSpPr>
        <p:spPr>
          <a:xfrm>
            <a:off x="4521035" y="4564393"/>
            <a:ext cx="4419600" cy="1200329"/>
          </a:xfrm>
          <a:prstGeom prst="rect">
            <a:avLst/>
          </a:prstGeom>
        </p:spPr>
        <p:txBody>
          <a:bodyPr wrap="square">
            <a:spAutoFit/>
          </a:bodyPr>
          <a:lstStyle/>
          <a:p>
            <a:r>
              <a:rPr lang="en-US" dirty="0"/>
              <a:t>an ARMA(2,0) model, since the partial </a:t>
            </a:r>
            <a:r>
              <a:rPr lang="en-US" dirty="0" smtClean="0"/>
              <a:t>auto-</a:t>
            </a:r>
            <a:r>
              <a:rPr lang="en-US" dirty="0" err="1" smtClean="0"/>
              <a:t>correlogram</a:t>
            </a:r>
            <a:r>
              <a:rPr lang="en-US" dirty="0" smtClean="0"/>
              <a:t> </a:t>
            </a:r>
            <a:r>
              <a:rPr lang="en-US" dirty="0"/>
              <a:t>is zero after lag 2, and the </a:t>
            </a:r>
            <a:r>
              <a:rPr lang="en-US" dirty="0" err="1"/>
              <a:t>correlogram</a:t>
            </a:r>
            <a:r>
              <a:rPr lang="en-US" dirty="0"/>
              <a:t> tails off to zero after lag 3, and the partial </a:t>
            </a:r>
            <a:r>
              <a:rPr lang="en-US" dirty="0" err="1"/>
              <a:t>correlogram</a:t>
            </a:r>
            <a:r>
              <a:rPr lang="en-US" dirty="0"/>
              <a:t> is zero after lag 2</a:t>
            </a:r>
          </a:p>
        </p:txBody>
      </p:sp>
      <p:pic>
        <p:nvPicPr>
          <p:cNvPr id="5122" name="Picture 2" descr="C:\Users\CMP\Downloads\10-150223090420-conversion-gate02\slide-68-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1176" t="16599" r="45253" b="22362"/>
          <a:stretch/>
        </p:blipFill>
        <p:spPr bwMode="auto">
          <a:xfrm>
            <a:off x="609600" y="1552902"/>
            <a:ext cx="3352800" cy="286512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CMP\Downloads\10-150223090420-conversion-gate02\slide-69-1024.jpg"/>
          <p:cNvPicPr>
            <a:picLocks noChangeAspect="1" noChangeArrowheads="1"/>
          </p:cNvPicPr>
          <p:nvPr/>
        </p:nvPicPr>
        <p:blipFill rotWithShape="1">
          <a:blip r:embed="rId3">
            <a:extLst>
              <a:ext uri="{28A0092B-C50C-407E-A947-70E740481C1C}">
                <a14:useLocalDpi xmlns:a14="http://schemas.microsoft.com/office/drawing/2010/main" val="0"/>
              </a:ext>
            </a:extLst>
          </a:blip>
          <a:srcRect l="36364" t="15462" r="4687" b="17329"/>
          <a:stretch/>
        </p:blipFill>
        <p:spPr bwMode="auto">
          <a:xfrm>
            <a:off x="5029200" y="1407416"/>
            <a:ext cx="3429000" cy="293206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71BD4A25-22B2-48E3-9FC3-0D375F0F72AF}" type="slidenum">
              <a:rPr lang="en-US" smtClean="0"/>
              <a:t>24</a:t>
            </a:fld>
            <a:endParaRPr lang="en-US"/>
          </a:p>
        </p:txBody>
      </p:sp>
    </p:spTree>
    <p:extLst>
      <p:ext uri="{BB962C8B-B14F-4D97-AF65-F5344CB8AC3E}">
        <p14:creationId xmlns:p14="http://schemas.microsoft.com/office/powerpoint/2010/main" val="2858113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 vs AR</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MA (moving average) model is usually used to model a time series that shows short-term dependencies between successive observations. Intuitively, it makes good sense that a MA model can be used to describe the irregular component in the time series of ages at death of English kings, as we might expect the age at death of a particular English king to have some effect on the ages at death of the next king or two, but not much effect on the ages at death of kings that reign much longer after that</a:t>
            </a:r>
            <a:r>
              <a:rPr lang="en-US" dirty="0" smtClean="0"/>
              <a:t>.</a:t>
            </a:r>
          </a:p>
          <a:p>
            <a:endParaRPr lang="en-US" dirty="0" smtClean="0"/>
          </a:p>
          <a:p>
            <a:r>
              <a:rPr lang="en-US" dirty="0"/>
              <a:t>An AR (autoregressive) model is usually used to model a time series which shows longer term dependencies between successive observations. </a:t>
            </a:r>
            <a:r>
              <a:rPr lang="en-US" dirty="0" smtClean="0"/>
              <a:t>Intuitively</a:t>
            </a:r>
            <a:r>
              <a:rPr lang="en-US" dirty="0"/>
              <a:t>, it makes sense that an AR model could be used to describe the time series of volcanic dust veil index, as we would expect volcanic dust and aerosol levels in one year to affect those in much later years, since the dust and aerosols are unlikely to disappear quickly.</a:t>
            </a:r>
          </a:p>
        </p:txBody>
      </p:sp>
      <p:sp>
        <p:nvSpPr>
          <p:cNvPr id="6" name="Slide Number Placeholder 5"/>
          <p:cNvSpPr>
            <a:spLocks noGrp="1"/>
          </p:cNvSpPr>
          <p:nvPr>
            <p:ph type="sldNum" sz="quarter" idx="12"/>
          </p:nvPr>
        </p:nvSpPr>
        <p:spPr/>
        <p:txBody>
          <a:bodyPr/>
          <a:lstStyle/>
          <a:p>
            <a:fld id="{71BD4A25-22B2-48E3-9FC3-0D375F0F72AF}" type="slidenum">
              <a:rPr lang="en-US" smtClean="0"/>
              <a:t>25</a:t>
            </a:fld>
            <a:endParaRPr lang="en-US"/>
          </a:p>
        </p:txBody>
      </p:sp>
    </p:spTree>
    <p:extLst>
      <p:ext uri="{BB962C8B-B14F-4D97-AF65-F5344CB8AC3E}">
        <p14:creationId xmlns:p14="http://schemas.microsoft.com/office/powerpoint/2010/main" val="646735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Using ARIMA</a:t>
            </a:r>
            <a:endParaRPr lang="en-US" dirty="0"/>
          </a:p>
        </p:txBody>
      </p:sp>
      <p:pic>
        <p:nvPicPr>
          <p:cNvPr id="6146" name="Picture 2" descr="C:\Users\CMP\Downloads\10-150223090420-conversion-gate02\slide-73-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42816" t="19684" r="4952" b="22849"/>
          <a:stretch/>
        </p:blipFill>
        <p:spPr bwMode="auto">
          <a:xfrm>
            <a:off x="4800492" y="1676400"/>
            <a:ext cx="4155482"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1628507"/>
            <a:ext cx="4572000" cy="2585323"/>
          </a:xfrm>
          <a:prstGeom prst="rect">
            <a:avLst/>
          </a:prstGeom>
        </p:spPr>
        <p:txBody>
          <a:bodyPr>
            <a:spAutoFit/>
          </a:bodyPr>
          <a:lstStyle/>
          <a:p>
            <a:r>
              <a:rPr lang="en-US" dirty="0"/>
              <a:t>We can plot the observed ages of death for the first 42 kings, as well as the ages that would be predicted for these 42 kings and for the next 5 kings using our ARIMA(0,1,1) model, by </a:t>
            </a:r>
            <a:r>
              <a:rPr lang="en-US" dirty="0" smtClean="0"/>
              <a:t>typing</a:t>
            </a:r>
          </a:p>
          <a:p>
            <a:endParaRPr lang="en-US" dirty="0"/>
          </a:p>
          <a:p>
            <a:r>
              <a:rPr lang="en-US" dirty="0"/>
              <a:t> it is a good idea to investigate whether the forecast errors of an ARIMA model are normally distributed with mean zero and constant </a:t>
            </a:r>
            <a:r>
              <a:rPr lang="en-US" dirty="0" smtClean="0"/>
              <a:t>variance.</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26</a:t>
            </a:fld>
            <a:endParaRPr lang="en-US"/>
          </a:p>
        </p:txBody>
      </p:sp>
    </p:spTree>
    <p:extLst>
      <p:ext uri="{BB962C8B-B14F-4D97-AF65-F5344CB8AC3E}">
        <p14:creationId xmlns:p14="http://schemas.microsoft.com/office/powerpoint/2010/main" val="1005862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Statistical Test to Improve the Model</a:t>
            </a:r>
            <a:endParaRPr lang="en-US" dirty="0"/>
          </a:p>
        </p:txBody>
      </p:sp>
      <p:pic>
        <p:nvPicPr>
          <p:cNvPr id="7170" name="Picture 2" descr="C:\Users\CMP\Downloads\10-150223090420-conversion-gate02\slide-77-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41599" t="18060" r="4585" b="24797"/>
          <a:stretch/>
        </p:blipFill>
        <p:spPr bwMode="auto">
          <a:xfrm>
            <a:off x="4686717" y="1539651"/>
            <a:ext cx="4286080" cy="34133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676400"/>
            <a:ext cx="4572000" cy="3139321"/>
          </a:xfrm>
          <a:prstGeom prst="rect">
            <a:avLst/>
          </a:prstGeom>
        </p:spPr>
        <p:txBody>
          <a:bodyPr>
            <a:spAutoFit/>
          </a:bodyPr>
          <a:lstStyle/>
          <a:p>
            <a:pPr marL="285750" indent="-285750">
              <a:buFont typeface="Arial" panose="020B0604020202020204" pitchFamily="34" charset="0"/>
              <a:buChar char="•"/>
            </a:pPr>
            <a:r>
              <a:rPr lang="en-US" dirty="0" smtClean="0"/>
              <a:t>The </a:t>
            </a:r>
            <a:r>
              <a:rPr lang="en-US" dirty="0"/>
              <a:t>histogram of the time series shows that the forecast errors are roughly normally distributed and the mean seems to be close to zero. </a:t>
            </a:r>
            <a:endParaRPr lang="en-US" dirty="0" smtClean="0"/>
          </a:p>
          <a:p>
            <a:pPr marL="285750" indent="-285750">
              <a:buFont typeface="Arial" panose="020B0604020202020204" pitchFamily="34" charset="0"/>
              <a:buChar char="•"/>
            </a:pPr>
            <a:r>
              <a:rPr lang="en-US" dirty="0" smtClean="0"/>
              <a:t>Therefore</a:t>
            </a:r>
            <a:r>
              <a:rPr lang="en-US" dirty="0"/>
              <a:t>, it is plausible that the forecast errors are normally distributed with mean zero and constant variance.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Conclusion</a:t>
            </a:r>
            <a:r>
              <a:rPr lang="en-US" dirty="0"/>
              <a:t>: </a:t>
            </a:r>
            <a:r>
              <a:rPr lang="en-US" dirty="0" smtClean="0"/>
              <a:t>the </a:t>
            </a:r>
            <a:r>
              <a:rPr lang="en-US" dirty="0"/>
              <a:t>ARIMA(0,1,1) does seem to provide an adequate predictive model for the ages at death of English kings.</a:t>
            </a:r>
          </a:p>
        </p:txBody>
      </p:sp>
      <p:sp>
        <p:nvSpPr>
          <p:cNvPr id="6" name="Slide Number Placeholder 5"/>
          <p:cNvSpPr>
            <a:spLocks noGrp="1"/>
          </p:cNvSpPr>
          <p:nvPr>
            <p:ph type="sldNum" sz="quarter" idx="12"/>
          </p:nvPr>
        </p:nvSpPr>
        <p:spPr/>
        <p:txBody>
          <a:bodyPr/>
          <a:lstStyle/>
          <a:p>
            <a:fld id="{71BD4A25-22B2-48E3-9FC3-0D375F0F72AF}" type="slidenum">
              <a:rPr lang="en-US" smtClean="0"/>
              <a:t>27</a:t>
            </a:fld>
            <a:endParaRPr lang="en-US"/>
          </a:p>
        </p:txBody>
      </p:sp>
    </p:spTree>
    <p:extLst>
      <p:ext uri="{BB962C8B-B14F-4D97-AF65-F5344CB8AC3E}">
        <p14:creationId xmlns:p14="http://schemas.microsoft.com/office/powerpoint/2010/main" val="1501926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Product Sales Quantity</a:t>
            </a:r>
            <a:endParaRPr lang="en-US" dirty="0"/>
          </a:p>
        </p:txBody>
      </p:sp>
      <p:pic>
        <p:nvPicPr>
          <p:cNvPr id="8194" name="Picture 2" descr="C:\Users\CMP\Downloads\10-150223090420-conversion-gate02\slide-79-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6291" t="15625" r="11526" b="38758"/>
          <a:stretch/>
        </p:blipFill>
        <p:spPr bwMode="auto">
          <a:xfrm>
            <a:off x="1066800" y="1295400"/>
            <a:ext cx="7311242" cy="30436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5390" y="4495800"/>
            <a:ext cx="7696200" cy="1754326"/>
          </a:xfrm>
          <a:prstGeom prst="rect">
            <a:avLst/>
          </a:prstGeom>
        </p:spPr>
        <p:txBody>
          <a:bodyPr wrap="square">
            <a:spAutoFit/>
          </a:bodyPr>
          <a:lstStyle/>
          <a:p>
            <a:pPr marL="285750" indent="-285750">
              <a:buFont typeface="Arial" panose="020B0604020202020204" pitchFamily="34" charset="0"/>
              <a:buChar char="•"/>
            </a:pPr>
            <a:r>
              <a:rPr lang="en-US" dirty="0"/>
              <a:t>What does the time series graph show us in terms of the modeling technique to use? </a:t>
            </a:r>
          </a:p>
          <a:p>
            <a:pPr marL="742950" lvl="1" indent="-285750">
              <a:buFont typeface="Arial" panose="020B0604020202020204" pitchFamily="34" charset="0"/>
              <a:buChar char="•"/>
            </a:pPr>
            <a:r>
              <a:rPr lang="en-US" dirty="0" smtClean="0"/>
              <a:t>Is </a:t>
            </a:r>
            <a:r>
              <a:rPr lang="en-US" dirty="0"/>
              <a:t>there a trend? If so, is there any direction? </a:t>
            </a:r>
          </a:p>
          <a:p>
            <a:pPr marL="742950" lvl="1" indent="-285750">
              <a:buFont typeface="Arial" panose="020B0604020202020204" pitchFamily="34" charset="0"/>
              <a:buChar char="•"/>
            </a:pPr>
            <a:r>
              <a:rPr lang="en-US" dirty="0" smtClean="0"/>
              <a:t>Is </a:t>
            </a:r>
            <a:r>
              <a:rPr lang="en-US" dirty="0"/>
              <a:t>there seasonality? </a:t>
            </a:r>
          </a:p>
          <a:p>
            <a:pPr marL="285750" indent="-285750">
              <a:buFont typeface="Arial" panose="020B0604020202020204" pitchFamily="34" charset="0"/>
              <a:buChar char="•"/>
            </a:pPr>
            <a:r>
              <a:rPr lang="en-US" dirty="0" smtClean="0"/>
              <a:t>Which </a:t>
            </a:r>
            <a:r>
              <a:rPr lang="en-US" dirty="0"/>
              <a:t>potential model(s) would you use for this application? </a:t>
            </a:r>
            <a:endParaRPr lang="en-US" dirty="0" smtClean="0"/>
          </a:p>
          <a:p>
            <a:pPr marL="742950" lvl="1" indent="-285750">
              <a:buFont typeface="Arial" panose="020B0604020202020204" pitchFamily="34" charset="0"/>
              <a:buChar char="•"/>
            </a:pPr>
            <a:r>
              <a:rPr lang="en-US" dirty="0" smtClean="0"/>
              <a:t>ARIMA(p, d, q</a:t>
            </a:r>
            <a:r>
              <a:rPr lang="en-US" dirty="0"/>
              <a:t>)</a:t>
            </a:r>
          </a:p>
        </p:txBody>
      </p:sp>
      <p:sp>
        <p:nvSpPr>
          <p:cNvPr id="6" name="Slide Number Placeholder 5"/>
          <p:cNvSpPr>
            <a:spLocks noGrp="1"/>
          </p:cNvSpPr>
          <p:nvPr>
            <p:ph type="sldNum" sz="quarter" idx="12"/>
          </p:nvPr>
        </p:nvSpPr>
        <p:spPr/>
        <p:txBody>
          <a:bodyPr/>
          <a:lstStyle/>
          <a:p>
            <a:fld id="{71BD4A25-22B2-48E3-9FC3-0D375F0F72AF}" type="slidenum">
              <a:rPr lang="en-US" smtClean="0"/>
              <a:t>28</a:t>
            </a:fld>
            <a:endParaRPr lang="en-US"/>
          </a:p>
        </p:txBody>
      </p:sp>
    </p:spTree>
    <p:extLst>
      <p:ext uri="{BB962C8B-B14F-4D97-AF65-F5344CB8AC3E}">
        <p14:creationId xmlns:p14="http://schemas.microsoft.com/office/powerpoint/2010/main" val="2065137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Decompose the Time Series</a:t>
            </a:r>
            <a:endParaRPr lang="en-US" dirty="0"/>
          </a:p>
        </p:txBody>
      </p:sp>
      <p:pic>
        <p:nvPicPr>
          <p:cNvPr id="9218" name="Picture 2" descr="C:\Users\CMP\Downloads\10-150223090420-conversion-gate02\slide-80-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54627" t="12703" r="3125" b="1258"/>
          <a:stretch/>
        </p:blipFill>
        <p:spPr bwMode="auto">
          <a:xfrm>
            <a:off x="5334000" y="1447800"/>
            <a:ext cx="3242813"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1295400"/>
            <a:ext cx="4572000" cy="3693319"/>
          </a:xfrm>
          <a:prstGeom prst="rect">
            <a:avLst/>
          </a:prstGeom>
        </p:spPr>
        <p:txBody>
          <a:bodyPr>
            <a:spAutoFit/>
          </a:bodyPr>
          <a:lstStyle/>
          <a:p>
            <a:pPr marL="285750" indent="-285750">
              <a:buFont typeface="Arial" panose="020B0604020202020204" pitchFamily="34" charset="0"/>
              <a:buChar char="•"/>
            </a:pPr>
            <a:r>
              <a:rPr lang="en-US" dirty="0"/>
              <a:t>In order to further isolate the algorithm to use for analysis, lets decompose the time series to see the individual components. </a:t>
            </a:r>
          </a:p>
          <a:p>
            <a:pPr marL="285750" indent="-285750">
              <a:buFont typeface="Arial" panose="020B0604020202020204" pitchFamily="34" charset="0"/>
              <a:buChar char="•"/>
            </a:pPr>
            <a:r>
              <a:rPr lang="en-US" dirty="0" smtClean="0"/>
              <a:t>There </a:t>
            </a:r>
            <a:r>
              <a:rPr lang="en-US" dirty="0"/>
              <a:t>appears to be a slight positive trend line </a:t>
            </a:r>
            <a:endParaRPr lang="en-US" dirty="0" smtClean="0"/>
          </a:p>
          <a:p>
            <a:pPr marL="285750" indent="-285750">
              <a:buFont typeface="Arial" panose="020B0604020202020204" pitchFamily="34" charset="0"/>
              <a:buChar char="•"/>
            </a:pPr>
            <a:r>
              <a:rPr lang="en-US" dirty="0" smtClean="0"/>
              <a:t>There </a:t>
            </a:r>
            <a:r>
              <a:rPr lang="en-US" dirty="0"/>
              <a:t>is a regular seasonal component to the data. </a:t>
            </a:r>
            <a:endParaRPr lang="en-US" dirty="0" smtClean="0"/>
          </a:p>
          <a:p>
            <a:pPr marL="285750" indent="-285750">
              <a:buFont typeface="Arial" panose="020B0604020202020204" pitchFamily="34" charset="0"/>
              <a:buChar char="•"/>
            </a:pPr>
            <a:r>
              <a:rPr lang="en-US" dirty="0" smtClean="0"/>
              <a:t>Finally</a:t>
            </a:r>
            <a:r>
              <a:rPr lang="en-US" dirty="0"/>
              <a:t>, the random component of the data reaches peaks of 3500 units and troughs of - 4500 units. The gap of this spread is wide enough that we should use an ARIMA(p</a:t>
            </a:r>
            <a:r>
              <a:rPr lang="en-US" dirty="0" smtClean="0"/>
              <a:t>, d, q</a:t>
            </a:r>
            <a:r>
              <a:rPr lang="en-US" dirty="0"/>
              <a:t>) model in order to capture this noise in our final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29</a:t>
            </a:fld>
            <a:endParaRPr lang="en-US"/>
          </a:p>
        </p:txBody>
      </p:sp>
    </p:spTree>
    <p:extLst>
      <p:ext uri="{BB962C8B-B14F-4D97-AF65-F5344CB8AC3E}">
        <p14:creationId xmlns:p14="http://schemas.microsoft.com/office/powerpoint/2010/main" val="2586049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Time Series Analysis</a:t>
            </a:r>
            <a:endParaRPr lang="en-US" dirty="0"/>
          </a:p>
        </p:txBody>
      </p:sp>
      <p:pic>
        <p:nvPicPr>
          <p:cNvPr id="6" name="Picture 2" descr="C:\Users\CMP\Downloads\10-150223090420-conversion-gate02\slide-5-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45171" t="18459" b="29441"/>
          <a:stretch/>
        </p:blipFill>
        <p:spPr bwMode="auto">
          <a:xfrm>
            <a:off x="1012885" y="1371600"/>
            <a:ext cx="7086600" cy="50503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1BD4A25-22B2-48E3-9FC3-0D375F0F72AF}" type="slidenum">
              <a:rPr lang="en-US" smtClean="0"/>
              <a:t>3</a:t>
            </a:fld>
            <a:endParaRPr lang="en-US"/>
          </a:p>
        </p:txBody>
      </p:sp>
    </p:spTree>
    <p:extLst>
      <p:ext uri="{BB962C8B-B14F-4D97-AF65-F5344CB8AC3E}">
        <p14:creationId xmlns:p14="http://schemas.microsoft.com/office/powerpoint/2010/main" val="4243792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Differencing the Time Series</a:t>
            </a:r>
            <a:endParaRPr lang="en-US" dirty="0"/>
          </a:p>
        </p:txBody>
      </p:sp>
      <p:pic>
        <p:nvPicPr>
          <p:cNvPr id="10242" name="Picture 2" descr="C:\Users\CMP\Downloads\10-150223090420-conversion-gate02\slide-81-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949" r="41356" b="26258"/>
          <a:stretch/>
        </p:blipFill>
        <p:spPr bwMode="auto">
          <a:xfrm>
            <a:off x="4419600" y="1600200"/>
            <a:ext cx="4572000" cy="33791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1828800"/>
            <a:ext cx="4191000" cy="2862322"/>
          </a:xfrm>
          <a:prstGeom prst="rect">
            <a:avLst/>
          </a:prstGeom>
        </p:spPr>
        <p:txBody>
          <a:bodyPr wrap="square">
            <a:spAutoFit/>
          </a:bodyPr>
          <a:lstStyle/>
          <a:p>
            <a:pPr marL="285750" indent="-285750">
              <a:buFont typeface="Arial" panose="020B0604020202020204" pitchFamily="34" charset="0"/>
              <a:buChar char="•"/>
            </a:pPr>
            <a:r>
              <a:rPr lang="en-US" dirty="0"/>
              <a:t>The time series of first difference does appear to be stationary in mean and variance</a:t>
            </a:r>
            <a:r>
              <a:rPr lang="en-US" dirty="0" smtClean="0"/>
              <a:t>.</a:t>
            </a:r>
          </a:p>
          <a:p>
            <a:pPr marL="285750" indent="-285750">
              <a:buFont typeface="Arial" panose="020B0604020202020204" pitchFamily="34" charset="0"/>
              <a:buChar char="•"/>
            </a:pPr>
            <a:r>
              <a:rPr lang="en-US" dirty="0" smtClean="0"/>
              <a:t> Since </a:t>
            </a:r>
            <a:r>
              <a:rPr lang="en-US" dirty="0"/>
              <a:t>we had to difference the time series once, and so the order of differencing (d) is 1. This means that you can use an ARIMA(p,1,q) model for your time series. </a:t>
            </a:r>
          </a:p>
          <a:p>
            <a:pPr marL="285750" indent="-285750">
              <a:buFont typeface="Arial" panose="020B0604020202020204" pitchFamily="34" charset="0"/>
              <a:buChar char="•"/>
            </a:pPr>
            <a:r>
              <a:rPr lang="en-US" dirty="0" smtClean="0"/>
              <a:t>The </a:t>
            </a:r>
            <a:r>
              <a:rPr lang="en-US" dirty="0"/>
              <a:t>next step is to figure out the values of p and q for the ARIMA model. </a:t>
            </a:r>
          </a:p>
        </p:txBody>
      </p:sp>
      <p:sp>
        <p:nvSpPr>
          <p:cNvPr id="5" name="Rectangle 4"/>
          <p:cNvSpPr/>
          <p:nvPr/>
        </p:nvSpPr>
        <p:spPr>
          <a:xfrm>
            <a:off x="6172200" y="4625478"/>
            <a:ext cx="1494512" cy="369332"/>
          </a:xfrm>
          <a:prstGeom prst="rect">
            <a:avLst/>
          </a:prstGeom>
        </p:spPr>
        <p:txBody>
          <a:bodyPr wrap="none">
            <a:spAutoFit/>
          </a:bodyPr>
          <a:lstStyle/>
          <a:p>
            <a:r>
              <a:rPr lang="en-US" dirty="0"/>
              <a:t>Difference = 1</a:t>
            </a:r>
          </a:p>
        </p:txBody>
      </p:sp>
      <p:sp>
        <p:nvSpPr>
          <p:cNvPr id="7" name="Slide Number Placeholder 6"/>
          <p:cNvSpPr>
            <a:spLocks noGrp="1"/>
          </p:cNvSpPr>
          <p:nvPr>
            <p:ph type="sldNum" sz="quarter" idx="12"/>
          </p:nvPr>
        </p:nvSpPr>
        <p:spPr/>
        <p:txBody>
          <a:bodyPr/>
          <a:lstStyle/>
          <a:p>
            <a:fld id="{71BD4A25-22B2-48E3-9FC3-0D375F0F72AF}" type="slidenum">
              <a:rPr lang="en-US" smtClean="0"/>
              <a:t>30</a:t>
            </a:fld>
            <a:endParaRPr lang="en-US"/>
          </a:p>
        </p:txBody>
      </p:sp>
    </p:spTree>
    <p:extLst>
      <p:ext uri="{BB962C8B-B14F-4D97-AF65-F5344CB8AC3E}">
        <p14:creationId xmlns:p14="http://schemas.microsoft.com/office/powerpoint/2010/main" val="4199625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Statistical Test to Improve the Model</a:t>
            </a:r>
            <a:endParaRPr lang="en-US" dirty="0"/>
          </a:p>
        </p:txBody>
      </p:sp>
      <p:sp>
        <p:nvSpPr>
          <p:cNvPr id="3" name="Content Placeholder 2"/>
          <p:cNvSpPr>
            <a:spLocks noGrp="1"/>
          </p:cNvSpPr>
          <p:nvPr>
            <p:ph idx="1"/>
          </p:nvPr>
        </p:nvSpPr>
        <p:spPr>
          <a:xfrm>
            <a:off x="457200" y="1556658"/>
            <a:ext cx="8229600" cy="2209799"/>
          </a:xfrm>
        </p:spPr>
        <p:txBody>
          <a:bodyPr>
            <a:normAutofit fontScale="85000" lnSpcReduction="20000"/>
          </a:bodyPr>
          <a:lstStyle/>
          <a:p>
            <a:r>
              <a:rPr lang="en-US" dirty="0"/>
              <a:t>There is a technique in R called </a:t>
            </a:r>
            <a:r>
              <a:rPr lang="en-US" dirty="0" err="1"/>
              <a:t>auto.arima</a:t>
            </a:r>
            <a:r>
              <a:rPr lang="en-US" dirty="0"/>
              <a:t>() which will identify the best candidate ARIMA(</a:t>
            </a:r>
            <a:r>
              <a:rPr lang="en-US" dirty="0" err="1"/>
              <a:t>p,d,q</a:t>
            </a:r>
            <a:r>
              <a:rPr lang="en-US" dirty="0"/>
              <a:t>) based upon some evaluation parameters (default is </a:t>
            </a:r>
            <a:r>
              <a:rPr lang="en-US" dirty="0" err="1"/>
              <a:t>Akaike</a:t>
            </a:r>
            <a:r>
              <a:rPr lang="en-US" dirty="0"/>
              <a:t> Information Criterion or AIC). </a:t>
            </a:r>
          </a:p>
          <a:p>
            <a:r>
              <a:rPr lang="en-US" dirty="0" smtClean="0"/>
              <a:t>When </a:t>
            </a:r>
            <a:r>
              <a:rPr lang="en-US" dirty="0"/>
              <a:t>we process this technique the resulting model is an ARIMA(0,1,1). </a:t>
            </a:r>
          </a:p>
        </p:txBody>
      </p:sp>
      <p:pic>
        <p:nvPicPr>
          <p:cNvPr id="11266" name="Picture 2" descr="C:\Users\CMP\Downloads\10-150223090420-conversion-gate02\slide-82-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6047" t="29911" r="22605" b="33563"/>
          <a:stretch/>
        </p:blipFill>
        <p:spPr bwMode="auto">
          <a:xfrm>
            <a:off x="1219200" y="3881251"/>
            <a:ext cx="6958940" cy="267194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1970392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the Results</a:t>
            </a:r>
            <a:endParaRPr lang="en-US" dirty="0"/>
          </a:p>
        </p:txBody>
      </p:sp>
      <p:pic>
        <p:nvPicPr>
          <p:cNvPr id="12290" name="Picture 2" descr="C:\Users\CMP\Downloads\10-150223090420-conversion-gate02\slide-83-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5073" t="13027" r="7508" b="33564"/>
          <a:stretch/>
        </p:blipFill>
        <p:spPr bwMode="auto">
          <a:xfrm>
            <a:off x="762000" y="1494034"/>
            <a:ext cx="7620000" cy="3491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017319"/>
            <a:ext cx="8153400" cy="923330"/>
          </a:xfrm>
          <a:prstGeom prst="rect">
            <a:avLst/>
          </a:prstGeom>
        </p:spPr>
        <p:txBody>
          <a:bodyPr wrap="square">
            <a:spAutoFit/>
          </a:bodyPr>
          <a:lstStyle/>
          <a:p>
            <a:r>
              <a:rPr lang="en-US" dirty="0"/>
              <a:t>We specified that the forecast extends for t=12 or 12 months. The final forecast takes into consideration seasonal variations, evolving macro/micro trends, and leverages the random noise when building the </a:t>
            </a:r>
            <a:r>
              <a:rPr lang="en-US" dirty="0" smtClean="0"/>
              <a:t>quantity </a:t>
            </a:r>
            <a:r>
              <a:rPr lang="en-US" dirty="0"/>
              <a:t>estimates</a:t>
            </a:r>
          </a:p>
        </p:txBody>
      </p:sp>
      <p:sp>
        <p:nvSpPr>
          <p:cNvPr id="6" name="Slide Number Placeholder 5"/>
          <p:cNvSpPr>
            <a:spLocks noGrp="1"/>
          </p:cNvSpPr>
          <p:nvPr>
            <p:ph type="sldNum" sz="quarter" idx="12"/>
          </p:nvPr>
        </p:nvSpPr>
        <p:spPr/>
        <p:txBody>
          <a:bodyPr/>
          <a:lstStyle/>
          <a:p>
            <a:fld id="{71BD4A25-22B2-48E3-9FC3-0D375F0F72AF}" type="slidenum">
              <a:rPr lang="en-US" smtClean="0"/>
              <a:t>32</a:t>
            </a:fld>
            <a:endParaRPr lang="en-US"/>
          </a:p>
        </p:txBody>
      </p:sp>
    </p:spTree>
    <p:extLst>
      <p:ext uri="{BB962C8B-B14F-4D97-AF65-F5344CB8AC3E}">
        <p14:creationId xmlns:p14="http://schemas.microsoft.com/office/powerpoint/2010/main" val="114982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219200"/>
          <a:ext cx="8382000" cy="492760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000" b="1" dirty="0">
                          <a:latin typeface="Calibri"/>
                          <a:ea typeface="Times New Roman"/>
                          <a:cs typeface="Calibri"/>
                        </a:rPr>
                        <a:t>Reasons to Choose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Calibri"/>
                        </a:rPr>
                        <a:t>Cautions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lnSpc>
                          <a:spcPct val="115000"/>
                        </a:lnSpc>
                        <a:spcBef>
                          <a:spcPts val="0"/>
                        </a:spcBef>
                        <a:spcAft>
                          <a:spcPts val="0"/>
                        </a:spcAft>
                      </a:pPr>
                      <a:r>
                        <a:rPr lang="en-US" sz="2000" dirty="0">
                          <a:latin typeface="Calibri"/>
                          <a:ea typeface="Times New Roman"/>
                          <a:cs typeface="Calibri"/>
                        </a:rPr>
                        <a:t>Minimal data collection</a:t>
                      </a:r>
                      <a:endParaRPr lang="en-US" sz="2000" dirty="0">
                        <a:latin typeface="Calibri"/>
                        <a:ea typeface="Calibri"/>
                        <a:cs typeface="Times New Roman"/>
                      </a:endParaRPr>
                    </a:p>
                    <a:p>
                      <a:pPr marL="457200" marR="0" lvl="1" algn="l">
                        <a:lnSpc>
                          <a:spcPct val="115000"/>
                        </a:lnSpc>
                        <a:spcBef>
                          <a:spcPts val="0"/>
                        </a:spcBef>
                        <a:spcAft>
                          <a:spcPts val="0"/>
                        </a:spcAft>
                      </a:pPr>
                      <a:r>
                        <a:rPr lang="en-US" sz="2000" dirty="0">
                          <a:latin typeface="Calibri"/>
                          <a:ea typeface="Times New Roman"/>
                          <a:cs typeface="Calibri"/>
                        </a:rPr>
                        <a:t>Only have to collect the series itself</a:t>
                      </a:r>
                      <a:endParaRPr lang="en-US" sz="2000" dirty="0">
                        <a:latin typeface="Calibri"/>
                        <a:ea typeface="Calibri"/>
                        <a:cs typeface="Times New Roman"/>
                      </a:endParaRPr>
                    </a:p>
                    <a:p>
                      <a:pPr marL="457200" marR="0" lvl="1" algn="l">
                        <a:lnSpc>
                          <a:spcPct val="115000"/>
                        </a:lnSpc>
                        <a:spcBef>
                          <a:spcPts val="0"/>
                        </a:spcBef>
                        <a:spcAft>
                          <a:spcPts val="0"/>
                        </a:spcAft>
                      </a:pPr>
                      <a:r>
                        <a:rPr lang="en-US" sz="2000" dirty="0">
                          <a:latin typeface="Calibri"/>
                          <a:ea typeface="Times New Roman"/>
                          <a:cs typeface="Calibri"/>
                        </a:rPr>
                        <a:t>Do not need to input drivers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Calibri"/>
                          <a:ea typeface="Calibri"/>
                          <a:cs typeface="Calibri"/>
                        </a:rPr>
                        <a:t>No meaningful drivers: prediction based only on past performance</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Calibri"/>
                          <a:cs typeface="Calibri"/>
                        </a:rPr>
                        <a:t>No explanatory value</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Calibri"/>
                          <a:cs typeface="Calibri"/>
                        </a:rPr>
                        <a:t>Can't do "what-if" scenarios</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Calibri"/>
                          <a:cs typeface="Calibri"/>
                        </a:rPr>
                        <a:t>Can't stress test</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lnSpc>
                          <a:spcPct val="115000"/>
                        </a:lnSpc>
                        <a:spcBef>
                          <a:spcPts val="0"/>
                        </a:spcBef>
                        <a:spcAft>
                          <a:spcPts val="0"/>
                        </a:spcAft>
                      </a:pPr>
                      <a:r>
                        <a:rPr lang="en-US" sz="2000" dirty="0">
                          <a:latin typeface="Calibri"/>
                          <a:ea typeface="Times New Roman"/>
                          <a:cs typeface="Calibri"/>
                        </a:rPr>
                        <a:t>Designed to handle the inherent autocorrelation of lagged </a:t>
                      </a:r>
                      <a:r>
                        <a:rPr lang="en-US" sz="2000" dirty="0" smtClean="0">
                          <a:latin typeface="Calibri"/>
                          <a:ea typeface="Times New Roman"/>
                          <a:cs typeface="Calibri"/>
                        </a:rPr>
                        <a:t>time series</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Times New Roman"/>
                          <a:cs typeface="Calibri"/>
                        </a:rPr>
                        <a:t>Compared to simple linear regression</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Times New Roman"/>
                          <a:cs typeface="Calibri"/>
                        </a:rPr>
                        <a:t>Once you've seasonally/trend adjusted</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Calibri"/>
                          <a:ea typeface="Calibri"/>
                          <a:cs typeface="Calibri"/>
                        </a:rPr>
                        <a:t>It's an "art form" to select appropriate parameters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840">
                <a:tc>
                  <a:txBody>
                    <a:bodyPr/>
                    <a:lstStyle/>
                    <a:p>
                      <a:pPr marL="0" marR="0" algn="l">
                        <a:lnSpc>
                          <a:spcPct val="115000"/>
                        </a:lnSpc>
                        <a:spcBef>
                          <a:spcPts val="0"/>
                        </a:spcBef>
                        <a:spcAft>
                          <a:spcPts val="0"/>
                        </a:spcAft>
                      </a:pPr>
                      <a:endParaRPr lang="en-US" sz="2000" dirty="0">
                        <a:latin typeface="Calibri"/>
                        <a:ea typeface="Times New Roman"/>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Calibri"/>
                          <a:ea typeface="Calibri"/>
                          <a:cs typeface="Calibri"/>
                        </a:rPr>
                        <a:t>Suitable for short term predictions only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228600"/>
            <a:ext cx="8458200" cy="762000"/>
          </a:xfrm>
        </p:spPr>
        <p:txBody>
          <a:bodyPr>
            <a:normAutofit fontScale="90000"/>
          </a:bodyPr>
          <a:lstStyle/>
          <a:p>
            <a:r>
              <a:rPr lang="en-US" dirty="0" smtClean="0"/>
              <a:t>Time Series Analysis - Reasons to Choose (+) &amp; 	  Cautions (-)</a:t>
            </a:r>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82000" y="228600"/>
            <a:ext cx="546099" cy="635318"/>
          </a:xfrm>
          <a:prstGeom prst="rect">
            <a:avLst/>
          </a:prstGeom>
          <a:noFill/>
        </p:spPr>
      </p:pic>
      <p:sp>
        <p:nvSpPr>
          <p:cNvPr id="4" name="Slide Number Placeholder 3"/>
          <p:cNvSpPr>
            <a:spLocks noGrp="1"/>
          </p:cNvSpPr>
          <p:nvPr>
            <p:ph type="sldNum" sz="quarter" idx="14"/>
          </p:nvPr>
        </p:nvSpPr>
        <p:spPr/>
        <p:txBody>
          <a:bodyPr/>
          <a:lstStyle/>
          <a:p>
            <a:pPr>
              <a:defRPr/>
            </a:pPr>
            <a:fld id="{0E62AE4E-9066-49B4-8504-8C25DD4FBCC5}" type="slidenum">
              <a:rPr lang="en-US" smtClean="0"/>
              <a:pPr>
                <a:defRPr/>
              </a:pPr>
              <a:t>33</a:t>
            </a:fld>
            <a:endParaRPr lang="en-US"/>
          </a:p>
        </p:txBody>
      </p:sp>
    </p:spTree>
    <p:extLst>
      <p:ext uri="{BB962C8B-B14F-4D97-AF65-F5344CB8AC3E}">
        <p14:creationId xmlns:p14="http://schemas.microsoft.com/office/powerpoint/2010/main" val="4238043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Analysis with R</a:t>
            </a:r>
            <a:endParaRPr lang="en-US" dirty="0"/>
          </a:p>
        </p:txBody>
      </p:sp>
      <p:sp>
        <p:nvSpPr>
          <p:cNvPr id="3" name="Content Placeholder 2"/>
          <p:cNvSpPr>
            <a:spLocks noGrp="1"/>
          </p:cNvSpPr>
          <p:nvPr>
            <p:ph idx="1"/>
          </p:nvPr>
        </p:nvSpPr>
        <p:spPr/>
        <p:txBody>
          <a:bodyPr>
            <a:normAutofit lnSpcReduction="10000"/>
          </a:bodyPr>
          <a:lstStyle/>
          <a:p>
            <a:r>
              <a:rPr lang="en-US" dirty="0" smtClean="0"/>
              <a:t>Getting the data and plotting</a:t>
            </a:r>
          </a:p>
          <a:p>
            <a:pPr marL="193675" indent="-193675">
              <a:lnSpc>
                <a:spcPct val="80000"/>
              </a:lnSpc>
            </a:pPr>
            <a:r>
              <a:rPr lang="en-US" altLang="zh-TW" dirty="0" smtClean="0"/>
              <a:t>The function “</a:t>
            </a:r>
            <a:r>
              <a:rPr lang="en-US" altLang="zh-TW" i="1" dirty="0" smtClean="0"/>
              <a:t>ts</a:t>
            </a:r>
            <a:r>
              <a:rPr lang="en-US" altLang="zh-TW" dirty="0" smtClean="0"/>
              <a:t>” is used to create time series objects</a:t>
            </a:r>
          </a:p>
          <a:p>
            <a:pPr marL="565150" lvl="1" indent="-177800">
              <a:lnSpc>
                <a:spcPct val="80000"/>
              </a:lnSpc>
            </a:pPr>
            <a:r>
              <a:rPr lang="en-US" altLang="zh-TW" sz="2400" dirty="0" smtClean="0"/>
              <a:t>Made into an </a:t>
            </a:r>
            <a:r>
              <a:rPr lang="en-US" altLang="zh-TW" sz="2400" i="1" dirty="0" smtClean="0"/>
              <a:t>R</a:t>
            </a:r>
            <a:r>
              <a:rPr lang="en-US" altLang="zh-TW" sz="2400" dirty="0" smtClean="0"/>
              <a:t> time series via </a:t>
            </a:r>
          </a:p>
          <a:p>
            <a:pPr marL="565150" lvl="1" indent="-177800">
              <a:lnSpc>
                <a:spcPct val="80000"/>
              </a:lnSpc>
              <a:buNone/>
            </a:pPr>
            <a:r>
              <a:rPr lang="en-US" altLang="zh-TW" sz="2400" dirty="0" smtClean="0"/>
              <a:t>   mydata.data&lt;- </a:t>
            </a:r>
            <a:r>
              <a:rPr lang="en-US" altLang="zh-TW" sz="2400" i="1" dirty="0" smtClean="0"/>
              <a:t>ts</a:t>
            </a:r>
            <a:r>
              <a:rPr lang="en-US" altLang="zh-TW" sz="2400" dirty="0" smtClean="0"/>
              <a:t>(mydata,start=c(1999,1),frequency=12)</a:t>
            </a:r>
          </a:p>
          <a:p>
            <a:pPr lvl="1"/>
            <a:r>
              <a:rPr lang="en-US" sz="2400" dirty="0" smtClean="0"/>
              <a:t>Model building – use plot and box plot </a:t>
            </a:r>
          </a:p>
          <a:p>
            <a:r>
              <a:rPr lang="en-US" dirty="0" smtClean="0"/>
              <a:t>Differencing</a:t>
            </a:r>
          </a:p>
          <a:p>
            <a:pPr marL="538163" lvl="1" indent="-176213"/>
            <a:r>
              <a:rPr lang="en-US" altLang="zh-TW" sz="2400" dirty="0" smtClean="0"/>
              <a:t>diff(hstart.data,1,1)</a:t>
            </a:r>
          </a:p>
          <a:p>
            <a:pPr marL="538163" lvl="1" indent="-176213"/>
            <a:r>
              <a:rPr lang="en-US" altLang="zh-TW" sz="2400" dirty="0" smtClean="0"/>
              <a:t>acf: It computes (and by default plots) estimates of the autocovariance or autocorrelation function </a:t>
            </a:r>
          </a:p>
          <a:p>
            <a:pPr marL="538163" lvl="1" indent="-176213"/>
            <a:r>
              <a:rPr lang="en-US" altLang="zh-TW" sz="2400" dirty="0" smtClean="0"/>
              <a:t>pacf: It is the function used for the partial autocorrelations</a:t>
            </a:r>
          </a:p>
          <a:p>
            <a:pPr lvl="1"/>
            <a:endParaRPr lang="en-US" dirty="0" smtClean="0"/>
          </a:p>
          <a:p>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34</a:t>
            </a:fld>
            <a:endParaRPr lang="en-US"/>
          </a:p>
        </p:txBody>
      </p:sp>
    </p:spTree>
    <p:extLst>
      <p:ext uri="{BB962C8B-B14F-4D97-AF65-F5344CB8AC3E}">
        <p14:creationId xmlns:p14="http://schemas.microsoft.com/office/powerpoint/2010/main" val="2085009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Series Analysis with R </a:t>
            </a:r>
            <a:r>
              <a:rPr lang="en-US" sz="2400" dirty="0" smtClean="0"/>
              <a:t>(Continued)</a:t>
            </a:r>
            <a:endParaRPr lang="en-US" sz="2400"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marL="95250" indent="-95250">
              <a:lnSpc>
                <a:spcPct val="90000"/>
              </a:lnSpc>
            </a:pPr>
            <a:r>
              <a:rPr lang="en-US" altLang="zh-TW" dirty="0" err="1" smtClean="0"/>
              <a:t>arima</a:t>
            </a:r>
            <a:r>
              <a:rPr lang="en-US" altLang="zh-TW" dirty="0" smtClean="0"/>
              <a:t>: Fit an ARIMA model to a </a:t>
            </a:r>
            <a:r>
              <a:rPr lang="en-US" altLang="zh-TW" b="1" i="1" dirty="0" smtClean="0"/>
              <a:t>Univariate Time Series</a:t>
            </a:r>
            <a:endParaRPr lang="en-US" altLang="zh-TW" dirty="0" smtClean="0"/>
          </a:p>
          <a:p>
            <a:pPr marL="95250" indent="-95250">
              <a:lnSpc>
                <a:spcPct val="90000"/>
              </a:lnSpc>
            </a:pPr>
            <a:r>
              <a:rPr lang="en-US" altLang="zh-TW" dirty="0" smtClean="0"/>
              <a:t>predict: Do model predictions</a:t>
            </a:r>
            <a:endParaRPr lang="en-US" altLang="zh-TW" sz="2000" dirty="0" smtClean="0"/>
          </a:p>
          <a:p>
            <a:pPr marL="381000" lvl="1" indent="-95250">
              <a:lnSpc>
                <a:spcPct val="90000"/>
              </a:lnSpc>
            </a:pPr>
            <a:r>
              <a:rPr lang="en-US" altLang="zh-TW" sz="2000" i="1" dirty="0" smtClean="0"/>
              <a:t>“predict”</a:t>
            </a:r>
            <a:r>
              <a:rPr lang="en-US" altLang="zh-TW" sz="2000" dirty="0" smtClean="0"/>
              <a:t> is a generic function for predictions from the results of various model fitting functions.  The function invokes particular methods which depend on the </a:t>
            </a:r>
            <a:r>
              <a:rPr lang="en-US" altLang="zh-TW" sz="2000" i="1" dirty="0" smtClean="0"/>
              <a:t>class</a:t>
            </a:r>
            <a:r>
              <a:rPr lang="en-US" altLang="zh-TW" sz="2000" dirty="0" smtClean="0"/>
              <a:t> of the first argument</a:t>
            </a:r>
            <a:endParaRPr lang="en-US" altLang="zh-TW" sz="2400" dirty="0" smtClean="0"/>
          </a:p>
          <a:p>
            <a:pPr marL="95250" indent="-95250">
              <a:lnSpc>
                <a:spcPct val="90000"/>
              </a:lnSpc>
            </a:pPr>
            <a:r>
              <a:rPr lang="en-US" altLang="zh-TW" dirty="0" smtClean="0"/>
              <a:t>decompose: </a:t>
            </a:r>
          </a:p>
          <a:p>
            <a:pPr marL="381000" lvl="1" indent="-95250">
              <a:lnSpc>
                <a:spcPct val="90000"/>
              </a:lnSpc>
            </a:pPr>
            <a:r>
              <a:rPr lang="en-US" altLang="zh-TW" sz="1800" dirty="0" smtClean="0"/>
              <a:t>Decompose a time series into seasonal, trend and irregular components using moving averages</a:t>
            </a:r>
          </a:p>
          <a:p>
            <a:pPr marL="381000" lvl="1" indent="-95250">
              <a:lnSpc>
                <a:spcPct val="90000"/>
              </a:lnSpc>
            </a:pPr>
            <a:r>
              <a:rPr lang="en-US" altLang="zh-TW" sz="1800" dirty="0" smtClean="0"/>
              <a:t>Deals with additive or multiplicative seasonal component</a:t>
            </a:r>
            <a:endParaRPr lang="en-US" altLang="zh-TW" sz="2000" dirty="0" smtClean="0"/>
          </a:p>
          <a:p>
            <a:pPr marL="381000" lvl="1" indent="-95250">
              <a:lnSpc>
                <a:spcPct val="90000"/>
              </a:lnSpc>
            </a:pPr>
            <a:r>
              <a:rPr lang="en-US" altLang="zh-TW" sz="2000" dirty="0" smtClean="0"/>
              <a:t>stl: Decompose a time series into seasonal, trend and irregular components using loess</a:t>
            </a:r>
          </a:p>
          <a:p>
            <a:r>
              <a:rPr lang="en-US" dirty="0" err="1"/>
              <a:t>auto.arima</a:t>
            </a:r>
            <a:r>
              <a:rPr lang="en-US" dirty="0"/>
              <a:t>() which will identify the best candidate ARIMA(</a:t>
            </a:r>
            <a:r>
              <a:rPr lang="en-US" dirty="0" err="1"/>
              <a:t>p,d,q</a:t>
            </a:r>
            <a:r>
              <a:rPr lang="en-US" dirty="0"/>
              <a:t>) based upon some evaluation parameters (default is </a:t>
            </a:r>
            <a:r>
              <a:rPr lang="en-US" dirty="0" err="1"/>
              <a:t>Akaike</a:t>
            </a:r>
            <a:r>
              <a:rPr lang="en-US" dirty="0"/>
              <a:t> Information Criterion or AIC). </a:t>
            </a:r>
          </a:p>
        </p:txBody>
      </p:sp>
      <p:sp>
        <p:nvSpPr>
          <p:cNvPr id="6" name="Slide Number Placeholder 5"/>
          <p:cNvSpPr>
            <a:spLocks noGrp="1"/>
          </p:cNvSpPr>
          <p:nvPr>
            <p:ph type="sldNum" sz="quarter" idx="12"/>
          </p:nvPr>
        </p:nvSpPr>
        <p:spPr/>
        <p:txBody>
          <a:bodyPr/>
          <a:lstStyle/>
          <a:p>
            <a:fld id="{71BD4A25-22B2-48E3-9FC3-0D375F0F72AF}" type="slidenum">
              <a:rPr lang="en-US" smtClean="0"/>
              <a:t>35</a:t>
            </a:fld>
            <a:endParaRPr lang="en-US"/>
          </a:p>
        </p:txBody>
      </p:sp>
    </p:spTree>
    <p:extLst>
      <p:ext uri="{BB962C8B-B14F-4D97-AF65-F5344CB8AC3E}">
        <p14:creationId xmlns:p14="http://schemas.microsoft.com/office/powerpoint/2010/main" val="3075031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Tractor-Sales Example</a:t>
            </a:r>
            <a:endParaRPr lang="en-US" dirty="0"/>
          </a:p>
        </p:txBody>
      </p:sp>
      <p:sp>
        <p:nvSpPr>
          <p:cNvPr id="3" name="Content Placeholder 2"/>
          <p:cNvSpPr>
            <a:spLocks noGrp="1"/>
          </p:cNvSpPr>
          <p:nvPr>
            <p:ph idx="1"/>
          </p:nvPr>
        </p:nvSpPr>
        <p:spPr>
          <a:xfrm>
            <a:off x="457200" y="1600200"/>
            <a:ext cx="8686800" cy="4876800"/>
          </a:xfrm>
        </p:spPr>
        <p:txBody>
          <a:bodyPr>
            <a:normAutofit fontScale="85000" lnSpcReduction="20000"/>
          </a:bodyPr>
          <a:lstStyle/>
          <a:p>
            <a:pPr marL="0" indent="0">
              <a:buNone/>
            </a:pPr>
            <a:r>
              <a:rPr lang="en-US" dirty="0">
                <a:solidFill>
                  <a:srgbClr val="00B0F0"/>
                </a:solidFill>
              </a:rPr>
              <a:t>#Load data from file</a:t>
            </a:r>
          </a:p>
          <a:p>
            <a:pPr marL="0" indent="0">
              <a:buNone/>
            </a:pPr>
            <a:r>
              <a:rPr lang="en-US" dirty="0"/>
              <a:t>data&lt;-read.csv</a:t>
            </a:r>
            <a:r>
              <a:rPr lang="en-US" dirty="0" smtClean="0"/>
              <a:t>("Tractor-Sales.csv</a:t>
            </a:r>
            <a:r>
              <a:rPr lang="en-US" dirty="0"/>
              <a:t>");</a:t>
            </a:r>
          </a:p>
          <a:p>
            <a:pPr marL="0" indent="0">
              <a:buNone/>
            </a:pPr>
            <a:r>
              <a:rPr lang="en-US" dirty="0">
                <a:solidFill>
                  <a:srgbClr val="00B0F0"/>
                </a:solidFill>
              </a:rPr>
              <a:t># create a time series data</a:t>
            </a:r>
          </a:p>
          <a:p>
            <a:pPr marL="0" indent="0">
              <a:buNone/>
            </a:pPr>
            <a:r>
              <a:rPr lang="en-US" dirty="0"/>
              <a:t>data&lt;-</a:t>
            </a:r>
            <a:r>
              <a:rPr lang="en-US" dirty="0" err="1"/>
              <a:t>ts</a:t>
            </a:r>
            <a:r>
              <a:rPr lang="en-US" dirty="0"/>
              <a:t>(data[,2],start = c(2003,1),frequency = 12)</a:t>
            </a:r>
          </a:p>
          <a:p>
            <a:pPr marL="0" indent="0">
              <a:buNone/>
            </a:pPr>
            <a:endParaRPr lang="en-US" dirty="0"/>
          </a:p>
          <a:p>
            <a:pPr marL="0" indent="0">
              <a:buNone/>
            </a:pPr>
            <a:r>
              <a:rPr lang="en-US" dirty="0"/>
              <a:t>plot(data, </a:t>
            </a:r>
            <a:r>
              <a:rPr lang="en-US" dirty="0" err="1"/>
              <a:t>xlab</a:t>
            </a:r>
            <a:r>
              <a:rPr lang="en-US" dirty="0"/>
              <a:t>="Years", </a:t>
            </a:r>
            <a:r>
              <a:rPr lang="en-US" dirty="0" err="1"/>
              <a:t>ylab</a:t>
            </a:r>
            <a:r>
              <a:rPr lang="en-US" dirty="0"/>
              <a:t> = "Tractor Sales")</a:t>
            </a:r>
          </a:p>
          <a:p>
            <a:pPr marL="0" indent="0">
              <a:buNone/>
            </a:pPr>
            <a:r>
              <a:rPr lang="en-US" dirty="0">
                <a:solidFill>
                  <a:srgbClr val="00B0F0"/>
                </a:solidFill>
              </a:rPr>
              <a:t># try to make it stationary by diff once</a:t>
            </a:r>
          </a:p>
          <a:p>
            <a:pPr marL="0" indent="0">
              <a:buNone/>
            </a:pPr>
            <a:r>
              <a:rPr lang="en-US" dirty="0"/>
              <a:t>plot(diff(data),</a:t>
            </a:r>
            <a:r>
              <a:rPr lang="en-US" dirty="0" err="1"/>
              <a:t>ylab</a:t>
            </a:r>
            <a:r>
              <a:rPr lang="en-US" dirty="0"/>
              <a:t>="Differenced Tractor Sales")</a:t>
            </a:r>
          </a:p>
          <a:p>
            <a:pPr marL="0" indent="0">
              <a:buNone/>
            </a:pPr>
            <a:r>
              <a:rPr lang="en-US" dirty="0">
                <a:solidFill>
                  <a:srgbClr val="00B0F0"/>
                </a:solidFill>
              </a:rPr>
              <a:t># diff once is not enough so try to diff the log</a:t>
            </a:r>
          </a:p>
          <a:p>
            <a:pPr marL="0" indent="0">
              <a:buNone/>
            </a:pPr>
            <a:r>
              <a:rPr lang="en-US" dirty="0"/>
              <a:t>plot(log10(data),</a:t>
            </a:r>
            <a:r>
              <a:rPr lang="en-US" dirty="0" err="1"/>
              <a:t>ylab</a:t>
            </a:r>
            <a:r>
              <a:rPr lang="en-US" dirty="0"/>
              <a:t>="Log (Tractor Sales)")</a:t>
            </a:r>
          </a:p>
          <a:p>
            <a:pPr marL="0" indent="0">
              <a:buNone/>
            </a:pPr>
            <a:r>
              <a:rPr lang="en-US" dirty="0"/>
              <a:t>plot(diff(log10(data)),</a:t>
            </a:r>
            <a:r>
              <a:rPr lang="en-US" dirty="0" err="1"/>
              <a:t>ylab</a:t>
            </a:r>
            <a:r>
              <a:rPr lang="en-US" dirty="0"/>
              <a:t>="Differenced Log (Tractor Sales)")</a:t>
            </a:r>
          </a:p>
          <a:p>
            <a:pPr marL="0" indent="0">
              <a:buNone/>
            </a:pP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36</a:t>
            </a:fld>
            <a:endParaRPr lang="en-US"/>
          </a:p>
        </p:txBody>
      </p:sp>
    </p:spTree>
    <p:extLst>
      <p:ext uri="{BB962C8B-B14F-4D97-AF65-F5344CB8AC3E}">
        <p14:creationId xmlns:p14="http://schemas.microsoft.com/office/powerpoint/2010/main" val="1455301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Tractor-Sales Example</a:t>
            </a:r>
          </a:p>
        </p:txBody>
      </p:sp>
      <p:sp>
        <p:nvSpPr>
          <p:cNvPr id="3" name="Content Placeholder 2"/>
          <p:cNvSpPr>
            <a:spLocks noGrp="1"/>
          </p:cNvSpPr>
          <p:nvPr>
            <p:ph idx="1"/>
          </p:nvPr>
        </p:nvSpPr>
        <p:spPr>
          <a:xfrm>
            <a:off x="457200" y="1524000"/>
            <a:ext cx="8153400" cy="4343399"/>
          </a:xfrm>
        </p:spPr>
        <p:txBody>
          <a:bodyPr>
            <a:normAutofit fontScale="55000" lnSpcReduction="20000"/>
          </a:bodyPr>
          <a:lstStyle/>
          <a:p>
            <a:pPr marL="0" indent="0">
              <a:buNone/>
            </a:pPr>
            <a:r>
              <a:rPr lang="en-US" dirty="0">
                <a:solidFill>
                  <a:srgbClr val="00B0F0"/>
                </a:solidFill>
              </a:rPr>
              <a:t>#now fit an </a:t>
            </a:r>
            <a:r>
              <a:rPr lang="en-US" dirty="0" err="1">
                <a:solidFill>
                  <a:srgbClr val="00B0F0"/>
                </a:solidFill>
              </a:rPr>
              <a:t>arima</a:t>
            </a:r>
            <a:r>
              <a:rPr lang="en-US" dirty="0">
                <a:solidFill>
                  <a:srgbClr val="00B0F0"/>
                </a:solidFill>
              </a:rPr>
              <a:t> model</a:t>
            </a:r>
          </a:p>
          <a:p>
            <a:pPr marL="0" indent="0">
              <a:buNone/>
            </a:pPr>
            <a:r>
              <a:rPr lang="en-US" dirty="0"/>
              <a:t>require(forecast)</a:t>
            </a:r>
          </a:p>
          <a:p>
            <a:pPr marL="0" indent="0">
              <a:buNone/>
            </a:pPr>
            <a:r>
              <a:rPr lang="en-US" dirty="0">
                <a:solidFill>
                  <a:srgbClr val="00B0F0"/>
                </a:solidFill>
              </a:rPr>
              <a:t># </a:t>
            </a:r>
            <a:r>
              <a:rPr lang="en-US" dirty="0" err="1">
                <a:solidFill>
                  <a:srgbClr val="00B0F0"/>
                </a:solidFill>
              </a:rPr>
              <a:t>auto.arima</a:t>
            </a:r>
            <a:r>
              <a:rPr lang="en-US" dirty="0">
                <a:solidFill>
                  <a:srgbClr val="00B0F0"/>
                </a:solidFill>
              </a:rPr>
              <a:t> decide the best model. trace=false to show only the simple model</a:t>
            </a:r>
          </a:p>
          <a:p>
            <a:pPr marL="0" indent="0">
              <a:buNone/>
            </a:pPr>
            <a:r>
              <a:rPr lang="en-US" dirty="0" err="1"/>
              <a:t>ARIMAfit</a:t>
            </a:r>
            <a:r>
              <a:rPr lang="en-US" dirty="0"/>
              <a:t> &lt;- </a:t>
            </a:r>
            <a:r>
              <a:rPr lang="en-US" dirty="0" err="1"/>
              <a:t>auto.arima</a:t>
            </a:r>
            <a:r>
              <a:rPr lang="en-US" dirty="0"/>
              <a:t>(log10(data),approximation=</a:t>
            </a:r>
            <a:r>
              <a:rPr lang="en-US" dirty="0" err="1"/>
              <a:t>FALSE,trace</a:t>
            </a:r>
            <a:r>
              <a:rPr lang="en-US" dirty="0"/>
              <a:t>=FALSE)</a:t>
            </a:r>
          </a:p>
          <a:p>
            <a:pPr marL="0" indent="0">
              <a:buNone/>
            </a:pPr>
            <a:r>
              <a:rPr lang="en-US" dirty="0"/>
              <a:t>summary(</a:t>
            </a:r>
            <a:r>
              <a:rPr lang="en-US" dirty="0" err="1"/>
              <a:t>ARIMAfit</a:t>
            </a:r>
            <a:r>
              <a:rPr lang="en-US" dirty="0"/>
              <a:t>)</a:t>
            </a:r>
          </a:p>
          <a:p>
            <a:pPr marL="0" indent="0">
              <a:buNone/>
            </a:pPr>
            <a:endParaRPr lang="en-US" dirty="0" smtClean="0"/>
          </a:p>
          <a:p>
            <a:pPr marL="0" indent="0">
              <a:buNone/>
            </a:pPr>
            <a:r>
              <a:rPr lang="en-US" dirty="0" smtClean="0">
                <a:solidFill>
                  <a:srgbClr val="00B0F0"/>
                </a:solidFill>
              </a:rPr>
              <a:t>#</a:t>
            </a:r>
            <a:r>
              <a:rPr lang="en-US" dirty="0">
                <a:solidFill>
                  <a:srgbClr val="00B0F0"/>
                </a:solidFill>
              </a:rPr>
              <a:t>use the fitted model to predict next 3 years (too much)</a:t>
            </a:r>
          </a:p>
          <a:p>
            <a:pPr marL="0" indent="0">
              <a:buNone/>
            </a:pPr>
            <a:r>
              <a:rPr lang="en-US" dirty="0" err="1"/>
              <a:t>pred</a:t>
            </a:r>
            <a:r>
              <a:rPr lang="en-US" dirty="0"/>
              <a:t> &lt;- predict(</a:t>
            </a:r>
            <a:r>
              <a:rPr lang="en-US" dirty="0" err="1"/>
              <a:t>ARIMAfit</a:t>
            </a:r>
            <a:r>
              <a:rPr lang="en-US" dirty="0"/>
              <a:t>, </a:t>
            </a:r>
            <a:r>
              <a:rPr lang="en-US" dirty="0" err="1"/>
              <a:t>n.ahead</a:t>
            </a:r>
            <a:r>
              <a:rPr lang="en-US" dirty="0"/>
              <a:t> = 36)</a:t>
            </a:r>
          </a:p>
          <a:p>
            <a:pPr marL="0" indent="0">
              <a:buNone/>
            </a:pPr>
            <a:endParaRPr lang="en-US" dirty="0"/>
          </a:p>
          <a:p>
            <a:pPr marL="0" indent="0">
              <a:buNone/>
            </a:pPr>
            <a:r>
              <a:rPr lang="en-US" dirty="0"/>
              <a:t>plot(</a:t>
            </a:r>
            <a:r>
              <a:rPr lang="en-US" dirty="0" err="1"/>
              <a:t>data,type</a:t>
            </a:r>
            <a:r>
              <a:rPr lang="en-US" dirty="0"/>
              <a:t>="l",</a:t>
            </a:r>
            <a:r>
              <a:rPr lang="en-US" dirty="0" err="1"/>
              <a:t>xlim</a:t>
            </a:r>
            <a:r>
              <a:rPr lang="en-US" dirty="0"/>
              <a:t>=c(2004,2018),</a:t>
            </a:r>
            <a:r>
              <a:rPr lang="en-US" dirty="0" err="1"/>
              <a:t>ylim</a:t>
            </a:r>
            <a:r>
              <a:rPr lang="en-US" dirty="0"/>
              <a:t>=c(1,1600),</a:t>
            </a:r>
            <a:r>
              <a:rPr lang="en-US" dirty="0" err="1"/>
              <a:t>xlab</a:t>
            </a:r>
            <a:r>
              <a:rPr lang="en-US" dirty="0"/>
              <a:t> = "Year",</a:t>
            </a:r>
            <a:r>
              <a:rPr lang="en-US" dirty="0" err="1"/>
              <a:t>ylab</a:t>
            </a:r>
            <a:r>
              <a:rPr lang="en-US" dirty="0"/>
              <a:t> = "Tractor Sales")</a:t>
            </a:r>
          </a:p>
          <a:p>
            <a:pPr marL="0" indent="0">
              <a:buNone/>
            </a:pPr>
            <a:r>
              <a:rPr lang="en-US" dirty="0">
                <a:solidFill>
                  <a:srgbClr val="00B0F0"/>
                </a:solidFill>
              </a:rPr>
              <a:t>#plot the prediction and its +- 2 </a:t>
            </a:r>
            <a:r>
              <a:rPr lang="en-US" dirty="0" err="1">
                <a:solidFill>
                  <a:srgbClr val="00B0F0"/>
                </a:solidFill>
              </a:rPr>
              <a:t>std</a:t>
            </a:r>
            <a:r>
              <a:rPr lang="en-US" dirty="0">
                <a:solidFill>
                  <a:srgbClr val="00B0F0"/>
                </a:solidFill>
              </a:rPr>
              <a:t> dev. (expected error)</a:t>
            </a:r>
          </a:p>
          <a:p>
            <a:pPr marL="0" indent="0">
              <a:buNone/>
            </a:pPr>
            <a:r>
              <a:rPr lang="en-US" dirty="0"/>
              <a:t>lines(10^(</a:t>
            </a:r>
            <a:r>
              <a:rPr lang="en-US" dirty="0" err="1"/>
              <a:t>pred$pred</a:t>
            </a:r>
            <a:r>
              <a:rPr lang="en-US" dirty="0"/>
              <a:t>),col="blue")</a:t>
            </a:r>
          </a:p>
          <a:p>
            <a:pPr marL="0" indent="0">
              <a:buNone/>
            </a:pPr>
            <a:r>
              <a:rPr lang="en-US" dirty="0"/>
              <a:t>lines(10^(pred$pred+2*</a:t>
            </a:r>
            <a:r>
              <a:rPr lang="en-US" dirty="0" err="1"/>
              <a:t>pred$se</a:t>
            </a:r>
            <a:r>
              <a:rPr lang="en-US" dirty="0"/>
              <a:t>),col</a:t>
            </a:r>
            <a:r>
              <a:rPr lang="en-US" dirty="0" smtClean="0"/>
              <a:t>=“red")</a:t>
            </a:r>
            <a:endParaRPr lang="en-US" dirty="0"/>
          </a:p>
          <a:p>
            <a:pPr marL="0" indent="0">
              <a:buNone/>
            </a:pPr>
            <a:r>
              <a:rPr lang="en-US" dirty="0"/>
              <a:t>lines(10^(pred$pred-2*</a:t>
            </a:r>
            <a:r>
              <a:rPr lang="en-US" dirty="0" err="1"/>
              <a:t>pred$se</a:t>
            </a:r>
            <a:r>
              <a:rPr lang="en-US" dirty="0"/>
              <a:t>),col</a:t>
            </a:r>
            <a:r>
              <a:rPr lang="en-US" dirty="0" smtClean="0"/>
              <a:t>=“red")</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37</a:t>
            </a:fld>
            <a:endParaRPr lang="en-US"/>
          </a:p>
        </p:txBody>
      </p:sp>
      <p:sp>
        <p:nvSpPr>
          <p:cNvPr id="7" name="Rectangle 6"/>
          <p:cNvSpPr/>
          <p:nvPr/>
        </p:nvSpPr>
        <p:spPr>
          <a:xfrm>
            <a:off x="533400" y="5814619"/>
            <a:ext cx="8077200" cy="523220"/>
          </a:xfrm>
          <a:prstGeom prst="rect">
            <a:avLst/>
          </a:prstGeom>
        </p:spPr>
        <p:txBody>
          <a:bodyPr wrap="square">
            <a:spAutoFit/>
          </a:bodyPr>
          <a:lstStyle/>
          <a:p>
            <a:r>
              <a:rPr lang="en-US" sz="1400" dirty="0"/>
              <a:t>#</a:t>
            </a:r>
            <a:r>
              <a:rPr lang="en-US" sz="1400" dirty="0" err="1"/>
              <a:t>Ŷt</a:t>
            </a:r>
            <a:r>
              <a:rPr lang="en-US" sz="1400" dirty="0"/>
              <a:t>  =  Yt-12 + Yt-1 – Yt-13 - </a:t>
            </a:r>
            <a:r>
              <a:rPr lang="el-GR" sz="1400" dirty="0"/>
              <a:t>θ1 </a:t>
            </a:r>
            <a:r>
              <a:rPr lang="en-US" sz="1400" dirty="0"/>
              <a:t>et-1 – </a:t>
            </a:r>
            <a:r>
              <a:rPr lang="el-GR" sz="1400" dirty="0"/>
              <a:t>Θ1 </a:t>
            </a:r>
            <a:r>
              <a:rPr lang="en-US" sz="1400" dirty="0"/>
              <a:t>et-12 + </a:t>
            </a:r>
            <a:r>
              <a:rPr lang="el-GR" sz="1400" dirty="0"/>
              <a:t>θ1 Θ1 </a:t>
            </a:r>
            <a:r>
              <a:rPr lang="en-US" sz="1400" dirty="0"/>
              <a:t>et-13</a:t>
            </a:r>
          </a:p>
          <a:p>
            <a:r>
              <a:rPr lang="en-US" sz="1400" dirty="0"/>
              <a:t># </a:t>
            </a:r>
            <a:r>
              <a:rPr lang="el-GR" sz="1400" dirty="0"/>
              <a:t>θ1 </a:t>
            </a:r>
            <a:r>
              <a:rPr lang="en-US" sz="1400" dirty="0"/>
              <a:t>is ma1  and </a:t>
            </a:r>
            <a:r>
              <a:rPr lang="el-GR" sz="1400" dirty="0"/>
              <a:t>Θ1 </a:t>
            </a:r>
            <a:r>
              <a:rPr lang="en-US" sz="1400" dirty="0"/>
              <a:t>is sma1 (seasonal moving average)</a:t>
            </a:r>
          </a:p>
        </p:txBody>
      </p:sp>
    </p:spTree>
    <p:extLst>
      <p:ext uri="{BB962C8B-B14F-4D97-AF65-F5344CB8AC3E}">
        <p14:creationId xmlns:p14="http://schemas.microsoft.com/office/powerpoint/2010/main" val="3974646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Tractor Sales Forecasting</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38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19999" cy="48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0527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Tractor-Sales Example</a:t>
            </a:r>
          </a:p>
        </p:txBody>
      </p:sp>
      <p:sp>
        <p:nvSpPr>
          <p:cNvPr id="5" name="Content Placeholder 4"/>
          <p:cNvSpPr>
            <a:spLocks noGrp="1"/>
          </p:cNvSpPr>
          <p:nvPr>
            <p:ph idx="1"/>
          </p:nvPr>
        </p:nvSpPr>
        <p:spPr>
          <a:xfrm>
            <a:off x="228600" y="1600200"/>
            <a:ext cx="8610600" cy="4525963"/>
          </a:xfrm>
        </p:spPr>
        <p:txBody>
          <a:bodyPr>
            <a:normAutofit fontScale="85000" lnSpcReduction="20000"/>
          </a:bodyPr>
          <a:lstStyle/>
          <a:p>
            <a:pPr marL="0" indent="0">
              <a:buNone/>
            </a:pPr>
            <a:r>
              <a:rPr lang="en-US" dirty="0" smtClean="0">
                <a:solidFill>
                  <a:schemeClr val="tx2">
                    <a:lumMod val="60000"/>
                    <a:lumOff val="40000"/>
                  </a:schemeClr>
                </a:solidFill>
              </a:rPr>
              <a:t># In </a:t>
            </a:r>
            <a:r>
              <a:rPr lang="en-US" dirty="0">
                <a:solidFill>
                  <a:schemeClr val="tx2">
                    <a:lumMod val="60000"/>
                    <a:lumOff val="40000"/>
                  </a:schemeClr>
                </a:solidFill>
              </a:rPr>
              <a:t>the forecast package, you can do the log transformation </a:t>
            </a:r>
            <a:endParaRPr lang="en-US" dirty="0" smtClean="0">
              <a:solidFill>
                <a:schemeClr val="tx2">
                  <a:lumMod val="60000"/>
                  <a:lumOff val="40000"/>
                </a:schemeClr>
              </a:solidFill>
            </a:endParaRPr>
          </a:p>
          <a:p>
            <a:pPr marL="0" indent="0">
              <a:buNone/>
            </a:pPr>
            <a:r>
              <a:rPr lang="en-US" dirty="0" smtClean="0">
                <a:solidFill>
                  <a:schemeClr val="tx2">
                    <a:lumMod val="60000"/>
                    <a:lumOff val="40000"/>
                  </a:schemeClr>
                </a:solidFill>
              </a:rPr>
              <a:t># inside </a:t>
            </a:r>
            <a:r>
              <a:rPr lang="en-US" dirty="0">
                <a:solidFill>
                  <a:schemeClr val="tx2">
                    <a:lumMod val="60000"/>
                    <a:lumOff val="40000"/>
                  </a:schemeClr>
                </a:solidFill>
              </a:rPr>
              <a:t>the </a:t>
            </a:r>
            <a:r>
              <a:rPr lang="en-US" dirty="0" err="1">
                <a:solidFill>
                  <a:schemeClr val="tx2">
                    <a:lumMod val="60000"/>
                    <a:lumOff val="40000"/>
                  </a:schemeClr>
                </a:solidFill>
              </a:rPr>
              <a:t>auto.arima</a:t>
            </a:r>
            <a:r>
              <a:rPr lang="en-US" dirty="0">
                <a:solidFill>
                  <a:schemeClr val="tx2">
                    <a:lumMod val="60000"/>
                    <a:lumOff val="40000"/>
                  </a:schemeClr>
                </a:solidFill>
              </a:rPr>
              <a:t>() function</a:t>
            </a:r>
          </a:p>
          <a:p>
            <a:pPr marL="0" indent="0">
              <a:buNone/>
            </a:pPr>
            <a:r>
              <a:rPr lang="en-US" dirty="0" smtClean="0">
                <a:solidFill>
                  <a:schemeClr val="tx2">
                    <a:lumMod val="60000"/>
                    <a:lumOff val="40000"/>
                  </a:schemeClr>
                </a:solidFill>
              </a:rPr>
              <a:t># The </a:t>
            </a:r>
            <a:r>
              <a:rPr lang="en-US" dirty="0">
                <a:solidFill>
                  <a:schemeClr val="tx2">
                    <a:lumMod val="60000"/>
                    <a:lumOff val="40000"/>
                  </a:schemeClr>
                </a:solidFill>
              </a:rPr>
              <a:t>lambda indicates a Box-Cox transformation and </a:t>
            </a:r>
            <a:endParaRPr lang="en-US" dirty="0" smtClean="0">
              <a:solidFill>
                <a:schemeClr val="tx2">
                  <a:lumMod val="60000"/>
                  <a:lumOff val="40000"/>
                </a:schemeClr>
              </a:solidFill>
            </a:endParaRPr>
          </a:p>
          <a:p>
            <a:pPr marL="0" indent="0">
              <a:buNone/>
            </a:pPr>
            <a:r>
              <a:rPr lang="en-US" dirty="0" smtClean="0">
                <a:solidFill>
                  <a:schemeClr val="tx2">
                    <a:lumMod val="60000"/>
                    <a:lumOff val="40000"/>
                  </a:schemeClr>
                </a:solidFill>
              </a:rPr>
              <a:t># lambda=0 </a:t>
            </a:r>
            <a:r>
              <a:rPr lang="en-US" dirty="0">
                <a:solidFill>
                  <a:schemeClr val="tx2">
                    <a:lumMod val="60000"/>
                    <a:lumOff val="40000"/>
                  </a:schemeClr>
                </a:solidFill>
              </a:rPr>
              <a:t>corresponds to a logarithm. </a:t>
            </a:r>
          </a:p>
          <a:p>
            <a:pPr marL="0" indent="0">
              <a:buNone/>
            </a:pPr>
            <a:r>
              <a:rPr lang="en-US" dirty="0">
                <a:solidFill>
                  <a:schemeClr val="tx2">
                    <a:lumMod val="60000"/>
                    <a:lumOff val="40000"/>
                  </a:schemeClr>
                </a:solidFill>
              </a:rPr>
              <a:t># The forecast function will recognize that a log has been </a:t>
            </a:r>
            <a:endParaRPr lang="en-US" dirty="0" smtClean="0">
              <a:solidFill>
                <a:schemeClr val="tx2">
                  <a:lumMod val="60000"/>
                  <a:lumOff val="40000"/>
                </a:schemeClr>
              </a:solidFill>
            </a:endParaRPr>
          </a:p>
          <a:p>
            <a:pPr marL="0" indent="0">
              <a:buNone/>
            </a:pPr>
            <a:r>
              <a:rPr lang="en-US" dirty="0" smtClean="0">
                <a:solidFill>
                  <a:schemeClr val="tx2">
                    <a:lumMod val="60000"/>
                    <a:lumOff val="40000"/>
                  </a:schemeClr>
                </a:solidFill>
              </a:rPr>
              <a:t># applied </a:t>
            </a:r>
            <a:r>
              <a:rPr lang="en-US" dirty="0">
                <a:solidFill>
                  <a:schemeClr val="tx2">
                    <a:lumMod val="60000"/>
                    <a:lumOff val="40000"/>
                  </a:schemeClr>
                </a:solidFill>
              </a:rPr>
              <a:t>and back-transform </a:t>
            </a:r>
            <a:r>
              <a:rPr lang="en-US" dirty="0" smtClean="0">
                <a:solidFill>
                  <a:schemeClr val="tx2">
                    <a:lumMod val="60000"/>
                    <a:lumOff val="40000"/>
                  </a:schemeClr>
                </a:solidFill>
              </a:rPr>
              <a:t>the </a:t>
            </a:r>
            <a:r>
              <a:rPr lang="en-US" dirty="0">
                <a:solidFill>
                  <a:schemeClr val="tx2">
                    <a:lumMod val="60000"/>
                    <a:lumOff val="40000"/>
                  </a:schemeClr>
                </a:solidFill>
              </a:rPr>
              <a:t>forecasts appropriately</a:t>
            </a:r>
            <a:r>
              <a:rPr lang="en-US" dirty="0" smtClean="0">
                <a:solidFill>
                  <a:schemeClr val="tx2">
                    <a:lumMod val="60000"/>
                    <a:lumOff val="40000"/>
                  </a:schemeClr>
                </a:solidFill>
              </a:rPr>
              <a:t>.</a:t>
            </a:r>
          </a:p>
          <a:p>
            <a:pPr marL="0" indent="0">
              <a:buNone/>
            </a:pPr>
            <a:endParaRPr lang="en-US" dirty="0"/>
          </a:p>
          <a:p>
            <a:pPr marL="0" indent="0">
              <a:buNone/>
            </a:pPr>
            <a:r>
              <a:rPr lang="en-US" sz="2600" dirty="0" err="1"/>
              <a:t>ARIMAfit</a:t>
            </a:r>
            <a:r>
              <a:rPr lang="en-US" sz="2600" dirty="0"/>
              <a:t> </a:t>
            </a:r>
            <a:r>
              <a:rPr lang="en-US" sz="2600" dirty="0" smtClean="0"/>
              <a:t>&lt;-</a:t>
            </a:r>
            <a:r>
              <a:rPr lang="en-US" sz="2600" dirty="0" err="1" smtClean="0"/>
              <a:t>auto.arima</a:t>
            </a:r>
            <a:r>
              <a:rPr lang="en-US" sz="2600" dirty="0" smtClean="0"/>
              <a:t>(</a:t>
            </a:r>
            <a:r>
              <a:rPr lang="en-US" sz="2600" dirty="0" err="1" smtClean="0"/>
              <a:t>data,lambda</a:t>
            </a:r>
            <a:r>
              <a:rPr lang="en-US" sz="2600" dirty="0" smtClean="0"/>
              <a:t>=0,approximation=</a:t>
            </a:r>
            <a:r>
              <a:rPr lang="en-US" sz="2600" dirty="0" err="1" smtClean="0"/>
              <a:t>FALSE,trace</a:t>
            </a:r>
            <a:r>
              <a:rPr lang="en-US" sz="2600" dirty="0" smtClean="0"/>
              <a:t>=FALSE</a:t>
            </a:r>
            <a:r>
              <a:rPr lang="en-US" sz="2600" dirty="0"/>
              <a:t>)</a:t>
            </a:r>
          </a:p>
          <a:p>
            <a:pPr marL="0" indent="0">
              <a:buNone/>
            </a:pPr>
            <a:r>
              <a:rPr lang="en-US" sz="2600" dirty="0"/>
              <a:t>summary(</a:t>
            </a:r>
            <a:r>
              <a:rPr lang="en-US" sz="2600" dirty="0" err="1"/>
              <a:t>ARIMAfit</a:t>
            </a:r>
            <a:r>
              <a:rPr lang="en-US" sz="2600" dirty="0"/>
              <a:t>)</a:t>
            </a:r>
          </a:p>
          <a:p>
            <a:pPr marL="0" indent="0">
              <a:buNone/>
            </a:pPr>
            <a:r>
              <a:rPr lang="en-US" sz="2600" dirty="0"/>
              <a:t>plot(forecast(</a:t>
            </a:r>
            <a:r>
              <a:rPr lang="en-US" sz="2600" dirty="0" err="1"/>
              <a:t>ARIMAfit</a:t>
            </a:r>
            <a:r>
              <a:rPr lang="en-US" sz="2600" dirty="0"/>
              <a:t>),</a:t>
            </a:r>
            <a:r>
              <a:rPr lang="en-US" sz="2600" dirty="0" err="1"/>
              <a:t>xlim</a:t>
            </a:r>
            <a:r>
              <a:rPr lang="en-US" sz="2600" dirty="0"/>
              <a:t>=c(2004,2018),</a:t>
            </a:r>
            <a:r>
              <a:rPr lang="en-US" sz="2600" dirty="0" err="1"/>
              <a:t>ylim</a:t>
            </a:r>
            <a:r>
              <a:rPr lang="en-US" sz="2600" dirty="0"/>
              <a:t>=c(1,1600),</a:t>
            </a:r>
            <a:r>
              <a:rPr lang="en-US" sz="2600" dirty="0" err="1"/>
              <a:t>xlab</a:t>
            </a:r>
            <a:r>
              <a:rPr lang="en-US" sz="2600" dirty="0"/>
              <a:t> = "Year",</a:t>
            </a:r>
            <a:r>
              <a:rPr lang="en-US" sz="2600" dirty="0" err="1"/>
              <a:t>ylab</a:t>
            </a:r>
            <a:r>
              <a:rPr lang="en-US" sz="2600" dirty="0"/>
              <a:t> = "Tractor Sales")</a:t>
            </a:r>
          </a:p>
        </p:txBody>
      </p:sp>
      <p:sp>
        <p:nvSpPr>
          <p:cNvPr id="3" name="Slide Number Placeholder 2"/>
          <p:cNvSpPr>
            <a:spLocks noGrp="1"/>
          </p:cNvSpPr>
          <p:nvPr>
            <p:ph type="sldNum" sz="quarter" idx="12"/>
          </p:nvPr>
        </p:nvSpPr>
        <p:spPr/>
        <p:txBody>
          <a:bodyPr/>
          <a:lstStyle/>
          <a:p>
            <a:fld id="{71BD4A25-22B2-48E3-9FC3-0D375F0F72AF}" type="slidenum">
              <a:rPr lang="en-US" smtClean="0"/>
              <a:t>39</a:t>
            </a:fld>
            <a:endParaRPr lang="en-US"/>
          </a:p>
        </p:txBody>
      </p:sp>
    </p:spTree>
    <p:extLst>
      <p:ext uri="{BB962C8B-B14F-4D97-AF65-F5344CB8AC3E}">
        <p14:creationId xmlns:p14="http://schemas.microsoft.com/office/powerpoint/2010/main" val="4277785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Importance of Time Series</a:t>
            </a:r>
            <a:endParaRPr lang="en-US" dirty="0"/>
          </a:p>
        </p:txBody>
      </p:sp>
      <p:sp>
        <p:nvSpPr>
          <p:cNvPr id="6" name="Content Placeholder 5"/>
          <p:cNvSpPr>
            <a:spLocks noGrp="1"/>
          </p:cNvSpPr>
          <p:nvPr>
            <p:ph sz="quarter" idx="1"/>
          </p:nvPr>
        </p:nvSpPr>
        <p:spPr/>
        <p:txBody>
          <a:bodyPr>
            <a:normAutofit fontScale="62500" lnSpcReduction="20000"/>
          </a:bodyPr>
          <a:lstStyle/>
          <a:p>
            <a:r>
              <a:rPr lang="en-US" dirty="0" smtClean="0"/>
              <a:t>The ability to observe the development of an area of interest (over time) and make predictions based upon historical observations creates a competitive advantage within the analytics based 21st century global business environment. </a:t>
            </a:r>
          </a:p>
          <a:p>
            <a:r>
              <a:rPr lang="en-US" dirty="0" smtClean="0"/>
              <a:t>Example: If an organization has the capability to better forecast the sales quantities of a product, they will be in a more favorable position to structure procurement and optimize inventory levels. This can result in an increased liquidity of the organization’s cash reserves, decrease of working capital, and improved customer satisfaction through increased order fulfillment and decreased backorders. </a:t>
            </a:r>
          </a:p>
          <a:p>
            <a:r>
              <a:rPr lang="en-US" dirty="0" smtClean="0"/>
              <a:t>Additionally, the senior management can formulate the entire capacity planning (fiscal sales budget) of the organization through better prediction of revenue (including costs &amp; profit margin). Head Count, Capex and R&amp;D expenditures, marketing budgets, all rely upon having a proper sales budget and time series predictions are the backbone of a successful organization.</a:t>
            </a:r>
            <a:endParaRPr lang="en-US" dirty="0"/>
          </a:p>
        </p:txBody>
      </p:sp>
      <p:sp>
        <p:nvSpPr>
          <p:cNvPr id="4" name="Slide Number Placeholder 3"/>
          <p:cNvSpPr>
            <a:spLocks noGrp="1"/>
          </p:cNvSpPr>
          <p:nvPr>
            <p:ph type="sldNum" sz="quarter" idx="12"/>
          </p:nvPr>
        </p:nvSpPr>
        <p:spPr/>
        <p:txBody>
          <a:bodyPr/>
          <a:lstStyle/>
          <a:p>
            <a:fld id="{6ADD0FD0-5DC7-4614-9D2E-5687F653AACB}" type="slidenum">
              <a:rPr lang="en-US" smtClean="0"/>
              <a:pPr/>
              <a:t>4</a:t>
            </a:fld>
            <a:endParaRPr lang="en-US"/>
          </a:p>
        </p:txBody>
      </p:sp>
    </p:spTree>
    <p:extLst>
      <p:ext uri="{BB962C8B-B14F-4D97-AF65-F5344CB8AC3E}">
        <p14:creationId xmlns:p14="http://schemas.microsoft.com/office/powerpoint/2010/main" val="2422463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Tractor Sales Forecasting</a:t>
            </a:r>
          </a:p>
        </p:txBody>
      </p:sp>
      <p:sp>
        <p:nvSpPr>
          <p:cNvPr id="4" name="Slide Number Placeholder 3"/>
          <p:cNvSpPr>
            <a:spLocks noGrp="1"/>
          </p:cNvSpPr>
          <p:nvPr>
            <p:ph type="sldNum" sz="quarter" idx="12"/>
          </p:nvPr>
        </p:nvSpPr>
        <p:spPr/>
        <p:txBody>
          <a:bodyPr/>
          <a:lstStyle/>
          <a:p>
            <a:fld id="{71BD4A25-22B2-48E3-9FC3-0D375F0F72AF}" type="slidenum">
              <a:rPr lang="en-US" smtClean="0"/>
              <a:t>40</a:t>
            </a:fld>
            <a:endParaRPr lang="en-US"/>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6866" b="4884"/>
          <a:stretch/>
        </p:blipFill>
        <p:spPr bwMode="auto">
          <a:xfrm>
            <a:off x="209490" y="1583140"/>
            <a:ext cx="8886599" cy="458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120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p:txBody>
          <a:bodyPr/>
          <a:lstStyle/>
          <a:p>
            <a:r>
              <a:rPr lang="en-US" dirty="0" smtClean="0"/>
              <a:t>Check Your Knowledge </a:t>
            </a:r>
            <a:endParaRPr lang="en-US" dirty="0" smtClean="0">
              <a:solidFill>
                <a:srgbClr val="FF0000"/>
              </a:solidFill>
            </a:endParaRPr>
          </a:p>
        </p:txBody>
      </p:sp>
      <p:sp>
        <p:nvSpPr>
          <p:cNvPr id="16387" name="Content Placeholder 7"/>
          <p:cNvSpPr>
            <a:spLocks noGrp="1"/>
          </p:cNvSpPr>
          <p:nvPr>
            <p:ph idx="1"/>
          </p:nvPr>
        </p:nvSpPr>
        <p:spPr>
          <a:xfrm>
            <a:off x="457200" y="1447800"/>
            <a:ext cx="8458200" cy="4343400"/>
          </a:xfrm>
        </p:spPr>
        <p:txBody>
          <a:bodyPr>
            <a:normAutofit lnSpcReduction="10000"/>
          </a:bodyPr>
          <a:lstStyle/>
          <a:p>
            <a:pPr marL="457200" indent="-457200">
              <a:buFont typeface="+mj-lt"/>
              <a:buAutoNum type="arabicPeriod"/>
              <a:defRPr/>
            </a:pPr>
            <a:r>
              <a:rPr lang="en-US" dirty="0" smtClean="0"/>
              <a:t>What is a time series and what are the key components of a time series?</a:t>
            </a:r>
          </a:p>
          <a:p>
            <a:pPr marL="457200" indent="-457200">
              <a:buFont typeface="+mj-lt"/>
              <a:buAutoNum type="arabicPeriod"/>
              <a:defRPr/>
            </a:pPr>
            <a:r>
              <a:rPr lang="en-US" dirty="0" smtClean="0"/>
              <a:t>How do we “de-trend” a time series data?</a:t>
            </a:r>
          </a:p>
          <a:p>
            <a:pPr marL="457200" indent="-457200">
              <a:buFont typeface="+mj-lt"/>
              <a:buAutoNum type="arabicPeriod"/>
              <a:defRPr/>
            </a:pPr>
            <a:r>
              <a:rPr lang="en-US" dirty="0" smtClean="0"/>
              <a:t>What makes data stationary?</a:t>
            </a:r>
          </a:p>
          <a:p>
            <a:pPr marL="457200" indent="-457200">
              <a:buFont typeface="+mj-lt"/>
              <a:buAutoNum type="arabicPeriod"/>
            </a:pPr>
            <a:r>
              <a:rPr lang="en-US" dirty="0" smtClean="0"/>
              <a:t>How is seasonality removed from the data?</a:t>
            </a:r>
          </a:p>
          <a:p>
            <a:pPr marL="457200" indent="-457200">
              <a:buFont typeface="+mj-lt"/>
              <a:buAutoNum type="arabicPeriod"/>
              <a:defRPr/>
            </a:pPr>
            <a:r>
              <a:rPr lang="en-US" dirty="0" smtClean="0"/>
              <a:t>What are the modeling parameters in ARIMA?</a:t>
            </a:r>
          </a:p>
          <a:p>
            <a:pPr marL="457200" indent="-457200">
              <a:buFont typeface="+mj-lt"/>
              <a:buAutoNum type="arabicPeriod"/>
              <a:defRPr/>
            </a:pPr>
            <a:r>
              <a:rPr lang="en-US" dirty="0" smtClean="0"/>
              <a:t>How do you use ACF and PACF to determine the “stationarity” of  time series data?</a:t>
            </a:r>
          </a:p>
        </p:txBody>
      </p:sp>
      <p:sp>
        <p:nvSpPr>
          <p:cNvPr id="4" name="Slide Number Placeholder 3"/>
          <p:cNvSpPr>
            <a:spLocks noGrp="1"/>
          </p:cNvSpPr>
          <p:nvPr>
            <p:ph type="sldNum" sz="quarter" idx="12"/>
          </p:nvPr>
        </p:nvSpPr>
        <p:spPr/>
        <p:txBody>
          <a:bodyPr/>
          <a:lstStyle/>
          <a:p>
            <a:fld id="{71BD4A25-22B2-48E3-9FC3-0D375F0F72AF}" type="slidenum">
              <a:rPr lang="en-US" smtClean="0"/>
              <a:t>41</a:t>
            </a:fld>
            <a:endParaRPr lang="en-US"/>
          </a:p>
        </p:txBody>
      </p:sp>
    </p:spTree>
    <p:custDataLst>
      <p:tags r:id="rId1"/>
    </p:custDataLst>
    <p:extLst>
      <p:ext uri="{BB962C8B-B14F-4D97-AF65-F5344CB8AC3E}">
        <p14:creationId xmlns:p14="http://schemas.microsoft.com/office/powerpoint/2010/main" val="6290296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normAutofit/>
          </a:bodyPr>
          <a:lstStyle/>
          <a:p>
            <a:r>
              <a:rPr lang="en-US" dirty="0"/>
              <a:t>Time Series Analysis - </a:t>
            </a:r>
            <a:r>
              <a:rPr lang="en-US" dirty="0" smtClean="0"/>
              <a:t>Summary</a:t>
            </a:r>
            <a:endParaRPr lang="en-US" dirty="0"/>
          </a:p>
        </p:txBody>
      </p:sp>
      <p:sp>
        <p:nvSpPr>
          <p:cNvPr id="4" name="Content Placeholder 3"/>
          <p:cNvSpPr>
            <a:spLocks noGrp="1"/>
          </p:cNvSpPr>
          <p:nvPr>
            <p:ph idx="1"/>
          </p:nvPr>
        </p:nvSpPr>
        <p:spPr/>
        <p:txBody>
          <a:bodyPr>
            <a:normAutofit/>
          </a:bodyPr>
          <a:lstStyle/>
          <a:p>
            <a:r>
              <a:rPr lang="en-US" dirty="0"/>
              <a:t>Time Series Analysis and its applications in forecasting</a:t>
            </a:r>
          </a:p>
          <a:p>
            <a:r>
              <a:rPr lang="en-US" dirty="0"/>
              <a:t>Time Series Decomposition</a:t>
            </a:r>
          </a:p>
          <a:p>
            <a:r>
              <a:rPr lang="en-US" dirty="0"/>
              <a:t>ARIMA Model</a:t>
            </a:r>
          </a:p>
          <a:p>
            <a:r>
              <a:rPr lang="en-US" dirty="0"/>
              <a:t>Reasons to Choose (+) and Cautions (-) with Time Series Analysis</a:t>
            </a:r>
          </a:p>
          <a:p>
            <a:r>
              <a:rPr lang="en-US" dirty="0"/>
              <a:t>Time Series Analysis with </a:t>
            </a:r>
            <a:r>
              <a:rPr lang="en-US" dirty="0" smtClean="0"/>
              <a:t>R</a:t>
            </a:r>
            <a:endParaRPr lang="en-US" dirty="0"/>
          </a:p>
        </p:txBody>
      </p:sp>
      <p:sp>
        <p:nvSpPr>
          <p:cNvPr id="7" name="Slide Number Placeholder 6"/>
          <p:cNvSpPr>
            <a:spLocks noGrp="1"/>
          </p:cNvSpPr>
          <p:nvPr>
            <p:ph type="sldNum" sz="quarter" idx="12"/>
          </p:nvPr>
        </p:nvSpPr>
        <p:spPr/>
        <p:txBody>
          <a:bodyPr/>
          <a:lstStyle/>
          <a:p>
            <a:fld id="{71BD4A25-22B2-48E3-9FC3-0D375F0F72AF}" type="slidenum">
              <a:rPr lang="en-US" smtClean="0"/>
              <a:t>42</a:t>
            </a:fld>
            <a:endParaRPr lang="en-US"/>
          </a:p>
        </p:txBody>
      </p:sp>
    </p:spTree>
    <p:extLst>
      <p:ext uri="{BB962C8B-B14F-4D97-AF65-F5344CB8AC3E}">
        <p14:creationId xmlns:p14="http://schemas.microsoft.com/office/powerpoint/2010/main" val="253549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a:xfrm>
            <a:off x="457200" y="1600200"/>
            <a:ext cx="5199126" cy="4525963"/>
          </a:xfrm>
        </p:spPr>
        <p:txBody>
          <a:bodyPr>
            <a:normAutofit/>
          </a:bodyPr>
          <a:lstStyle/>
          <a:p>
            <a:r>
              <a:rPr lang="en-US" dirty="0"/>
              <a:t>Forecast next month's sales</a:t>
            </a:r>
          </a:p>
          <a:p>
            <a:pPr lvl="1"/>
            <a:r>
              <a:rPr lang="en-US" dirty="0"/>
              <a:t>Based on last few months</a:t>
            </a:r>
          </a:p>
          <a:p>
            <a:r>
              <a:rPr lang="en-US" dirty="0"/>
              <a:t>Forecast tomorrow's </a:t>
            </a:r>
            <a:r>
              <a:rPr lang="en-US" dirty="0" smtClean="0"/>
              <a:t>stock </a:t>
            </a:r>
            <a:r>
              <a:rPr lang="en-US" dirty="0"/>
              <a:t>price</a:t>
            </a:r>
          </a:p>
          <a:p>
            <a:pPr lvl="1"/>
            <a:r>
              <a:rPr lang="en-US" dirty="0"/>
              <a:t>Based on last few days</a:t>
            </a:r>
          </a:p>
          <a:p>
            <a:r>
              <a:rPr lang="en-US" dirty="0"/>
              <a:t>Forecast power demand in the near term </a:t>
            </a:r>
          </a:p>
          <a:p>
            <a:pPr lvl="1"/>
            <a:r>
              <a:rPr lang="en-US" dirty="0"/>
              <a:t>Based on last few days</a:t>
            </a:r>
          </a:p>
        </p:txBody>
      </p:sp>
      <p:pic>
        <p:nvPicPr>
          <p:cNvPr id="31746" name="Picture 2" descr="economic forecasting">
            <a:hlinkClick r:id="rId3"/>
          </p:cNvPr>
          <p:cNvPicPr>
            <a:picLocks noChangeAspect="1" noChangeArrowheads="1"/>
          </p:cNvPicPr>
          <p:nvPr/>
        </p:nvPicPr>
        <p:blipFill>
          <a:blip r:embed="rId4" cstate="print"/>
          <a:srcRect/>
          <a:stretch>
            <a:fillRect/>
          </a:stretch>
        </p:blipFill>
        <p:spPr bwMode="auto">
          <a:xfrm>
            <a:off x="5656326" y="2413000"/>
            <a:ext cx="3259074" cy="2311400"/>
          </a:xfrm>
          <a:prstGeom prst="rect">
            <a:avLst/>
          </a:prstGeom>
          <a:noFill/>
        </p:spPr>
      </p:pic>
      <p:sp>
        <p:nvSpPr>
          <p:cNvPr id="6" name="Slide Number Placeholder 5"/>
          <p:cNvSpPr>
            <a:spLocks noGrp="1"/>
          </p:cNvSpPr>
          <p:nvPr>
            <p:ph type="sldNum" sz="quarter" idx="12"/>
          </p:nvPr>
        </p:nvSpPr>
        <p:spPr/>
        <p:txBody>
          <a:bodyPr/>
          <a:lstStyle/>
          <a:p>
            <a:fld id="{71BD4A25-22B2-48E3-9FC3-0D375F0F72AF}" type="slidenum">
              <a:rPr lang="en-US" smtClean="0"/>
              <a:t>5</a:t>
            </a:fld>
            <a:endParaRPr lang="en-US"/>
          </a:p>
        </p:txBody>
      </p:sp>
    </p:spTree>
    <p:extLst>
      <p:ext uri="{BB962C8B-B14F-4D97-AF65-F5344CB8AC3E}">
        <p14:creationId xmlns:p14="http://schemas.microsoft.com/office/powerpoint/2010/main" val="2510604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Analysis</a:t>
            </a:r>
          </a:p>
        </p:txBody>
      </p:sp>
      <p:sp>
        <p:nvSpPr>
          <p:cNvPr id="3" name="Content Placeholder 2"/>
          <p:cNvSpPr>
            <a:spLocks noGrp="1"/>
          </p:cNvSpPr>
          <p:nvPr>
            <p:ph idx="1"/>
          </p:nvPr>
        </p:nvSpPr>
        <p:spPr>
          <a:xfrm>
            <a:off x="381000" y="1219200"/>
            <a:ext cx="8458200" cy="5181600"/>
          </a:xfrm>
        </p:spPr>
        <p:txBody>
          <a:bodyPr>
            <a:normAutofit fontScale="85000" lnSpcReduction="20000"/>
          </a:bodyPr>
          <a:lstStyle/>
          <a:p>
            <a:pPr>
              <a:buNone/>
            </a:pPr>
            <a:r>
              <a:rPr lang="en-US" b="1" dirty="0">
                <a:solidFill>
                  <a:srgbClr val="377F31"/>
                </a:solidFill>
              </a:rPr>
              <a:t>What will our December sales be </a:t>
            </a:r>
          </a:p>
          <a:p>
            <a:pPr>
              <a:buNone/>
            </a:pPr>
            <a:r>
              <a:rPr lang="en-US" b="1" dirty="0">
                <a:solidFill>
                  <a:srgbClr val="377F31"/>
                </a:solidFill>
              </a:rPr>
              <a:t>(based on the sales of the last few months</a:t>
            </a:r>
            <a:r>
              <a:rPr lang="en-US" b="1" dirty="0" smtClean="0">
                <a:solidFill>
                  <a:srgbClr val="377F31"/>
                </a:solidFill>
              </a:rPr>
              <a:t>)?</a:t>
            </a:r>
            <a:endParaRPr lang="en-US" dirty="0"/>
          </a:p>
          <a:p>
            <a:r>
              <a:rPr lang="en-US" dirty="0"/>
              <a:t>Time </a:t>
            </a:r>
            <a:r>
              <a:rPr lang="en-US" dirty="0" smtClean="0"/>
              <a:t>Series Analysis </a:t>
            </a:r>
            <a:r>
              <a:rPr lang="en-US" dirty="0"/>
              <a:t>accounts for the </a:t>
            </a:r>
            <a:r>
              <a:rPr lang="en-US" b="1" dirty="0"/>
              <a:t>internal structure </a:t>
            </a:r>
            <a:r>
              <a:rPr lang="en-US" dirty="0"/>
              <a:t>of measurements </a:t>
            </a:r>
            <a:r>
              <a:rPr lang="en-US" dirty="0" smtClean="0"/>
              <a:t>taken </a:t>
            </a:r>
            <a:r>
              <a:rPr lang="en-US" dirty="0"/>
              <a:t>over </a:t>
            </a:r>
            <a:r>
              <a:rPr lang="en-US" dirty="0" smtClean="0"/>
              <a:t>time</a:t>
            </a:r>
            <a:endParaRPr lang="en-US" dirty="0"/>
          </a:p>
          <a:p>
            <a:pPr lvl="1"/>
            <a:r>
              <a:rPr lang="en-US" dirty="0"/>
              <a:t>Trend</a:t>
            </a:r>
          </a:p>
          <a:p>
            <a:pPr lvl="1"/>
            <a:r>
              <a:rPr lang="en-US" dirty="0"/>
              <a:t>Seasonality</a:t>
            </a:r>
          </a:p>
          <a:p>
            <a:pPr lvl="1"/>
            <a:r>
              <a:rPr lang="en-US" dirty="0" smtClean="0"/>
              <a:t>Cycles</a:t>
            </a:r>
          </a:p>
          <a:p>
            <a:pPr lvl="1"/>
            <a:r>
              <a:rPr lang="en-US" dirty="0" smtClean="0"/>
              <a:t>Irregular </a:t>
            </a:r>
            <a:endParaRPr lang="en-US" dirty="0"/>
          </a:p>
          <a:p>
            <a:r>
              <a:rPr lang="en-US" b="1" dirty="0" smtClean="0">
                <a:solidFill>
                  <a:srgbClr val="007DC3"/>
                </a:solidFill>
              </a:rPr>
              <a:t>Time series</a:t>
            </a:r>
            <a:r>
              <a:rPr lang="en-US" dirty="0"/>
              <a:t>: Ordered sequence of numerical values, measured over equally spaced time </a:t>
            </a:r>
            <a:r>
              <a:rPr lang="en-US" dirty="0" smtClean="0"/>
              <a:t>intervals</a:t>
            </a:r>
            <a:endParaRPr lang="en-US" dirty="0"/>
          </a:p>
          <a:p>
            <a:r>
              <a:rPr lang="en-US" dirty="0"/>
              <a:t>The goal can be to identify the internal structure, or to forecast near-future events based on recent </a:t>
            </a:r>
            <a:r>
              <a:rPr lang="en-US" dirty="0" smtClean="0"/>
              <a:t>history</a:t>
            </a:r>
            <a:endParaRPr lang="en-US" dirty="0"/>
          </a:p>
          <a:p>
            <a:r>
              <a:rPr lang="en-US" b="1" dirty="0">
                <a:solidFill>
                  <a:schemeClr val="tx2"/>
                </a:solidFill>
              </a:rPr>
              <a:t>Our Example: </a:t>
            </a:r>
            <a:r>
              <a:rPr lang="en-US" b="1" dirty="0" smtClean="0">
                <a:solidFill>
                  <a:schemeClr val="tx2"/>
                </a:solidFill>
              </a:rPr>
              <a:t>Box-Jenkins </a:t>
            </a:r>
            <a:r>
              <a:rPr lang="en-US" b="1" dirty="0">
                <a:solidFill>
                  <a:schemeClr val="tx2"/>
                </a:solidFill>
              </a:rPr>
              <a:t>Methods (ARMA, ARIMA)</a:t>
            </a:r>
          </a:p>
        </p:txBody>
      </p:sp>
      <p:sp>
        <p:nvSpPr>
          <p:cNvPr id="6" name="Slide Number Placeholder 5"/>
          <p:cNvSpPr>
            <a:spLocks noGrp="1"/>
          </p:cNvSpPr>
          <p:nvPr>
            <p:ph type="sldNum" sz="quarter" idx="12"/>
          </p:nvPr>
        </p:nvSpPr>
        <p:spPr/>
        <p:txBody>
          <a:bodyPr/>
          <a:lstStyle/>
          <a:p>
            <a:fld id="{71BD4A25-22B2-48E3-9FC3-0D375F0F72AF}" type="slidenum">
              <a:rPr lang="en-US" smtClean="0"/>
              <a:t>6</a:t>
            </a:fld>
            <a:endParaRPr lang="en-US"/>
          </a:p>
        </p:txBody>
      </p:sp>
    </p:spTree>
    <p:extLst>
      <p:ext uri="{BB962C8B-B14F-4D97-AF65-F5344CB8AC3E}">
        <p14:creationId xmlns:p14="http://schemas.microsoft.com/office/powerpoint/2010/main" val="4190877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 Time Series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Let's model the time series as </a:t>
            </a:r>
          </a:p>
          <a:p>
            <a:pPr algn="ctr">
              <a:buNone/>
            </a:pPr>
            <a:r>
              <a:rPr lang="en-US" dirty="0" smtClean="0"/>
              <a:t>Y</a:t>
            </a:r>
            <a:r>
              <a:rPr lang="en-US" baseline="-25000" dirty="0" smtClean="0"/>
              <a:t>t</a:t>
            </a:r>
            <a:r>
              <a:rPr lang="en-US" dirty="0" smtClean="0"/>
              <a:t> =T</a:t>
            </a:r>
            <a:r>
              <a:rPr lang="en-US" baseline="-25000" dirty="0" smtClean="0"/>
              <a:t>t</a:t>
            </a:r>
            <a:r>
              <a:rPr lang="en-US" dirty="0" smtClean="0"/>
              <a:t> +S</a:t>
            </a:r>
            <a:r>
              <a:rPr lang="en-US" baseline="-25000" dirty="0" smtClean="0"/>
              <a:t>t</a:t>
            </a:r>
            <a:r>
              <a:rPr lang="en-US" dirty="0" smtClean="0"/>
              <a:t> +R</a:t>
            </a:r>
            <a:r>
              <a:rPr lang="en-US" baseline="-25000" dirty="0" smtClean="0"/>
              <a:t>t</a:t>
            </a:r>
            <a:r>
              <a:rPr lang="en-US" dirty="0" smtClean="0"/>
              <a:t>,       t=1,...,n.</a:t>
            </a:r>
          </a:p>
          <a:p>
            <a:pPr algn="ctr">
              <a:buNone/>
            </a:pPr>
            <a:endParaRPr lang="en-US" dirty="0" smtClean="0"/>
          </a:p>
          <a:p>
            <a:r>
              <a:rPr lang="en-US" dirty="0" smtClean="0"/>
              <a:t>T</a:t>
            </a:r>
            <a:r>
              <a:rPr lang="en-US" baseline="-25000" dirty="0" smtClean="0"/>
              <a:t>t</a:t>
            </a:r>
            <a:r>
              <a:rPr lang="en-US" dirty="0" smtClean="0"/>
              <a:t>: Trend term</a:t>
            </a:r>
          </a:p>
          <a:p>
            <a:pPr lvl="1"/>
            <a:r>
              <a:rPr lang="en-US" dirty="0" smtClean="0"/>
              <a:t>Sales of iPads steadily increased over the last few years: trending upward. </a:t>
            </a:r>
          </a:p>
          <a:p>
            <a:r>
              <a:rPr lang="en-US" dirty="0" smtClean="0"/>
              <a:t>S</a:t>
            </a:r>
            <a:r>
              <a:rPr lang="en-US" baseline="-25000" dirty="0" smtClean="0"/>
              <a:t>t</a:t>
            </a:r>
            <a:r>
              <a:rPr lang="en-US" dirty="0" smtClean="0"/>
              <a:t>: The seasonal term (short term periodicity)</a:t>
            </a:r>
          </a:p>
          <a:p>
            <a:pPr lvl="1"/>
            <a:r>
              <a:rPr lang="en-US" dirty="0" smtClean="0"/>
              <a:t>Retail sales fluctuate in a regular pattern over the course of a year.</a:t>
            </a:r>
          </a:p>
          <a:p>
            <a:pPr lvl="2"/>
            <a:r>
              <a:rPr lang="en-US" dirty="0" smtClean="0"/>
              <a:t>Typically, sales increase from September through December and decline in January and February.</a:t>
            </a:r>
          </a:p>
          <a:p>
            <a:r>
              <a:rPr lang="en-US" dirty="0" smtClean="0"/>
              <a:t>R</a:t>
            </a:r>
            <a:r>
              <a:rPr lang="en-US" baseline="-25000" dirty="0" smtClean="0"/>
              <a:t>t</a:t>
            </a:r>
            <a:r>
              <a:rPr lang="en-US" dirty="0" smtClean="0"/>
              <a:t>: Random fluctuation</a:t>
            </a:r>
          </a:p>
          <a:p>
            <a:pPr lvl="1"/>
            <a:r>
              <a:rPr lang="en-US" dirty="0" smtClean="0"/>
              <a:t>Noise, or regular high frequency patterns in fluctuation</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7</a:t>
            </a:fld>
            <a:endParaRPr lang="en-US"/>
          </a:p>
        </p:txBody>
      </p:sp>
    </p:spTree>
    <p:extLst>
      <p:ext uri="{BB962C8B-B14F-4D97-AF65-F5344CB8AC3E}">
        <p14:creationId xmlns:p14="http://schemas.microsoft.com/office/powerpoint/2010/main" val="2921318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62" y="152400"/>
            <a:ext cx="8229600" cy="1143000"/>
          </a:xfrm>
        </p:spPr>
        <p:txBody>
          <a:bodyPr/>
          <a:lstStyle/>
          <a:p>
            <a:r>
              <a:rPr lang="en-US" dirty="0" smtClean="0"/>
              <a:t>Decomposition Basics</a:t>
            </a:r>
            <a:endParaRPr lang="en-US" dirty="0"/>
          </a:p>
        </p:txBody>
      </p:sp>
      <p:pic>
        <p:nvPicPr>
          <p:cNvPr id="4" name="Picture 2" descr="C:\Users\CMP\Downloads\10-150223090420-conversion-gate02\slide-6-1024.jpg"/>
          <p:cNvPicPr>
            <a:picLocks noChangeAspect="1" noChangeArrowheads="1"/>
          </p:cNvPicPr>
          <p:nvPr/>
        </p:nvPicPr>
        <p:blipFill rotWithShape="1">
          <a:blip r:embed="rId3">
            <a:extLst>
              <a:ext uri="{28A0092B-C50C-407E-A947-70E740481C1C}">
                <a14:useLocalDpi xmlns:a14="http://schemas.microsoft.com/office/drawing/2010/main" val="0"/>
              </a:ext>
            </a:extLst>
          </a:blip>
          <a:srcRect l="7103" t="12595" r="51989" b="13731"/>
          <a:stretch/>
        </p:blipFill>
        <p:spPr bwMode="auto">
          <a:xfrm>
            <a:off x="4800600" y="1111135"/>
            <a:ext cx="3990109" cy="53894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524000"/>
            <a:ext cx="4572000" cy="2677656"/>
          </a:xfrm>
          <a:prstGeom prst="rect">
            <a:avLst/>
          </a:prstGeom>
        </p:spPr>
        <p:txBody>
          <a:bodyPr>
            <a:spAutoFit/>
          </a:bodyPr>
          <a:lstStyle/>
          <a:p>
            <a:r>
              <a:rPr lang="en-US" sz="2400" dirty="0" smtClean="0"/>
              <a:t>The shown example can be spilt into fundamental components: </a:t>
            </a:r>
          </a:p>
          <a:p>
            <a:endParaRPr lang="en-US" sz="2400" dirty="0" smtClean="0"/>
          </a:p>
          <a:p>
            <a:pPr marL="285750" indent="-285750">
              <a:buFont typeface="Arial" panose="020B0604020202020204" pitchFamily="34" charset="0"/>
              <a:buChar char="•"/>
            </a:pPr>
            <a:r>
              <a:rPr lang="en-US" sz="2400" dirty="0" smtClean="0"/>
              <a:t>Seasonality </a:t>
            </a:r>
          </a:p>
          <a:p>
            <a:pPr marL="285750" indent="-285750">
              <a:buFont typeface="Arial" panose="020B0604020202020204" pitchFamily="34" charset="0"/>
              <a:buChar char="•"/>
            </a:pPr>
            <a:r>
              <a:rPr lang="en-US" sz="2400" dirty="0" smtClean="0"/>
              <a:t>Trend </a:t>
            </a:r>
          </a:p>
          <a:p>
            <a:pPr marL="285750" indent="-285750">
              <a:buFont typeface="Arial" panose="020B0604020202020204" pitchFamily="34" charset="0"/>
              <a:buChar char="•"/>
            </a:pPr>
            <a:r>
              <a:rPr lang="en-US" sz="2400" dirty="0" smtClean="0"/>
              <a:t>Random fluctuations in the data (irregular components).</a:t>
            </a:r>
            <a:endParaRPr lang="en-US" sz="2400" dirty="0"/>
          </a:p>
        </p:txBody>
      </p:sp>
      <p:sp>
        <p:nvSpPr>
          <p:cNvPr id="7" name="Slide Number Placeholder 6"/>
          <p:cNvSpPr>
            <a:spLocks noGrp="1"/>
          </p:cNvSpPr>
          <p:nvPr>
            <p:ph type="sldNum" sz="quarter" idx="12"/>
          </p:nvPr>
        </p:nvSpPr>
        <p:spPr/>
        <p:txBody>
          <a:bodyPr/>
          <a:lstStyle/>
          <a:p>
            <a:fld id="{71BD4A25-22B2-48E3-9FC3-0D375F0F72AF}" type="slidenum">
              <a:rPr lang="en-US" smtClean="0"/>
              <a:t>8</a:t>
            </a:fld>
            <a:endParaRPr lang="en-US"/>
          </a:p>
        </p:txBody>
      </p:sp>
    </p:spTree>
    <p:extLst>
      <p:ext uri="{BB962C8B-B14F-4D97-AF65-F5344CB8AC3E}">
        <p14:creationId xmlns:p14="http://schemas.microsoft.com/office/powerpoint/2010/main" val="214616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 Seasonality</a:t>
            </a:r>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9</a:t>
            </a:fld>
            <a:endParaRPr lang="en-US" dirty="0">
              <a:solidFill>
                <a:srgbClr val="FFFFFF"/>
              </a:solidFill>
            </a:endParaRPr>
          </a:p>
        </p:txBody>
      </p:sp>
      <p:sp>
        <p:nvSpPr>
          <p:cNvPr id="5" name="Content Placeholder 4"/>
          <p:cNvSpPr>
            <a:spLocks noGrp="1"/>
          </p:cNvSpPr>
          <p:nvPr>
            <p:ph sz="quarter" idx="1"/>
          </p:nvPr>
        </p:nvSpPr>
        <p:spPr/>
        <p:txBody>
          <a:bodyPr>
            <a:normAutofit fontScale="70000" lnSpcReduction="20000"/>
          </a:bodyPr>
          <a:lstStyle/>
          <a:p>
            <a:pPr marL="0" indent="0">
              <a:buNone/>
            </a:pPr>
            <a:r>
              <a:rPr lang="en-US" b="1" u="sng" dirty="0"/>
              <a:t>Seasonal Effects: </a:t>
            </a:r>
          </a:p>
          <a:p>
            <a:r>
              <a:rPr lang="en-US" dirty="0" smtClean="0"/>
              <a:t>a </a:t>
            </a:r>
            <a:r>
              <a:rPr lang="en-US" dirty="0"/>
              <a:t>systematic and calendar related effect. </a:t>
            </a:r>
            <a:endParaRPr lang="en-US" dirty="0" smtClean="0"/>
          </a:p>
          <a:p>
            <a:pPr lvl="1"/>
            <a:r>
              <a:rPr lang="en-US" dirty="0" smtClean="0"/>
              <a:t>Examples: sharp </a:t>
            </a:r>
            <a:r>
              <a:rPr lang="en-US" dirty="0"/>
              <a:t>escalation in most Retail series </a:t>
            </a:r>
            <a:r>
              <a:rPr lang="en-US" dirty="0" smtClean="0"/>
              <a:t>around </a:t>
            </a:r>
            <a:r>
              <a:rPr lang="en-US" dirty="0"/>
              <a:t>December in </a:t>
            </a:r>
            <a:r>
              <a:rPr lang="en-US" dirty="0" smtClean="0"/>
              <a:t>the </a:t>
            </a:r>
            <a:r>
              <a:rPr lang="en-US" dirty="0"/>
              <a:t>Christmas period, </a:t>
            </a:r>
            <a:endParaRPr lang="en-US" dirty="0" smtClean="0"/>
          </a:p>
          <a:p>
            <a:pPr lvl="1"/>
            <a:r>
              <a:rPr lang="en-US" dirty="0" smtClean="0"/>
              <a:t>An </a:t>
            </a:r>
            <a:r>
              <a:rPr lang="en-US" dirty="0"/>
              <a:t>increase in water consumption in summer due to warmer weather. </a:t>
            </a:r>
          </a:p>
          <a:p>
            <a:pPr marL="0" indent="0">
              <a:buNone/>
            </a:pPr>
            <a:r>
              <a:rPr lang="en-US" b="1" u="sng" dirty="0" smtClean="0"/>
              <a:t>Seasonal </a:t>
            </a:r>
            <a:r>
              <a:rPr lang="en-US" b="1" u="sng" dirty="0"/>
              <a:t>adjustment</a:t>
            </a:r>
            <a:r>
              <a:rPr lang="en-US" b="1" u="sng" dirty="0" smtClean="0"/>
              <a:t>:</a:t>
            </a:r>
          </a:p>
          <a:p>
            <a:r>
              <a:rPr lang="en-US" dirty="0" smtClean="0"/>
              <a:t>the </a:t>
            </a:r>
            <a:r>
              <a:rPr lang="en-US" dirty="0"/>
              <a:t>process of estimating and then removing from a time series influences that are systematic and calendar related. </a:t>
            </a:r>
          </a:p>
          <a:p>
            <a:r>
              <a:rPr lang="en-US" dirty="0" smtClean="0"/>
              <a:t>Observed </a:t>
            </a:r>
            <a:r>
              <a:rPr lang="en-US" dirty="0"/>
              <a:t>data needs to be seasonally adjusted as seasonal effects can conceal both the true underlying movement in the </a:t>
            </a:r>
            <a:r>
              <a:rPr lang="en-US" dirty="0" smtClean="0"/>
              <a:t>series.</a:t>
            </a:r>
          </a:p>
          <a:p>
            <a:r>
              <a:rPr lang="en-US" dirty="0" smtClean="0"/>
              <a:t>Seasonality </a:t>
            </a:r>
            <a:r>
              <a:rPr lang="en-US" dirty="0"/>
              <a:t>in a time series can be identified by regularly spaced peaks and troughs which have a consistent direction and approximately the same magnitude every year, relative to the trend.</a:t>
            </a:r>
          </a:p>
        </p:txBody>
      </p:sp>
    </p:spTree>
    <p:extLst>
      <p:ext uri="{BB962C8B-B14F-4D97-AF65-F5344CB8AC3E}">
        <p14:creationId xmlns:p14="http://schemas.microsoft.com/office/powerpoint/2010/main" val="10420324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26b49762-e34a-4e78-b472-4bc6a1613b5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5382</Words>
  <Application>Microsoft Office PowerPoint</Application>
  <PresentationFormat>On-screen Show (4:3)</PresentationFormat>
  <Paragraphs>452</Paragraphs>
  <Slides>42</Slides>
  <Notes>19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Time Series Analysis</vt:lpstr>
      <vt:lpstr>Overview of Topics</vt:lpstr>
      <vt:lpstr>Time Series Analysis</vt:lpstr>
      <vt:lpstr>Importance of Time Series</vt:lpstr>
      <vt:lpstr>Use Cases</vt:lpstr>
      <vt:lpstr>Time Series Analysis</vt:lpstr>
      <vt:lpstr>Modeling a Time Series</vt:lpstr>
      <vt:lpstr>Decomposition Basics</vt:lpstr>
      <vt:lpstr>Decomposition - Seasonality</vt:lpstr>
      <vt:lpstr>Decomposition – Trend &amp; Irregular</vt:lpstr>
      <vt:lpstr>De-trending</vt:lpstr>
      <vt:lpstr>Seasonal Adjustment</vt:lpstr>
      <vt:lpstr>Box-Jenkins: What is it?</vt:lpstr>
      <vt:lpstr>Stationary Sequences</vt:lpstr>
      <vt:lpstr>Differencing a Time Series</vt:lpstr>
      <vt:lpstr>Another Differencing Example</vt:lpstr>
      <vt:lpstr>ACF &amp; PACF</vt:lpstr>
      <vt:lpstr>ARMA Model</vt:lpstr>
      <vt:lpstr>ARIMA Model</vt:lpstr>
      <vt:lpstr>Model Selection</vt:lpstr>
      <vt:lpstr>Model Selection Example of the Ages at Death of the Kings of England  </vt:lpstr>
      <vt:lpstr>Selecting a Candidate ARIMA Model</vt:lpstr>
      <vt:lpstr>Another Example</vt:lpstr>
      <vt:lpstr>Selecting a Candidate ARIMA Model</vt:lpstr>
      <vt:lpstr>MA vs AR</vt:lpstr>
      <vt:lpstr>Forecasting Using ARIMA</vt:lpstr>
      <vt:lpstr>Statistical Test to Improve the Model</vt:lpstr>
      <vt:lpstr>Example: Product Sales Quantity</vt:lpstr>
      <vt:lpstr>Decompose the Time Series</vt:lpstr>
      <vt:lpstr>Differencing the Time Series</vt:lpstr>
      <vt:lpstr>Statistical Test to Improve the Model</vt:lpstr>
      <vt:lpstr>Forecasting the Results</vt:lpstr>
      <vt:lpstr>Time Series Analysis - Reasons to Choose (+) &amp;    Cautions (-)</vt:lpstr>
      <vt:lpstr>Time Series Analysis with R</vt:lpstr>
      <vt:lpstr>Time Series Analysis with R (Continued)</vt:lpstr>
      <vt:lpstr>Tractor-Sales Example</vt:lpstr>
      <vt:lpstr>Tractor-Sales Example</vt:lpstr>
      <vt:lpstr>Tractor Sales Forecasting</vt:lpstr>
      <vt:lpstr>Tractor-Sales Example</vt:lpstr>
      <vt:lpstr>Tractor Sales Forecasting</vt:lpstr>
      <vt:lpstr>Check Your Knowledge </vt:lpstr>
      <vt:lpstr>Time Series Analysis -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CMP</cp:lastModifiedBy>
  <cp:revision>66</cp:revision>
  <cp:lastPrinted>2016-04-12T12:53:34Z</cp:lastPrinted>
  <dcterms:created xsi:type="dcterms:W3CDTF">2016-03-29T07:35:54Z</dcterms:created>
  <dcterms:modified xsi:type="dcterms:W3CDTF">2017-03-20T09:36:42Z</dcterms:modified>
</cp:coreProperties>
</file>