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FA81A0-A61D-4618-8878-E3C99A3C05A1}"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5F277-25A2-4EF8-97E2-F54D6FB33EBC}" type="slidenum">
              <a:rPr lang="en-US" smtClean="0"/>
              <a:t>‹#›</a:t>
            </a:fld>
            <a:endParaRPr lang="en-US"/>
          </a:p>
        </p:txBody>
      </p:sp>
    </p:spTree>
    <p:extLst>
      <p:ext uri="{BB962C8B-B14F-4D97-AF65-F5344CB8AC3E}">
        <p14:creationId xmlns:p14="http://schemas.microsoft.com/office/powerpoint/2010/main" val="2755861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FA81A0-A61D-4618-8878-E3C99A3C05A1}"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5F277-25A2-4EF8-97E2-F54D6FB33EBC}" type="slidenum">
              <a:rPr lang="en-US" smtClean="0"/>
              <a:t>‹#›</a:t>
            </a:fld>
            <a:endParaRPr lang="en-US"/>
          </a:p>
        </p:txBody>
      </p:sp>
    </p:spTree>
    <p:extLst>
      <p:ext uri="{BB962C8B-B14F-4D97-AF65-F5344CB8AC3E}">
        <p14:creationId xmlns:p14="http://schemas.microsoft.com/office/powerpoint/2010/main" val="1255051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FA81A0-A61D-4618-8878-E3C99A3C05A1}"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5F277-25A2-4EF8-97E2-F54D6FB33EBC}" type="slidenum">
              <a:rPr lang="en-US" smtClean="0"/>
              <a:t>‹#›</a:t>
            </a:fld>
            <a:endParaRPr lang="en-US"/>
          </a:p>
        </p:txBody>
      </p:sp>
    </p:spTree>
    <p:extLst>
      <p:ext uri="{BB962C8B-B14F-4D97-AF65-F5344CB8AC3E}">
        <p14:creationId xmlns:p14="http://schemas.microsoft.com/office/powerpoint/2010/main" val="3249449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FA81A0-A61D-4618-8878-E3C99A3C05A1}"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5F277-25A2-4EF8-97E2-F54D6FB33EB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22177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A81A0-A61D-4618-8878-E3C99A3C05A1}"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5F277-25A2-4EF8-97E2-F54D6FB33EBC}" type="slidenum">
              <a:rPr lang="en-US" smtClean="0"/>
              <a:t>‹#›</a:t>
            </a:fld>
            <a:endParaRPr lang="en-US"/>
          </a:p>
        </p:txBody>
      </p:sp>
    </p:spTree>
    <p:extLst>
      <p:ext uri="{BB962C8B-B14F-4D97-AF65-F5344CB8AC3E}">
        <p14:creationId xmlns:p14="http://schemas.microsoft.com/office/powerpoint/2010/main" val="62781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FA81A0-A61D-4618-8878-E3C99A3C05A1}" type="datetimeFigureOut">
              <a:rPr lang="en-US" smtClean="0"/>
              <a:t>1/9/2022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5F277-25A2-4EF8-97E2-F54D6FB33EBC}" type="slidenum">
              <a:rPr lang="en-US" smtClean="0"/>
              <a:t>‹#›</a:t>
            </a:fld>
            <a:endParaRPr lang="en-US"/>
          </a:p>
        </p:txBody>
      </p:sp>
    </p:spTree>
    <p:extLst>
      <p:ext uri="{BB962C8B-B14F-4D97-AF65-F5344CB8AC3E}">
        <p14:creationId xmlns:p14="http://schemas.microsoft.com/office/powerpoint/2010/main" val="1125170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FA81A0-A61D-4618-8878-E3C99A3C05A1}" type="datetimeFigureOut">
              <a:rPr lang="en-US" smtClean="0"/>
              <a:t>1/9/2022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5F277-25A2-4EF8-97E2-F54D6FB33EBC}" type="slidenum">
              <a:rPr lang="en-US" smtClean="0"/>
              <a:t>‹#›</a:t>
            </a:fld>
            <a:endParaRPr lang="en-US"/>
          </a:p>
        </p:txBody>
      </p:sp>
    </p:spTree>
    <p:extLst>
      <p:ext uri="{BB962C8B-B14F-4D97-AF65-F5344CB8AC3E}">
        <p14:creationId xmlns:p14="http://schemas.microsoft.com/office/powerpoint/2010/main" val="196285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FA81A0-A61D-4618-8878-E3C99A3C05A1}"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5F277-25A2-4EF8-97E2-F54D6FB33EBC}" type="slidenum">
              <a:rPr lang="en-US" smtClean="0"/>
              <a:t>‹#›</a:t>
            </a:fld>
            <a:endParaRPr lang="en-US"/>
          </a:p>
        </p:txBody>
      </p:sp>
    </p:spTree>
    <p:extLst>
      <p:ext uri="{BB962C8B-B14F-4D97-AF65-F5344CB8AC3E}">
        <p14:creationId xmlns:p14="http://schemas.microsoft.com/office/powerpoint/2010/main" val="1859443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FA81A0-A61D-4618-8878-E3C99A3C05A1}"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5F277-25A2-4EF8-97E2-F54D6FB33EBC}" type="slidenum">
              <a:rPr lang="en-US" smtClean="0"/>
              <a:t>‹#›</a:t>
            </a:fld>
            <a:endParaRPr lang="en-US"/>
          </a:p>
        </p:txBody>
      </p:sp>
    </p:spTree>
    <p:extLst>
      <p:ext uri="{BB962C8B-B14F-4D97-AF65-F5344CB8AC3E}">
        <p14:creationId xmlns:p14="http://schemas.microsoft.com/office/powerpoint/2010/main" val="3385371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3FA81A0-A61D-4618-8878-E3C99A3C05A1}"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5F277-25A2-4EF8-97E2-F54D6FB33EBC}" type="slidenum">
              <a:rPr lang="en-US" smtClean="0"/>
              <a:t>‹#›</a:t>
            </a:fld>
            <a:endParaRPr lang="en-US"/>
          </a:p>
        </p:txBody>
      </p:sp>
    </p:spTree>
    <p:extLst>
      <p:ext uri="{BB962C8B-B14F-4D97-AF65-F5344CB8AC3E}">
        <p14:creationId xmlns:p14="http://schemas.microsoft.com/office/powerpoint/2010/main" val="2841846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A81A0-A61D-4618-8878-E3C99A3C05A1}"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5F277-25A2-4EF8-97E2-F54D6FB33EBC}" type="slidenum">
              <a:rPr lang="en-US" smtClean="0"/>
              <a:t>‹#›</a:t>
            </a:fld>
            <a:endParaRPr lang="en-US"/>
          </a:p>
        </p:txBody>
      </p:sp>
    </p:spTree>
    <p:extLst>
      <p:ext uri="{BB962C8B-B14F-4D97-AF65-F5344CB8AC3E}">
        <p14:creationId xmlns:p14="http://schemas.microsoft.com/office/powerpoint/2010/main" val="2559538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FA81A0-A61D-4618-8878-E3C99A3C05A1}"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5F277-25A2-4EF8-97E2-F54D6FB33EBC}" type="slidenum">
              <a:rPr lang="en-US" smtClean="0"/>
              <a:t>‹#›</a:t>
            </a:fld>
            <a:endParaRPr lang="en-US"/>
          </a:p>
        </p:txBody>
      </p:sp>
    </p:spTree>
    <p:extLst>
      <p:ext uri="{BB962C8B-B14F-4D97-AF65-F5344CB8AC3E}">
        <p14:creationId xmlns:p14="http://schemas.microsoft.com/office/powerpoint/2010/main" val="4165491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FA81A0-A61D-4618-8878-E3C99A3C05A1}" type="datetimeFigureOut">
              <a:rPr lang="en-US" smtClean="0"/>
              <a:t>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85F277-25A2-4EF8-97E2-F54D6FB33EBC}" type="slidenum">
              <a:rPr lang="en-US" smtClean="0"/>
              <a:t>‹#›</a:t>
            </a:fld>
            <a:endParaRPr lang="en-US"/>
          </a:p>
        </p:txBody>
      </p:sp>
    </p:spTree>
    <p:extLst>
      <p:ext uri="{BB962C8B-B14F-4D97-AF65-F5344CB8AC3E}">
        <p14:creationId xmlns:p14="http://schemas.microsoft.com/office/powerpoint/2010/main" val="75756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3FA81A0-A61D-4618-8878-E3C99A3C05A1}" type="datetimeFigureOut">
              <a:rPr lang="en-US" smtClean="0"/>
              <a:t>1/9/2022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485F277-25A2-4EF8-97E2-F54D6FB33EBC}" type="slidenum">
              <a:rPr lang="en-US" smtClean="0"/>
              <a:t>‹#›</a:t>
            </a:fld>
            <a:endParaRPr lang="en-US"/>
          </a:p>
        </p:txBody>
      </p:sp>
    </p:spTree>
    <p:extLst>
      <p:ext uri="{BB962C8B-B14F-4D97-AF65-F5344CB8AC3E}">
        <p14:creationId xmlns:p14="http://schemas.microsoft.com/office/powerpoint/2010/main" val="23626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3FA81A0-A61D-4618-8878-E3C99A3C05A1}" type="datetimeFigureOut">
              <a:rPr lang="en-US" smtClean="0"/>
              <a:t>1/9/2022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485F277-25A2-4EF8-97E2-F54D6FB33EBC}" type="slidenum">
              <a:rPr lang="en-US" smtClean="0"/>
              <a:t>‹#›</a:t>
            </a:fld>
            <a:endParaRPr lang="en-US"/>
          </a:p>
        </p:txBody>
      </p:sp>
    </p:spTree>
    <p:extLst>
      <p:ext uri="{BB962C8B-B14F-4D97-AF65-F5344CB8AC3E}">
        <p14:creationId xmlns:p14="http://schemas.microsoft.com/office/powerpoint/2010/main" val="2259897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3FA81A0-A61D-4618-8878-E3C99A3C05A1}" type="datetimeFigureOut">
              <a:rPr lang="en-US" smtClean="0"/>
              <a:t>1/9/2022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485F277-25A2-4EF8-97E2-F54D6FB33EBC}" type="slidenum">
              <a:rPr lang="en-US" smtClean="0"/>
              <a:t>‹#›</a:t>
            </a:fld>
            <a:endParaRPr lang="en-US"/>
          </a:p>
        </p:txBody>
      </p:sp>
    </p:spTree>
    <p:extLst>
      <p:ext uri="{BB962C8B-B14F-4D97-AF65-F5344CB8AC3E}">
        <p14:creationId xmlns:p14="http://schemas.microsoft.com/office/powerpoint/2010/main" val="3755882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FA81A0-A61D-4618-8878-E3C99A3C05A1}"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5F277-25A2-4EF8-97E2-F54D6FB33EBC}" type="slidenum">
              <a:rPr lang="en-US" smtClean="0"/>
              <a:t>‹#›</a:t>
            </a:fld>
            <a:endParaRPr lang="en-US"/>
          </a:p>
        </p:txBody>
      </p:sp>
    </p:spTree>
    <p:extLst>
      <p:ext uri="{BB962C8B-B14F-4D97-AF65-F5344CB8AC3E}">
        <p14:creationId xmlns:p14="http://schemas.microsoft.com/office/powerpoint/2010/main" val="1067050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3FA81A0-A61D-4618-8878-E3C99A3C05A1}" type="datetimeFigureOut">
              <a:rPr lang="en-US" smtClean="0"/>
              <a:t>1/9/2022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485F277-25A2-4EF8-97E2-F54D6FB33EBC}" type="slidenum">
              <a:rPr lang="en-US" smtClean="0"/>
              <a:t>‹#›</a:t>
            </a:fld>
            <a:endParaRPr lang="en-US"/>
          </a:p>
        </p:txBody>
      </p:sp>
    </p:spTree>
    <p:extLst>
      <p:ext uri="{BB962C8B-B14F-4D97-AF65-F5344CB8AC3E}">
        <p14:creationId xmlns:p14="http://schemas.microsoft.com/office/powerpoint/2010/main" val="2909027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7043-DF08-42D1-8924-968D3A07B8D6}"/>
              </a:ext>
            </a:extLst>
          </p:cNvPr>
          <p:cNvSpPr>
            <a:spLocks noGrp="1"/>
          </p:cNvSpPr>
          <p:nvPr>
            <p:ph type="ctrTitle"/>
          </p:nvPr>
        </p:nvSpPr>
        <p:spPr>
          <a:xfrm>
            <a:off x="1524000" y="2624591"/>
            <a:ext cx="9144000" cy="2387600"/>
          </a:xfrm>
        </p:spPr>
        <p:txBody>
          <a:bodyPr>
            <a:normAutofit fontScale="90000"/>
          </a:bodyPr>
          <a:lstStyle/>
          <a:p>
            <a:r>
              <a:rPr lang="tr-TR" dirty="0"/>
              <a:t>YAZILIM MUHENDISLIGI ORYANTASYONU</a:t>
            </a:r>
            <a:br>
              <a:rPr lang="tr-TR" dirty="0"/>
            </a:br>
            <a:br>
              <a:rPr lang="tr-TR" dirty="0"/>
            </a:br>
            <a:r>
              <a:rPr lang="tr-TR" dirty="0"/>
              <a:t>KAPSAMINDA HAZIRLADIGIM SLAYT</a:t>
            </a:r>
            <a:endParaRPr lang="en-US" dirty="0"/>
          </a:p>
        </p:txBody>
      </p:sp>
    </p:spTree>
    <p:extLst>
      <p:ext uri="{BB962C8B-B14F-4D97-AF65-F5344CB8AC3E}">
        <p14:creationId xmlns:p14="http://schemas.microsoft.com/office/powerpoint/2010/main" val="331599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EA3F3-9A2B-4EEE-BA89-586A96C28FFC}"/>
              </a:ext>
            </a:extLst>
          </p:cNvPr>
          <p:cNvSpPr>
            <a:spLocks noGrp="1"/>
          </p:cNvSpPr>
          <p:nvPr>
            <p:ph type="title"/>
          </p:nvPr>
        </p:nvSpPr>
        <p:spPr>
          <a:xfrm>
            <a:off x="0" y="0"/>
            <a:ext cx="9404723" cy="1400530"/>
          </a:xfrm>
        </p:spPr>
        <p:txBody>
          <a:bodyPr/>
          <a:lstStyle/>
          <a:p>
            <a:pPr fontAlgn="base"/>
            <a:r>
              <a:rPr lang="en-US" sz="2800" b="1" dirty="0" err="1"/>
              <a:t>Algoritma</a:t>
            </a:r>
            <a:r>
              <a:rPr lang="en-US" sz="2800" b="1" dirty="0"/>
              <a:t> </a:t>
            </a:r>
            <a:r>
              <a:rPr lang="en-US" sz="2800" b="1" dirty="0" err="1"/>
              <a:t>Örnekleri</a:t>
            </a:r>
            <a:r>
              <a:rPr lang="en-US" sz="2800" b="1" dirty="0"/>
              <a:t> 9 : </a:t>
            </a:r>
            <a:r>
              <a:rPr lang="en-US" sz="2800" dirty="0"/>
              <a:t> 1’den </a:t>
            </a:r>
            <a:r>
              <a:rPr lang="en-US" sz="2800" dirty="0" err="1"/>
              <a:t>N’e</a:t>
            </a:r>
            <a:r>
              <a:rPr lang="en-US" sz="2800" dirty="0"/>
              <a:t> </a:t>
            </a:r>
            <a:r>
              <a:rPr lang="en-US" sz="2800" dirty="0" err="1"/>
              <a:t>kadar</a:t>
            </a:r>
            <a:r>
              <a:rPr lang="en-US" sz="2800" dirty="0"/>
              <a:t> </a:t>
            </a:r>
            <a:r>
              <a:rPr lang="en-US" sz="2800" dirty="0" err="1"/>
              <a:t>olan</a:t>
            </a:r>
            <a:r>
              <a:rPr lang="en-US" sz="2800" dirty="0"/>
              <a:t> </a:t>
            </a:r>
            <a:r>
              <a:rPr lang="en-US" sz="2800" dirty="0" err="1"/>
              <a:t>tamsayıların</a:t>
            </a:r>
            <a:r>
              <a:rPr lang="en-US" sz="2800" dirty="0"/>
              <a:t> </a:t>
            </a:r>
            <a:r>
              <a:rPr lang="en-US" sz="2800" dirty="0" err="1"/>
              <a:t>toplamını</a:t>
            </a:r>
            <a:r>
              <a:rPr lang="en-US" sz="2800" dirty="0"/>
              <a:t> </a:t>
            </a:r>
            <a:r>
              <a:rPr lang="en-US" sz="2800" dirty="0" err="1"/>
              <a:t>hesaplayan</a:t>
            </a:r>
            <a:r>
              <a:rPr lang="en-US" sz="2800" dirty="0"/>
              <a:t> </a:t>
            </a:r>
            <a:r>
              <a:rPr lang="en-US" sz="2800" dirty="0" err="1"/>
              <a:t>algoritma</a:t>
            </a:r>
            <a:r>
              <a:rPr lang="en-US" sz="2800" dirty="0"/>
              <a:t> </a:t>
            </a:r>
            <a:r>
              <a:rPr lang="en-US" sz="2800" dirty="0" err="1"/>
              <a:t>ve</a:t>
            </a:r>
            <a:r>
              <a:rPr lang="en-US" sz="2800" dirty="0"/>
              <a:t> </a:t>
            </a:r>
            <a:r>
              <a:rPr lang="en-US" sz="2800" dirty="0" err="1"/>
              <a:t>akış</a:t>
            </a:r>
            <a:r>
              <a:rPr lang="en-US" sz="2800" dirty="0"/>
              <a:t> </a:t>
            </a:r>
            <a:r>
              <a:rPr lang="en-US" sz="2800" dirty="0" err="1"/>
              <a:t>şeması</a:t>
            </a:r>
            <a:br>
              <a:rPr lang="en-US" sz="2800" dirty="0"/>
            </a:br>
            <a:r>
              <a:rPr lang="en-US" sz="2800" b="1" dirty="0" err="1"/>
              <a:t>Algoritması</a:t>
            </a:r>
            <a:br>
              <a:rPr lang="en-US" sz="2800" dirty="0"/>
            </a:br>
            <a:r>
              <a:rPr lang="en-US" sz="2800" dirty="0"/>
              <a:t>A1  </a:t>
            </a:r>
            <a:r>
              <a:rPr lang="en-US" sz="2800" dirty="0" err="1"/>
              <a:t>Başla</a:t>
            </a:r>
            <a:br>
              <a:rPr lang="en-US" sz="2800" dirty="0"/>
            </a:br>
            <a:r>
              <a:rPr lang="en-US" sz="2800" dirty="0"/>
              <a:t>A2  N </a:t>
            </a:r>
            <a:r>
              <a:rPr lang="en-US" sz="2800" dirty="0" err="1"/>
              <a:t>sayısını</a:t>
            </a:r>
            <a:r>
              <a:rPr lang="en-US" sz="2800" dirty="0"/>
              <a:t> </a:t>
            </a:r>
            <a:r>
              <a:rPr lang="en-US" sz="2800" dirty="0" err="1"/>
              <a:t>gir</a:t>
            </a:r>
            <a:br>
              <a:rPr lang="en-US" sz="2800" dirty="0"/>
            </a:br>
            <a:r>
              <a:rPr lang="en-US" sz="2800" dirty="0"/>
              <a:t>A3  </a:t>
            </a:r>
            <a:r>
              <a:rPr lang="en-US" sz="2800" dirty="0" err="1"/>
              <a:t>Toplam</a:t>
            </a:r>
            <a:r>
              <a:rPr lang="en-US" sz="2800" dirty="0"/>
              <a:t> </a:t>
            </a:r>
            <a:r>
              <a:rPr lang="en-US" sz="2800" dirty="0" err="1"/>
              <a:t>değişkenine</a:t>
            </a:r>
            <a:r>
              <a:rPr lang="en-US" sz="2800" dirty="0"/>
              <a:t> 0 (</a:t>
            </a:r>
            <a:r>
              <a:rPr lang="en-US" sz="2800" dirty="0" err="1"/>
              <a:t>sıfır</a:t>
            </a:r>
            <a:r>
              <a:rPr lang="en-US" sz="2800" dirty="0"/>
              <a:t>) </a:t>
            </a:r>
            <a:r>
              <a:rPr lang="en-US" sz="2800" dirty="0" err="1"/>
              <a:t>ata</a:t>
            </a:r>
            <a:br>
              <a:rPr lang="en-US" sz="2800" dirty="0"/>
            </a:br>
            <a:r>
              <a:rPr lang="en-US" sz="2800" dirty="0"/>
              <a:t>A4  </a:t>
            </a:r>
            <a:r>
              <a:rPr lang="en-US" sz="2800" dirty="0" err="1"/>
              <a:t>Sayac</a:t>
            </a:r>
            <a:r>
              <a:rPr lang="en-US" sz="2800" dirty="0"/>
              <a:t> </a:t>
            </a:r>
            <a:r>
              <a:rPr lang="en-US" sz="2800" dirty="0" err="1"/>
              <a:t>değişkenine</a:t>
            </a:r>
            <a:r>
              <a:rPr lang="en-US" sz="2800" dirty="0"/>
              <a:t> 0 (</a:t>
            </a:r>
            <a:r>
              <a:rPr lang="en-US" sz="2800" dirty="0" err="1"/>
              <a:t>sıfır</a:t>
            </a:r>
            <a:r>
              <a:rPr lang="en-US" sz="2800" dirty="0"/>
              <a:t>) </a:t>
            </a:r>
            <a:r>
              <a:rPr lang="en-US" sz="2800" dirty="0" err="1"/>
              <a:t>ata</a:t>
            </a:r>
            <a:br>
              <a:rPr lang="en-US" sz="2800" dirty="0"/>
            </a:br>
            <a:r>
              <a:rPr lang="en-US" sz="2800" dirty="0"/>
              <a:t>A5  </a:t>
            </a:r>
            <a:r>
              <a:rPr lang="en-US" sz="2800" dirty="0" err="1"/>
              <a:t>Eğer</a:t>
            </a:r>
            <a:r>
              <a:rPr lang="en-US" sz="2800" dirty="0"/>
              <a:t> </a:t>
            </a:r>
            <a:r>
              <a:rPr lang="en-US" sz="2800" dirty="0" err="1"/>
              <a:t>sayac</a:t>
            </a:r>
            <a:r>
              <a:rPr lang="en-US" sz="2800" dirty="0"/>
              <a:t> &gt; n-1 </a:t>
            </a:r>
            <a:r>
              <a:rPr lang="en-US" sz="2800" dirty="0" err="1"/>
              <a:t>ise</a:t>
            </a:r>
            <a:r>
              <a:rPr lang="en-US" sz="2800" dirty="0"/>
              <a:t> </a:t>
            </a:r>
            <a:r>
              <a:rPr lang="en-US" sz="2800" dirty="0" err="1"/>
              <a:t>adım</a:t>
            </a:r>
            <a:r>
              <a:rPr lang="en-US" sz="2800" dirty="0"/>
              <a:t> 8’e git</a:t>
            </a:r>
            <a:br>
              <a:rPr lang="en-US" sz="2800" dirty="0"/>
            </a:br>
            <a:r>
              <a:rPr lang="en-US" sz="2800" dirty="0"/>
              <a:t>A6  </a:t>
            </a:r>
            <a:r>
              <a:rPr lang="en-US" sz="2800" dirty="0" err="1"/>
              <a:t>Sayac</a:t>
            </a:r>
            <a:r>
              <a:rPr lang="en-US" sz="2800" dirty="0"/>
              <a:t> </a:t>
            </a:r>
            <a:r>
              <a:rPr lang="en-US" sz="2800" dirty="0" err="1"/>
              <a:t>değerini</a:t>
            </a:r>
            <a:r>
              <a:rPr lang="en-US" sz="2800" dirty="0"/>
              <a:t> 1 </a:t>
            </a:r>
            <a:r>
              <a:rPr lang="en-US" sz="2800" dirty="0" err="1"/>
              <a:t>arttır</a:t>
            </a:r>
            <a:r>
              <a:rPr lang="en-US" sz="2800" dirty="0"/>
              <a:t> (</a:t>
            </a:r>
            <a:r>
              <a:rPr lang="en-US" sz="2800" dirty="0" err="1"/>
              <a:t>sayac</a:t>
            </a:r>
            <a:r>
              <a:rPr lang="en-US" sz="2800" dirty="0"/>
              <a:t> = </a:t>
            </a:r>
            <a:r>
              <a:rPr lang="en-US" sz="2800" dirty="0" err="1"/>
              <a:t>sayac</a:t>
            </a:r>
            <a:r>
              <a:rPr lang="en-US" sz="2800" dirty="0"/>
              <a:t> + 1)</a:t>
            </a:r>
            <a:br>
              <a:rPr lang="en-US" sz="2800" dirty="0"/>
            </a:br>
            <a:r>
              <a:rPr lang="en-US" sz="2800" dirty="0"/>
              <a:t>A7  </a:t>
            </a:r>
            <a:r>
              <a:rPr lang="en-US" sz="2800" dirty="0" err="1"/>
              <a:t>Toplam</a:t>
            </a:r>
            <a:r>
              <a:rPr lang="en-US" sz="2800" dirty="0"/>
              <a:t> </a:t>
            </a:r>
            <a:r>
              <a:rPr lang="en-US" sz="2800" dirty="0" err="1"/>
              <a:t>değişkeni</a:t>
            </a:r>
            <a:r>
              <a:rPr lang="en-US" sz="2800" dirty="0"/>
              <a:t> </a:t>
            </a:r>
            <a:r>
              <a:rPr lang="en-US" sz="2800" dirty="0" err="1"/>
              <a:t>ile</a:t>
            </a:r>
            <a:r>
              <a:rPr lang="en-US" sz="2800" dirty="0"/>
              <a:t> </a:t>
            </a:r>
            <a:r>
              <a:rPr lang="en-US" sz="2800" dirty="0" err="1"/>
              <a:t>sayac</a:t>
            </a:r>
            <a:r>
              <a:rPr lang="en-US" sz="2800" dirty="0"/>
              <a:t> </a:t>
            </a:r>
            <a:r>
              <a:rPr lang="en-US" sz="2800" dirty="0" err="1"/>
              <a:t>değişkenini</a:t>
            </a:r>
            <a:r>
              <a:rPr lang="en-US" sz="2800" dirty="0"/>
              <a:t> </a:t>
            </a:r>
            <a:r>
              <a:rPr lang="en-US" sz="2800" dirty="0" err="1"/>
              <a:t>toplayarak</a:t>
            </a:r>
            <a:r>
              <a:rPr lang="en-US" sz="2800" dirty="0"/>
              <a:t> </a:t>
            </a:r>
            <a:r>
              <a:rPr lang="en-US" sz="2800" dirty="0" err="1"/>
              <a:t>sonucu</a:t>
            </a:r>
            <a:r>
              <a:rPr lang="en-US" sz="2800" dirty="0"/>
              <a:t> </a:t>
            </a:r>
            <a:r>
              <a:rPr lang="en-US" sz="2800" dirty="0" err="1"/>
              <a:t>toplam</a:t>
            </a:r>
            <a:r>
              <a:rPr lang="en-US" sz="2800" dirty="0"/>
              <a:t> </a:t>
            </a:r>
            <a:r>
              <a:rPr lang="en-US" sz="2800" dirty="0" err="1"/>
              <a:t>değişkenine</a:t>
            </a:r>
            <a:r>
              <a:rPr lang="en-US" sz="2800" dirty="0"/>
              <a:t> </a:t>
            </a:r>
            <a:r>
              <a:rPr lang="en-US" sz="2800" dirty="0" err="1"/>
              <a:t>ata</a:t>
            </a:r>
            <a:r>
              <a:rPr lang="en-US" sz="2800" dirty="0"/>
              <a:t> </a:t>
            </a:r>
            <a:r>
              <a:rPr lang="en-US" sz="2800" dirty="0" err="1"/>
              <a:t>ve</a:t>
            </a:r>
            <a:r>
              <a:rPr lang="en-US" sz="2800" dirty="0"/>
              <a:t> </a:t>
            </a:r>
            <a:r>
              <a:rPr lang="en-US" sz="2800" dirty="0" err="1"/>
              <a:t>adım</a:t>
            </a:r>
            <a:r>
              <a:rPr lang="en-US" sz="2800" dirty="0"/>
              <a:t> 5’e </a:t>
            </a:r>
            <a:r>
              <a:rPr lang="en-US" sz="2800" dirty="0" err="1"/>
              <a:t>dön</a:t>
            </a:r>
            <a:r>
              <a:rPr lang="en-US" sz="2800" dirty="0"/>
              <a:t> (</a:t>
            </a:r>
            <a:r>
              <a:rPr lang="en-US" sz="2800" dirty="0" err="1"/>
              <a:t>toplam</a:t>
            </a:r>
            <a:r>
              <a:rPr lang="en-US" sz="2800" dirty="0"/>
              <a:t> = </a:t>
            </a:r>
            <a:r>
              <a:rPr lang="en-US" sz="2800" dirty="0" err="1"/>
              <a:t>toplam</a:t>
            </a:r>
            <a:r>
              <a:rPr lang="en-US" sz="2800" dirty="0"/>
              <a:t> + </a:t>
            </a:r>
            <a:r>
              <a:rPr lang="en-US" sz="2800" dirty="0" err="1"/>
              <a:t>sayac</a:t>
            </a:r>
            <a:r>
              <a:rPr lang="en-US" sz="2800" dirty="0"/>
              <a:t>)</a:t>
            </a:r>
            <a:br>
              <a:rPr lang="en-US" sz="2800" dirty="0"/>
            </a:br>
            <a:r>
              <a:rPr lang="en-US" sz="2800" dirty="0"/>
              <a:t>A8  </a:t>
            </a:r>
            <a:r>
              <a:rPr lang="en-US" sz="2800" dirty="0" err="1"/>
              <a:t>Toplam</a:t>
            </a:r>
            <a:r>
              <a:rPr lang="en-US" sz="2800" dirty="0"/>
              <a:t> </a:t>
            </a:r>
            <a:r>
              <a:rPr lang="en-US" sz="2800" dirty="0" err="1"/>
              <a:t>değişkenini</a:t>
            </a:r>
            <a:r>
              <a:rPr lang="en-US" sz="2800" dirty="0"/>
              <a:t> </a:t>
            </a:r>
            <a:r>
              <a:rPr lang="en-US" sz="2800" dirty="0" err="1"/>
              <a:t>yaz</a:t>
            </a:r>
            <a:br>
              <a:rPr lang="en-US" sz="2800" dirty="0"/>
            </a:br>
            <a:r>
              <a:rPr lang="en-US" sz="2800" dirty="0"/>
              <a:t>A9  Dur</a:t>
            </a:r>
            <a:br>
              <a:rPr lang="en-US" sz="2800" dirty="0"/>
            </a:br>
            <a:endParaRPr lang="en-US" sz="2800" dirty="0"/>
          </a:p>
        </p:txBody>
      </p:sp>
      <p:pic>
        <p:nvPicPr>
          <p:cNvPr id="4" name="Picture 3">
            <a:extLst>
              <a:ext uri="{FF2B5EF4-FFF2-40B4-BE49-F238E27FC236}">
                <a16:creationId xmlns:a16="http://schemas.microsoft.com/office/drawing/2014/main" id="{1969DB56-D229-4171-BD3D-5FEDCD98660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639175" y="1873054"/>
            <a:ext cx="3552825" cy="2689860"/>
          </a:xfrm>
          <a:prstGeom prst="rect">
            <a:avLst/>
          </a:prstGeom>
          <a:noFill/>
        </p:spPr>
      </p:pic>
    </p:spTree>
    <p:extLst>
      <p:ext uri="{BB962C8B-B14F-4D97-AF65-F5344CB8AC3E}">
        <p14:creationId xmlns:p14="http://schemas.microsoft.com/office/powerpoint/2010/main" val="1744337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B5F9-4D03-4728-A6DC-7A7736A2A1B9}"/>
              </a:ext>
            </a:extLst>
          </p:cNvPr>
          <p:cNvSpPr>
            <a:spLocks noGrp="1"/>
          </p:cNvSpPr>
          <p:nvPr>
            <p:ph type="title"/>
          </p:nvPr>
        </p:nvSpPr>
        <p:spPr>
          <a:xfrm>
            <a:off x="0" y="171364"/>
            <a:ext cx="9404723" cy="1400530"/>
          </a:xfrm>
        </p:spPr>
        <p:txBody>
          <a:bodyPr/>
          <a:lstStyle/>
          <a:p>
            <a:pPr fontAlgn="base"/>
            <a:r>
              <a:rPr lang="en-US" sz="2800" b="1" dirty="0"/>
              <a:t> </a:t>
            </a:r>
            <a:r>
              <a:rPr lang="en-US" sz="2800" b="1" dirty="0" err="1"/>
              <a:t>Algoritma</a:t>
            </a:r>
            <a:r>
              <a:rPr lang="en-US" sz="2800" b="1" dirty="0"/>
              <a:t> </a:t>
            </a:r>
            <a:r>
              <a:rPr lang="en-US" sz="2800" b="1" dirty="0" err="1"/>
              <a:t>Örnekleri</a:t>
            </a:r>
            <a:r>
              <a:rPr lang="en-US" sz="2800" b="1" dirty="0"/>
              <a:t> 10 :</a:t>
            </a:r>
            <a:r>
              <a:rPr lang="en-US" sz="2800" dirty="0"/>
              <a:t>  </a:t>
            </a:r>
            <a:r>
              <a:rPr lang="en-US" sz="2800" dirty="0" err="1"/>
              <a:t>Derece</a:t>
            </a:r>
            <a:r>
              <a:rPr lang="en-US" sz="2800" dirty="0"/>
              <a:t> </a:t>
            </a:r>
            <a:r>
              <a:rPr lang="en-US" sz="2800" dirty="0" err="1"/>
              <a:t>cinsinden</a:t>
            </a:r>
            <a:r>
              <a:rPr lang="en-US" sz="2800" dirty="0"/>
              <a:t> </a:t>
            </a:r>
            <a:r>
              <a:rPr lang="en-US" sz="2800" dirty="0" err="1"/>
              <a:t>girilen</a:t>
            </a:r>
            <a:r>
              <a:rPr lang="en-US" sz="2800" dirty="0"/>
              <a:t> </a:t>
            </a:r>
            <a:r>
              <a:rPr lang="en-US" sz="2800" dirty="0" err="1"/>
              <a:t>bir</a:t>
            </a:r>
            <a:r>
              <a:rPr lang="en-US" sz="2800" dirty="0"/>
              <a:t> </a:t>
            </a:r>
            <a:r>
              <a:rPr lang="en-US" sz="2800" dirty="0" err="1"/>
              <a:t>açıyı</a:t>
            </a:r>
            <a:r>
              <a:rPr lang="en-US" sz="2800" dirty="0"/>
              <a:t>, </a:t>
            </a:r>
            <a:r>
              <a:rPr lang="en-US" sz="2800" dirty="0" err="1"/>
              <a:t>Radyan</a:t>
            </a:r>
            <a:r>
              <a:rPr lang="en-US" sz="2800" dirty="0"/>
              <a:t> </a:t>
            </a:r>
            <a:r>
              <a:rPr lang="en-US" sz="2800" dirty="0" err="1"/>
              <a:t>ve</a:t>
            </a:r>
            <a:r>
              <a:rPr lang="en-US" sz="2800" dirty="0"/>
              <a:t> Grad </a:t>
            </a:r>
            <a:r>
              <a:rPr lang="en-US" sz="2800" dirty="0" err="1"/>
              <a:t>cinsine</a:t>
            </a:r>
            <a:r>
              <a:rPr lang="en-US" sz="2800" dirty="0"/>
              <a:t> </a:t>
            </a:r>
            <a:r>
              <a:rPr lang="en-US" sz="2800" dirty="0" err="1"/>
              <a:t>çeviren</a:t>
            </a:r>
            <a:r>
              <a:rPr lang="en-US" sz="2800" dirty="0"/>
              <a:t> </a:t>
            </a:r>
            <a:r>
              <a:rPr lang="en-US" sz="2800" dirty="0" err="1"/>
              <a:t>algoritma</a:t>
            </a:r>
            <a:r>
              <a:rPr lang="en-US" sz="2800" dirty="0"/>
              <a:t> </a:t>
            </a:r>
            <a:r>
              <a:rPr lang="en-US" sz="2800" dirty="0" err="1"/>
              <a:t>ve</a:t>
            </a:r>
            <a:r>
              <a:rPr lang="en-US" sz="2800" dirty="0"/>
              <a:t> </a:t>
            </a:r>
            <a:r>
              <a:rPr lang="en-US" sz="2800" dirty="0" err="1"/>
              <a:t>akış</a:t>
            </a:r>
            <a:r>
              <a:rPr lang="en-US" sz="2800" dirty="0"/>
              <a:t> </a:t>
            </a:r>
            <a:r>
              <a:rPr lang="en-US" sz="2800" dirty="0" err="1"/>
              <a:t>şeması</a:t>
            </a:r>
            <a:br>
              <a:rPr lang="en-US" sz="2800" dirty="0"/>
            </a:br>
            <a:r>
              <a:rPr lang="en-US" sz="2800" b="1" dirty="0" err="1"/>
              <a:t>Algoritması</a:t>
            </a:r>
            <a:br>
              <a:rPr lang="en-US" sz="2800" dirty="0"/>
            </a:br>
            <a:r>
              <a:rPr lang="en-US" sz="2800" dirty="0"/>
              <a:t>A1  </a:t>
            </a:r>
            <a:r>
              <a:rPr lang="en-US" sz="2800" dirty="0" err="1"/>
              <a:t>Başla</a:t>
            </a:r>
            <a:br>
              <a:rPr lang="en-US" sz="2800" dirty="0"/>
            </a:br>
            <a:r>
              <a:rPr lang="en-US" sz="2800" dirty="0"/>
              <a:t>A2  </a:t>
            </a:r>
            <a:r>
              <a:rPr lang="en-US" sz="2800" dirty="0" err="1"/>
              <a:t>Derece</a:t>
            </a:r>
            <a:r>
              <a:rPr lang="en-US" sz="2800" dirty="0"/>
              <a:t> </a:t>
            </a:r>
            <a:r>
              <a:rPr lang="en-US" sz="2800" dirty="0" err="1"/>
              <a:t>cinsinden</a:t>
            </a:r>
            <a:r>
              <a:rPr lang="en-US" sz="2800" dirty="0"/>
              <a:t> </a:t>
            </a:r>
            <a:r>
              <a:rPr lang="en-US" sz="2800" dirty="0" err="1"/>
              <a:t>açıyı</a:t>
            </a:r>
            <a:r>
              <a:rPr lang="en-US" sz="2800" dirty="0"/>
              <a:t> </a:t>
            </a:r>
            <a:r>
              <a:rPr lang="en-US" sz="2800" dirty="0" err="1"/>
              <a:t>gir</a:t>
            </a:r>
            <a:r>
              <a:rPr lang="en-US" sz="2800" dirty="0"/>
              <a:t> (d)</a:t>
            </a:r>
            <a:br>
              <a:rPr lang="en-US" sz="2800" dirty="0"/>
            </a:br>
            <a:r>
              <a:rPr lang="en-US" sz="2800" dirty="0"/>
              <a:t>A3  </a:t>
            </a:r>
            <a:r>
              <a:rPr lang="en-US" sz="2800" dirty="0" err="1"/>
              <a:t>Girilen</a:t>
            </a:r>
            <a:r>
              <a:rPr lang="en-US" sz="2800" dirty="0"/>
              <a:t> </a:t>
            </a:r>
            <a:r>
              <a:rPr lang="en-US" sz="2800" dirty="0" err="1"/>
              <a:t>açıyı</a:t>
            </a:r>
            <a:r>
              <a:rPr lang="en-US" sz="2800" dirty="0"/>
              <a:t> pi </a:t>
            </a:r>
            <a:r>
              <a:rPr lang="en-US" sz="2800" dirty="0" err="1"/>
              <a:t>sayısı</a:t>
            </a:r>
            <a:r>
              <a:rPr lang="en-US" sz="2800" dirty="0"/>
              <a:t> </a:t>
            </a:r>
            <a:r>
              <a:rPr lang="en-US" sz="2800" dirty="0" err="1"/>
              <a:t>ile</a:t>
            </a:r>
            <a:r>
              <a:rPr lang="en-US" sz="2800" dirty="0"/>
              <a:t> </a:t>
            </a:r>
            <a:r>
              <a:rPr lang="en-US" sz="2800" dirty="0" err="1"/>
              <a:t>çarp</a:t>
            </a:r>
            <a:r>
              <a:rPr lang="en-US" sz="2800" dirty="0"/>
              <a:t>, 180’e </a:t>
            </a:r>
            <a:r>
              <a:rPr lang="en-US" sz="2800" dirty="0" err="1"/>
              <a:t>böl</a:t>
            </a:r>
            <a:r>
              <a:rPr lang="en-US" sz="2800" dirty="0"/>
              <a:t> </a:t>
            </a:r>
            <a:r>
              <a:rPr lang="en-US" sz="2800" dirty="0" err="1"/>
              <a:t>ve</a:t>
            </a:r>
            <a:r>
              <a:rPr lang="en-US" sz="2800" dirty="0"/>
              <a:t> </a:t>
            </a:r>
            <a:r>
              <a:rPr lang="en-US" sz="2800" dirty="0" err="1"/>
              <a:t>Radyan</a:t>
            </a:r>
            <a:r>
              <a:rPr lang="en-US" sz="2800" dirty="0"/>
              <a:t> </a:t>
            </a:r>
            <a:r>
              <a:rPr lang="en-US" sz="2800" dirty="0" err="1"/>
              <a:t>değişkenine</a:t>
            </a:r>
            <a:r>
              <a:rPr lang="en-US" sz="2800" dirty="0"/>
              <a:t> </a:t>
            </a:r>
            <a:r>
              <a:rPr lang="en-US" sz="2800" dirty="0" err="1"/>
              <a:t>ata</a:t>
            </a:r>
            <a:r>
              <a:rPr lang="en-US" sz="2800" dirty="0"/>
              <a:t> (r=d*pi/180)</a:t>
            </a:r>
            <a:br>
              <a:rPr lang="en-US" sz="2800" dirty="0"/>
            </a:br>
            <a:r>
              <a:rPr lang="en-US" sz="2800" dirty="0"/>
              <a:t>A4  </a:t>
            </a:r>
            <a:r>
              <a:rPr lang="en-US" sz="2800" dirty="0" err="1"/>
              <a:t>Girilen</a:t>
            </a:r>
            <a:r>
              <a:rPr lang="en-US" sz="2800" dirty="0"/>
              <a:t> </a:t>
            </a:r>
            <a:r>
              <a:rPr lang="en-US" sz="2800" dirty="0" err="1"/>
              <a:t>açıyı</a:t>
            </a:r>
            <a:r>
              <a:rPr lang="en-US" sz="2800" dirty="0"/>
              <a:t> pi </a:t>
            </a:r>
            <a:r>
              <a:rPr lang="en-US" sz="2800" dirty="0" err="1"/>
              <a:t>sayısı</a:t>
            </a:r>
            <a:r>
              <a:rPr lang="en-US" sz="2800" dirty="0"/>
              <a:t> </a:t>
            </a:r>
            <a:r>
              <a:rPr lang="en-US" sz="2800" dirty="0" err="1"/>
              <a:t>ile</a:t>
            </a:r>
            <a:r>
              <a:rPr lang="en-US" sz="2800" dirty="0"/>
              <a:t> </a:t>
            </a:r>
            <a:r>
              <a:rPr lang="en-US" sz="2800" dirty="0" err="1"/>
              <a:t>çarp</a:t>
            </a:r>
            <a:r>
              <a:rPr lang="en-US" sz="2800" dirty="0"/>
              <a:t>, 200’e </a:t>
            </a:r>
            <a:r>
              <a:rPr lang="en-US" sz="2800" dirty="0" err="1"/>
              <a:t>böl</a:t>
            </a:r>
            <a:r>
              <a:rPr lang="en-US" sz="2800" dirty="0"/>
              <a:t> </a:t>
            </a:r>
            <a:r>
              <a:rPr lang="en-US" sz="2800" dirty="0" err="1"/>
              <a:t>ve</a:t>
            </a:r>
            <a:r>
              <a:rPr lang="en-US" sz="2800" dirty="0"/>
              <a:t> Grad </a:t>
            </a:r>
            <a:r>
              <a:rPr lang="en-US" sz="2800" dirty="0" err="1"/>
              <a:t>değişkenine</a:t>
            </a:r>
            <a:r>
              <a:rPr lang="en-US" sz="2800" dirty="0"/>
              <a:t> </a:t>
            </a:r>
            <a:r>
              <a:rPr lang="en-US" sz="2800" dirty="0" err="1"/>
              <a:t>ata</a:t>
            </a:r>
            <a:r>
              <a:rPr lang="en-US" sz="2800" dirty="0"/>
              <a:t> (g=d*pi/200)</a:t>
            </a:r>
            <a:br>
              <a:rPr lang="en-US" sz="2800" dirty="0"/>
            </a:br>
            <a:r>
              <a:rPr lang="en-US" sz="2800" dirty="0"/>
              <a:t>A5  </a:t>
            </a:r>
            <a:r>
              <a:rPr lang="en-US" sz="2800" dirty="0" err="1"/>
              <a:t>Radyan</a:t>
            </a:r>
            <a:r>
              <a:rPr lang="en-US" sz="2800" dirty="0"/>
              <a:t> </a:t>
            </a:r>
            <a:r>
              <a:rPr lang="en-US" sz="2800" dirty="0" err="1"/>
              <a:t>ve</a:t>
            </a:r>
            <a:r>
              <a:rPr lang="en-US" sz="2800" dirty="0"/>
              <a:t> Grad </a:t>
            </a:r>
            <a:r>
              <a:rPr lang="en-US" sz="2800" dirty="0" err="1"/>
              <a:t>değişkenlerini</a:t>
            </a:r>
            <a:r>
              <a:rPr lang="en-US" sz="2800" dirty="0"/>
              <a:t> </a:t>
            </a:r>
            <a:r>
              <a:rPr lang="en-US" sz="2800" dirty="0" err="1"/>
              <a:t>ekrana</a:t>
            </a:r>
            <a:r>
              <a:rPr lang="en-US" sz="2800" dirty="0"/>
              <a:t> </a:t>
            </a:r>
            <a:r>
              <a:rPr lang="en-US" sz="2800" dirty="0" err="1"/>
              <a:t>yaz</a:t>
            </a:r>
            <a:br>
              <a:rPr lang="en-US" sz="2800" dirty="0"/>
            </a:br>
            <a:r>
              <a:rPr lang="en-US" sz="2800" dirty="0"/>
              <a:t>A6  Dur</a:t>
            </a:r>
            <a:br>
              <a:rPr lang="en-US" sz="2800" dirty="0"/>
            </a:br>
            <a:endParaRPr lang="en-US" sz="2800" dirty="0"/>
          </a:p>
        </p:txBody>
      </p:sp>
      <p:pic>
        <p:nvPicPr>
          <p:cNvPr id="4" name="Picture 3">
            <a:extLst>
              <a:ext uri="{FF2B5EF4-FFF2-40B4-BE49-F238E27FC236}">
                <a16:creationId xmlns:a16="http://schemas.microsoft.com/office/drawing/2014/main" id="{F2FE5B8F-32A8-44CC-BB3E-E72A9EC9CD2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734550" y="1571894"/>
            <a:ext cx="2457450" cy="4457700"/>
          </a:xfrm>
          <a:prstGeom prst="rect">
            <a:avLst/>
          </a:prstGeom>
          <a:noFill/>
        </p:spPr>
      </p:pic>
    </p:spTree>
    <p:extLst>
      <p:ext uri="{BB962C8B-B14F-4D97-AF65-F5344CB8AC3E}">
        <p14:creationId xmlns:p14="http://schemas.microsoft.com/office/powerpoint/2010/main" val="35939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4F88-07F5-4CB6-AA86-91E64B912CA5}"/>
              </a:ext>
            </a:extLst>
          </p:cNvPr>
          <p:cNvSpPr>
            <a:spLocks noGrp="1"/>
          </p:cNvSpPr>
          <p:nvPr>
            <p:ph type="title"/>
          </p:nvPr>
        </p:nvSpPr>
        <p:spPr>
          <a:xfrm>
            <a:off x="0" y="1438145"/>
            <a:ext cx="10515600" cy="1325563"/>
          </a:xfrm>
        </p:spPr>
        <p:txBody>
          <a:bodyPr>
            <a:noAutofit/>
          </a:bodyPr>
          <a:lstStyle/>
          <a:p>
            <a:r>
              <a:rPr lang="en-US" sz="1600" dirty="0" err="1"/>
              <a:t>Algoritma</a:t>
            </a:r>
            <a:r>
              <a:rPr lang="en-US" sz="1600" dirty="0"/>
              <a:t> </a:t>
            </a:r>
            <a:r>
              <a:rPr lang="en-US" sz="1600" dirty="0" err="1"/>
              <a:t>Örnekleri</a:t>
            </a:r>
            <a:r>
              <a:rPr lang="en-US" sz="1600" dirty="0"/>
              <a:t> 1 :  </a:t>
            </a:r>
            <a:r>
              <a:rPr lang="en-US" sz="1600" dirty="0" err="1"/>
              <a:t>Girilen</a:t>
            </a:r>
            <a:r>
              <a:rPr lang="en-US" sz="1600" dirty="0"/>
              <a:t> </a:t>
            </a:r>
            <a:r>
              <a:rPr lang="en-US" sz="1600" dirty="0" err="1"/>
              <a:t>iki</a:t>
            </a:r>
            <a:r>
              <a:rPr lang="en-US" sz="1600" dirty="0"/>
              <a:t> </a:t>
            </a:r>
            <a:r>
              <a:rPr lang="en-US" sz="1600" dirty="0" err="1"/>
              <a:t>sayının</a:t>
            </a:r>
            <a:r>
              <a:rPr lang="en-US" sz="1600" dirty="0"/>
              <a:t> </a:t>
            </a:r>
            <a:r>
              <a:rPr lang="en-US" sz="1600" dirty="0" err="1"/>
              <a:t>ortalamasını</a:t>
            </a:r>
            <a:r>
              <a:rPr lang="en-US" sz="1600" dirty="0"/>
              <a:t> </a:t>
            </a:r>
            <a:r>
              <a:rPr lang="en-US" sz="1600" dirty="0" err="1"/>
              <a:t>hesaplayan</a:t>
            </a:r>
            <a:r>
              <a:rPr lang="en-US" sz="1600" dirty="0"/>
              <a:t> </a:t>
            </a:r>
            <a:r>
              <a:rPr lang="en-US" sz="1600" dirty="0" err="1"/>
              <a:t>algoritma</a:t>
            </a:r>
            <a:r>
              <a:rPr lang="en-US" sz="1600" dirty="0"/>
              <a:t> </a:t>
            </a:r>
            <a:r>
              <a:rPr lang="en-US" sz="1600" dirty="0" err="1"/>
              <a:t>ve</a:t>
            </a:r>
            <a:r>
              <a:rPr lang="en-US" sz="1600" dirty="0"/>
              <a:t> </a:t>
            </a:r>
            <a:r>
              <a:rPr lang="en-US" sz="1600" dirty="0" err="1"/>
              <a:t>akış</a:t>
            </a:r>
            <a:r>
              <a:rPr lang="en-US" sz="1600" dirty="0"/>
              <a:t> </a:t>
            </a:r>
            <a:r>
              <a:rPr lang="en-US" sz="1600" dirty="0" err="1"/>
              <a:t>şeması</a:t>
            </a:r>
            <a:br>
              <a:rPr lang="en-US" sz="1600" dirty="0"/>
            </a:br>
            <a:r>
              <a:rPr lang="en-US" sz="1600" dirty="0"/>
              <a:t> </a:t>
            </a:r>
            <a:br>
              <a:rPr lang="en-US" sz="1600" dirty="0"/>
            </a:br>
            <a:r>
              <a:rPr lang="en-US" sz="1600" dirty="0" err="1"/>
              <a:t>Algoritması</a:t>
            </a:r>
            <a:br>
              <a:rPr lang="en-US" sz="1600" dirty="0"/>
            </a:br>
            <a:r>
              <a:rPr lang="en-US" sz="1600" dirty="0"/>
              <a:t> </a:t>
            </a:r>
            <a:br>
              <a:rPr lang="en-US" sz="1600" dirty="0"/>
            </a:br>
            <a:r>
              <a:rPr lang="en-US" sz="1600" dirty="0"/>
              <a:t>A1  </a:t>
            </a:r>
            <a:r>
              <a:rPr lang="en-US" sz="1600" dirty="0" err="1"/>
              <a:t>Başla</a:t>
            </a:r>
            <a:br>
              <a:rPr lang="en-US" sz="1600" dirty="0"/>
            </a:br>
            <a:r>
              <a:rPr lang="en-US" sz="1600" dirty="0"/>
              <a:t> </a:t>
            </a:r>
            <a:br>
              <a:rPr lang="en-US" sz="1600" dirty="0"/>
            </a:br>
            <a:r>
              <a:rPr lang="en-US" sz="1600" dirty="0"/>
              <a:t>A2  </a:t>
            </a:r>
            <a:r>
              <a:rPr lang="en-US" sz="1600" dirty="0" err="1"/>
              <a:t>Birinci</a:t>
            </a:r>
            <a:r>
              <a:rPr lang="en-US" sz="1600" dirty="0"/>
              <a:t> </a:t>
            </a:r>
            <a:r>
              <a:rPr lang="en-US" sz="1600" dirty="0" err="1"/>
              <a:t>sayıyı</a:t>
            </a:r>
            <a:r>
              <a:rPr lang="en-US" sz="1600" dirty="0"/>
              <a:t> </a:t>
            </a:r>
            <a:r>
              <a:rPr lang="en-US" sz="1600" dirty="0" err="1"/>
              <a:t>gir</a:t>
            </a:r>
            <a:r>
              <a:rPr lang="en-US" sz="1600" dirty="0"/>
              <a:t> (a)</a:t>
            </a:r>
            <a:br>
              <a:rPr lang="en-US" sz="1600" dirty="0"/>
            </a:br>
            <a:r>
              <a:rPr lang="en-US" sz="1600" dirty="0"/>
              <a:t> </a:t>
            </a:r>
            <a:br>
              <a:rPr lang="en-US" sz="1600" dirty="0"/>
            </a:br>
            <a:r>
              <a:rPr lang="en-US" sz="1600" dirty="0"/>
              <a:t>A3  </a:t>
            </a:r>
            <a:r>
              <a:rPr lang="en-US" sz="1600" dirty="0" err="1"/>
              <a:t>İkinci</a:t>
            </a:r>
            <a:r>
              <a:rPr lang="en-US" sz="1600" dirty="0"/>
              <a:t> </a:t>
            </a:r>
            <a:r>
              <a:rPr lang="en-US" sz="1600" dirty="0" err="1"/>
              <a:t>sayıyı</a:t>
            </a:r>
            <a:r>
              <a:rPr lang="en-US" sz="1600" dirty="0"/>
              <a:t> </a:t>
            </a:r>
            <a:r>
              <a:rPr lang="en-US" sz="1600" dirty="0" err="1"/>
              <a:t>gir</a:t>
            </a:r>
            <a:r>
              <a:rPr lang="en-US" sz="1600" dirty="0"/>
              <a:t> (b)</a:t>
            </a:r>
            <a:br>
              <a:rPr lang="en-US" sz="1600" dirty="0"/>
            </a:br>
            <a:r>
              <a:rPr lang="en-US" sz="1600" dirty="0"/>
              <a:t> </a:t>
            </a:r>
            <a:br>
              <a:rPr lang="en-US" sz="1600" dirty="0"/>
            </a:br>
            <a:r>
              <a:rPr lang="en-US" sz="1600" dirty="0"/>
              <a:t>A4  </a:t>
            </a:r>
            <a:r>
              <a:rPr lang="en-US" sz="1600" dirty="0" err="1"/>
              <a:t>İki</a:t>
            </a:r>
            <a:r>
              <a:rPr lang="en-US" sz="1600" dirty="0"/>
              <a:t> </a:t>
            </a:r>
            <a:r>
              <a:rPr lang="en-US" sz="1600" dirty="0" err="1"/>
              <a:t>sayıyı</a:t>
            </a:r>
            <a:r>
              <a:rPr lang="en-US" sz="1600" dirty="0"/>
              <a:t> </a:t>
            </a:r>
            <a:r>
              <a:rPr lang="en-US" sz="1600" dirty="0" err="1"/>
              <a:t>toplayıp</a:t>
            </a:r>
            <a:r>
              <a:rPr lang="en-US" sz="1600" dirty="0"/>
              <a:t> </a:t>
            </a:r>
            <a:r>
              <a:rPr lang="en-US" sz="1600" dirty="0" err="1"/>
              <a:t>sonucu</a:t>
            </a:r>
            <a:r>
              <a:rPr lang="en-US" sz="1600" dirty="0"/>
              <a:t> </a:t>
            </a:r>
            <a:r>
              <a:rPr lang="en-US" sz="1600" dirty="0" err="1"/>
              <a:t>toplam</a:t>
            </a:r>
            <a:r>
              <a:rPr lang="en-US" sz="1600" dirty="0"/>
              <a:t> </a:t>
            </a:r>
            <a:r>
              <a:rPr lang="en-US" sz="1600" dirty="0" err="1"/>
              <a:t>değişkenine</a:t>
            </a:r>
            <a:r>
              <a:rPr lang="en-US" sz="1600" dirty="0"/>
              <a:t> </a:t>
            </a:r>
            <a:r>
              <a:rPr lang="en-US" sz="1600" dirty="0" err="1"/>
              <a:t>ata</a:t>
            </a:r>
            <a:r>
              <a:rPr lang="en-US" sz="1600" dirty="0"/>
              <a:t> (</a:t>
            </a:r>
            <a:r>
              <a:rPr lang="en-US" sz="1600" dirty="0" err="1"/>
              <a:t>toplam</a:t>
            </a:r>
            <a:r>
              <a:rPr lang="en-US" sz="1600" dirty="0"/>
              <a:t> = a + b)</a:t>
            </a:r>
            <a:br>
              <a:rPr lang="en-US" sz="1600" dirty="0"/>
            </a:br>
            <a:r>
              <a:rPr lang="en-US" sz="1600" dirty="0"/>
              <a:t> </a:t>
            </a:r>
            <a:br>
              <a:rPr lang="en-US" sz="1600" dirty="0"/>
            </a:br>
            <a:r>
              <a:rPr lang="en-US" sz="1600" dirty="0"/>
              <a:t>A5  </a:t>
            </a:r>
            <a:r>
              <a:rPr lang="en-US" sz="1600" dirty="0" err="1"/>
              <a:t>Toplam</a:t>
            </a:r>
            <a:r>
              <a:rPr lang="en-US" sz="1600" dirty="0"/>
              <a:t> </a:t>
            </a:r>
            <a:r>
              <a:rPr lang="en-US" sz="1600" dirty="0" err="1"/>
              <a:t>değişkenini</a:t>
            </a:r>
            <a:r>
              <a:rPr lang="en-US" sz="1600" dirty="0"/>
              <a:t> 2’ye </a:t>
            </a:r>
            <a:r>
              <a:rPr lang="en-US" sz="1600" dirty="0" err="1"/>
              <a:t>böl</a:t>
            </a:r>
            <a:r>
              <a:rPr lang="en-US" sz="1600" dirty="0"/>
              <a:t> </a:t>
            </a:r>
            <a:r>
              <a:rPr lang="en-US" sz="1600" dirty="0" err="1"/>
              <a:t>ve</a:t>
            </a:r>
            <a:r>
              <a:rPr lang="en-US" sz="1600" dirty="0"/>
              <a:t> </a:t>
            </a:r>
            <a:r>
              <a:rPr lang="en-US" sz="1600" dirty="0" err="1"/>
              <a:t>sonucu</a:t>
            </a:r>
            <a:r>
              <a:rPr lang="en-US" sz="1600" dirty="0"/>
              <a:t> </a:t>
            </a:r>
            <a:r>
              <a:rPr lang="en-US" sz="1600" dirty="0" err="1"/>
              <a:t>ortalama</a:t>
            </a:r>
            <a:r>
              <a:rPr lang="en-US" sz="1600" dirty="0"/>
              <a:t> </a:t>
            </a:r>
            <a:r>
              <a:rPr lang="en-US" sz="1600" dirty="0" err="1"/>
              <a:t>değişkenine</a:t>
            </a:r>
            <a:r>
              <a:rPr lang="en-US" sz="1600" dirty="0"/>
              <a:t> </a:t>
            </a:r>
            <a:r>
              <a:rPr lang="en-US" sz="1600" dirty="0" err="1"/>
              <a:t>ata</a:t>
            </a:r>
            <a:r>
              <a:rPr lang="en-US" sz="1600" dirty="0"/>
              <a:t> (</a:t>
            </a:r>
            <a:r>
              <a:rPr lang="en-US" sz="1600" dirty="0" err="1"/>
              <a:t>ortalama</a:t>
            </a:r>
            <a:r>
              <a:rPr lang="en-US" sz="1600" dirty="0"/>
              <a:t> = </a:t>
            </a:r>
            <a:r>
              <a:rPr lang="en-US" sz="1600" dirty="0" err="1"/>
              <a:t>toplam</a:t>
            </a:r>
            <a:r>
              <a:rPr lang="en-US" sz="1600" dirty="0"/>
              <a:t> / 2)</a:t>
            </a:r>
            <a:br>
              <a:rPr lang="en-US" sz="1600" dirty="0"/>
            </a:br>
            <a:r>
              <a:rPr lang="en-US" sz="1600" dirty="0"/>
              <a:t> </a:t>
            </a:r>
            <a:br>
              <a:rPr lang="en-US" sz="1600" dirty="0"/>
            </a:br>
            <a:r>
              <a:rPr lang="en-US" sz="1600" dirty="0"/>
              <a:t>A6  </a:t>
            </a:r>
            <a:r>
              <a:rPr lang="en-US" sz="1600" dirty="0" err="1"/>
              <a:t>Ortalama</a:t>
            </a:r>
            <a:r>
              <a:rPr lang="en-US" sz="1600" dirty="0"/>
              <a:t> </a:t>
            </a:r>
            <a:r>
              <a:rPr lang="en-US" sz="1600" dirty="0" err="1"/>
              <a:t>değişkenini</a:t>
            </a:r>
            <a:r>
              <a:rPr lang="en-US" sz="1600" dirty="0"/>
              <a:t> </a:t>
            </a:r>
            <a:r>
              <a:rPr lang="en-US" sz="1600" dirty="0" err="1"/>
              <a:t>ekrana</a:t>
            </a:r>
            <a:r>
              <a:rPr lang="en-US" sz="1600" dirty="0"/>
              <a:t> </a:t>
            </a:r>
            <a:r>
              <a:rPr lang="en-US" sz="1600" dirty="0" err="1"/>
              <a:t>yaz</a:t>
            </a:r>
            <a:br>
              <a:rPr lang="en-US" sz="1600" dirty="0"/>
            </a:br>
            <a:r>
              <a:rPr lang="en-US" sz="1600" dirty="0"/>
              <a:t> </a:t>
            </a:r>
            <a:br>
              <a:rPr lang="en-US" sz="1600" dirty="0"/>
            </a:br>
            <a:r>
              <a:rPr lang="en-US" sz="1600" dirty="0"/>
              <a:t>A7  Dur</a:t>
            </a:r>
            <a:br>
              <a:rPr lang="en-US" sz="1600" dirty="0"/>
            </a:br>
            <a:endParaRPr lang="en-US" sz="1600" dirty="0"/>
          </a:p>
        </p:txBody>
      </p:sp>
      <p:pic>
        <p:nvPicPr>
          <p:cNvPr id="4" name="Picture 3">
            <a:extLst>
              <a:ext uri="{FF2B5EF4-FFF2-40B4-BE49-F238E27FC236}">
                <a16:creationId xmlns:a16="http://schemas.microsoft.com/office/drawing/2014/main" id="{B51EE54B-260C-4A1A-9DBD-CEF3FD5F270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701737" y="1259167"/>
            <a:ext cx="2156460" cy="5094980"/>
          </a:xfrm>
          <a:prstGeom prst="rect">
            <a:avLst/>
          </a:prstGeom>
          <a:noFill/>
        </p:spPr>
      </p:pic>
    </p:spTree>
    <p:extLst>
      <p:ext uri="{BB962C8B-B14F-4D97-AF65-F5344CB8AC3E}">
        <p14:creationId xmlns:p14="http://schemas.microsoft.com/office/powerpoint/2010/main" val="3995942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F317-79B5-418C-84F4-CA2F238ECAA1}"/>
              </a:ext>
            </a:extLst>
          </p:cNvPr>
          <p:cNvSpPr>
            <a:spLocks noGrp="1"/>
          </p:cNvSpPr>
          <p:nvPr>
            <p:ph type="title"/>
          </p:nvPr>
        </p:nvSpPr>
        <p:spPr>
          <a:xfrm>
            <a:off x="0" y="0"/>
            <a:ext cx="10515600" cy="1325563"/>
          </a:xfrm>
        </p:spPr>
        <p:txBody>
          <a:bodyPr>
            <a:noAutofit/>
          </a:bodyPr>
          <a:lstStyle/>
          <a:p>
            <a:pPr fontAlgn="base"/>
            <a:r>
              <a:rPr lang="en-US" sz="2800" b="1" dirty="0" err="1"/>
              <a:t>Algoritma</a:t>
            </a:r>
            <a:r>
              <a:rPr lang="en-US" sz="2800" b="1" dirty="0"/>
              <a:t> </a:t>
            </a:r>
            <a:r>
              <a:rPr lang="en-US" sz="2800" b="1" dirty="0" err="1"/>
              <a:t>Örnekleri</a:t>
            </a:r>
            <a:r>
              <a:rPr lang="en-US" sz="2800" b="1" dirty="0"/>
              <a:t> 2 : </a:t>
            </a:r>
            <a:r>
              <a:rPr lang="en-US" sz="2800" dirty="0"/>
              <a:t> </a:t>
            </a:r>
            <a:r>
              <a:rPr lang="en-US" sz="2800" dirty="0" err="1"/>
              <a:t>Girilen</a:t>
            </a:r>
            <a:r>
              <a:rPr lang="en-US" sz="2800" dirty="0"/>
              <a:t> </a:t>
            </a:r>
            <a:r>
              <a:rPr lang="en-US" sz="2800" dirty="0" err="1"/>
              <a:t>bir</a:t>
            </a:r>
            <a:r>
              <a:rPr lang="en-US" sz="2800" dirty="0"/>
              <a:t> </a:t>
            </a:r>
            <a:r>
              <a:rPr lang="en-US" sz="2800" dirty="0" err="1"/>
              <a:t>sayının</a:t>
            </a:r>
            <a:r>
              <a:rPr lang="en-US" sz="2800" dirty="0"/>
              <a:t> </a:t>
            </a:r>
            <a:r>
              <a:rPr lang="en-US" sz="2800" dirty="0" err="1"/>
              <a:t>pozitif</a:t>
            </a:r>
            <a:r>
              <a:rPr lang="en-US" sz="2800" dirty="0"/>
              <a:t> mi </a:t>
            </a:r>
            <a:r>
              <a:rPr lang="en-US" sz="2800" dirty="0" err="1"/>
              <a:t>negatif</a:t>
            </a:r>
            <a:r>
              <a:rPr lang="en-US" sz="2800" dirty="0"/>
              <a:t> mi </a:t>
            </a:r>
            <a:r>
              <a:rPr lang="en-US" sz="2800" dirty="0" err="1"/>
              <a:t>olduğunu</a:t>
            </a:r>
            <a:r>
              <a:rPr lang="en-US" sz="2800" dirty="0"/>
              <a:t> </a:t>
            </a:r>
            <a:r>
              <a:rPr lang="en-US" sz="2800" dirty="0" err="1"/>
              <a:t>ekrana</a:t>
            </a:r>
            <a:r>
              <a:rPr lang="en-US" sz="2800" dirty="0"/>
              <a:t> </a:t>
            </a:r>
            <a:r>
              <a:rPr lang="en-US" sz="2800" dirty="0" err="1"/>
              <a:t>yazdıran</a:t>
            </a:r>
            <a:r>
              <a:rPr lang="en-US" sz="2800" dirty="0"/>
              <a:t> </a:t>
            </a:r>
            <a:r>
              <a:rPr lang="en-US" sz="2800" dirty="0" err="1"/>
              <a:t>algoritma</a:t>
            </a:r>
            <a:r>
              <a:rPr lang="en-US" sz="2800" dirty="0"/>
              <a:t> </a:t>
            </a:r>
            <a:r>
              <a:rPr lang="en-US" sz="2800" dirty="0" err="1"/>
              <a:t>ve</a:t>
            </a:r>
            <a:r>
              <a:rPr lang="en-US" sz="2800" dirty="0"/>
              <a:t> </a:t>
            </a:r>
            <a:r>
              <a:rPr lang="en-US" sz="2800" dirty="0" err="1"/>
              <a:t>akış</a:t>
            </a:r>
            <a:r>
              <a:rPr lang="en-US" sz="2800" dirty="0"/>
              <a:t> </a:t>
            </a:r>
            <a:r>
              <a:rPr lang="en-US" sz="2800" dirty="0" err="1"/>
              <a:t>şeması</a:t>
            </a:r>
            <a:br>
              <a:rPr lang="en-US" sz="2800" dirty="0"/>
            </a:br>
            <a:r>
              <a:rPr lang="en-US" sz="2800" b="1" dirty="0" err="1"/>
              <a:t>Algoritması</a:t>
            </a:r>
            <a:br>
              <a:rPr lang="en-US" sz="2800" dirty="0"/>
            </a:br>
            <a:r>
              <a:rPr lang="en-US" sz="2800" dirty="0"/>
              <a:t>A1  </a:t>
            </a:r>
            <a:r>
              <a:rPr lang="en-US" sz="2800" dirty="0" err="1"/>
              <a:t>Başla</a:t>
            </a:r>
            <a:br>
              <a:rPr lang="en-US" sz="2800" dirty="0"/>
            </a:br>
            <a:r>
              <a:rPr lang="en-US" sz="2800" dirty="0"/>
              <a:t>A2  </a:t>
            </a:r>
            <a:r>
              <a:rPr lang="en-US" sz="2800" dirty="0" err="1"/>
              <a:t>Sayıyı</a:t>
            </a:r>
            <a:r>
              <a:rPr lang="en-US" sz="2800" dirty="0"/>
              <a:t> </a:t>
            </a:r>
            <a:r>
              <a:rPr lang="en-US" sz="2800" dirty="0" err="1"/>
              <a:t>gir</a:t>
            </a:r>
            <a:r>
              <a:rPr lang="en-US" sz="2800" dirty="0"/>
              <a:t> (</a:t>
            </a:r>
            <a:r>
              <a:rPr lang="en-US" sz="2800" dirty="0" err="1"/>
              <a:t>sayı</a:t>
            </a:r>
            <a:r>
              <a:rPr lang="en-US" sz="2800" dirty="0"/>
              <a:t>)</a:t>
            </a:r>
            <a:br>
              <a:rPr lang="en-US" sz="2800" dirty="0"/>
            </a:br>
            <a:r>
              <a:rPr lang="en-US" sz="2800" dirty="0"/>
              <a:t>A3  </a:t>
            </a:r>
            <a:r>
              <a:rPr lang="en-US" sz="2800" dirty="0" err="1"/>
              <a:t>Eğer</a:t>
            </a:r>
            <a:r>
              <a:rPr lang="en-US" sz="2800" dirty="0"/>
              <a:t> </a:t>
            </a:r>
            <a:r>
              <a:rPr lang="en-US" sz="2800" dirty="0" err="1"/>
              <a:t>sayı</a:t>
            </a:r>
            <a:r>
              <a:rPr lang="en-US" sz="2800" dirty="0"/>
              <a:t> = 0 </a:t>
            </a:r>
            <a:r>
              <a:rPr lang="en-US" sz="2800" dirty="0" err="1"/>
              <a:t>ise</a:t>
            </a:r>
            <a:r>
              <a:rPr lang="en-US" sz="2800" dirty="0"/>
              <a:t> </a:t>
            </a:r>
            <a:r>
              <a:rPr lang="en-US" sz="2800" dirty="0" err="1"/>
              <a:t>Adım</a:t>
            </a:r>
            <a:r>
              <a:rPr lang="en-US" sz="2800" dirty="0"/>
              <a:t> 2’ye </a:t>
            </a:r>
            <a:r>
              <a:rPr lang="en-US" sz="2800" dirty="0" err="1"/>
              <a:t>geri</a:t>
            </a:r>
            <a:r>
              <a:rPr lang="en-US" sz="2800" dirty="0"/>
              <a:t> </a:t>
            </a:r>
            <a:r>
              <a:rPr lang="en-US" sz="2800" dirty="0" err="1"/>
              <a:t>dön</a:t>
            </a:r>
            <a:br>
              <a:rPr lang="en-US" sz="2800" dirty="0"/>
            </a:br>
            <a:r>
              <a:rPr lang="en-US" sz="2800" dirty="0"/>
              <a:t>A4  </a:t>
            </a:r>
            <a:r>
              <a:rPr lang="en-US" sz="2800" dirty="0" err="1"/>
              <a:t>Eğer</a:t>
            </a:r>
            <a:r>
              <a:rPr lang="en-US" sz="2800" dirty="0"/>
              <a:t> </a:t>
            </a:r>
            <a:r>
              <a:rPr lang="en-US" sz="2800" dirty="0" err="1"/>
              <a:t>sayı</a:t>
            </a:r>
            <a:r>
              <a:rPr lang="en-US" sz="2800" dirty="0"/>
              <a:t> &lt; 0 </a:t>
            </a:r>
            <a:r>
              <a:rPr lang="en-US" sz="2800" dirty="0" err="1"/>
              <a:t>ise</a:t>
            </a:r>
            <a:r>
              <a:rPr lang="en-US" sz="2800" dirty="0"/>
              <a:t> </a:t>
            </a:r>
            <a:r>
              <a:rPr lang="en-US" sz="2800" dirty="0" err="1"/>
              <a:t>ekrana</a:t>
            </a:r>
            <a:r>
              <a:rPr lang="en-US" sz="2800" dirty="0"/>
              <a:t>, </a:t>
            </a:r>
            <a:r>
              <a:rPr lang="en-US" sz="2800" b="1" dirty="0"/>
              <a:t>“</a:t>
            </a:r>
            <a:r>
              <a:rPr lang="en-US" sz="2800" b="1" dirty="0" err="1"/>
              <a:t>girilen</a:t>
            </a:r>
            <a:r>
              <a:rPr lang="en-US" sz="2800" b="1" dirty="0"/>
              <a:t> </a:t>
            </a:r>
            <a:r>
              <a:rPr lang="en-US" sz="2800" b="1" dirty="0" err="1"/>
              <a:t>sayı</a:t>
            </a:r>
            <a:r>
              <a:rPr lang="en-US" sz="2800" b="1" dirty="0"/>
              <a:t> </a:t>
            </a:r>
            <a:r>
              <a:rPr lang="en-US" sz="2800" b="1" dirty="0" err="1"/>
              <a:t>negatiftir</a:t>
            </a:r>
            <a:r>
              <a:rPr lang="en-US" sz="2800" b="1" dirty="0"/>
              <a:t>”</a:t>
            </a:r>
            <a:r>
              <a:rPr lang="en-US" sz="2800" dirty="0"/>
              <a:t> </a:t>
            </a:r>
            <a:r>
              <a:rPr lang="en-US" sz="2800" dirty="0" err="1"/>
              <a:t>yaz</a:t>
            </a:r>
            <a:r>
              <a:rPr lang="en-US" sz="2800" dirty="0"/>
              <a:t> </a:t>
            </a:r>
            <a:r>
              <a:rPr lang="en-US" sz="2800" dirty="0" err="1"/>
              <a:t>ve</a:t>
            </a:r>
            <a:r>
              <a:rPr lang="en-US" sz="2800" dirty="0"/>
              <a:t> </a:t>
            </a:r>
            <a:r>
              <a:rPr lang="en-US" sz="2800" dirty="0" err="1"/>
              <a:t>Adım</a:t>
            </a:r>
            <a:r>
              <a:rPr lang="en-US" sz="2800" dirty="0"/>
              <a:t> 6’ya git</a:t>
            </a:r>
            <a:br>
              <a:rPr lang="en-US" sz="2800" dirty="0"/>
            </a:br>
            <a:r>
              <a:rPr lang="en-US" sz="2800" dirty="0"/>
              <a:t>A5  </a:t>
            </a:r>
            <a:r>
              <a:rPr lang="en-US" sz="2800" dirty="0" err="1"/>
              <a:t>Eğer</a:t>
            </a:r>
            <a:r>
              <a:rPr lang="en-US" sz="2800" dirty="0"/>
              <a:t> </a:t>
            </a:r>
            <a:r>
              <a:rPr lang="en-US" sz="2800" dirty="0" err="1"/>
              <a:t>sayı</a:t>
            </a:r>
            <a:r>
              <a:rPr lang="en-US" sz="2800" dirty="0"/>
              <a:t> &gt; 0 </a:t>
            </a:r>
            <a:r>
              <a:rPr lang="en-US" sz="2800" dirty="0" err="1"/>
              <a:t>ise</a:t>
            </a:r>
            <a:r>
              <a:rPr lang="en-US" sz="2800" dirty="0"/>
              <a:t> </a:t>
            </a:r>
            <a:r>
              <a:rPr lang="en-US" sz="2800" dirty="0" err="1"/>
              <a:t>ekrana</a:t>
            </a:r>
            <a:r>
              <a:rPr lang="en-US" sz="2800" dirty="0"/>
              <a:t>, </a:t>
            </a:r>
            <a:r>
              <a:rPr lang="en-US" sz="2800" b="1" dirty="0"/>
              <a:t>“</a:t>
            </a:r>
            <a:r>
              <a:rPr lang="en-US" sz="2800" b="1" dirty="0" err="1"/>
              <a:t>girilen</a:t>
            </a:r>
            <a:r>
              <a:rPr lang="en-US" sz="2800" b="1" dirty="0"/>
              <a:t> </a:t>
            </a:r>
            <a:r>
              <a:rPr lang="en-US" sz="2800" b="1" dirty="0" err="1"/>
              <a:t>sayı</a:t>
            </a:r>
            <a:r>
              <a:rPr lang="en-US" sz="2800" b="1" dirty="0"/>
              <a:t> </a:t>
            </a:r>
            <a:r>
              <a:rPr lang="en-US" sz="2800" b="1" dirty="0" err="1"/>
              <a:t>pozitiftir</a:t>
            </a:r>
            <a:r>
              <a:rPr lang="en-US" sz="2800" b="1" dirty="0"/>
              <a:t>”</a:t>
            </a:r>
            <a:r>
              <a:rPr lang="en-US" sz="2800" dirty="0"/>
              <a:t> </a:t>
            </a:r>
            <a:r>
              <a:rPr lang="en-US" sz="2800" dirty="0" err="1"/>
              <a:t>yaz</a:t>
            </a:r>
            <a:br>
              <a:rPr lang="en-US" sz="2800" dirty="0"/>
            </a:br>
            <a:r>
              <a:rPr lang="en-US" sz="2800" dirty="0"/>
              <a:t>A6  Dur</a:t>
            </a:r>
            <a:br>
              <a:rPr lang="en-US" sz="2800" dirty="0"/>
            </a:br>
            <a:endParaRPr lang="en-US" sz="2800" dirty="0"/>
          </a:p>
        </p:txBody>
      </p:sp>
      <p:pic>
        <p:nvPicPr>
          <p:cNvPr id="4" name="Picture 3" descr="Algoritma Örnekleri ">
            <a:extLst>
              <a:ext uri="{FF2B5EF4-FFF2-40B4-BE49-F238E27FC236}">
                <a16:creationId xmlns:a16="http://schemas.microsoft.com/office/drawing/2014/main" id="{75EAFFC3-9A38-4D6D-A544-9C9ADA01ECF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15786" y="3955564"/>
            <a:ext cx="6916955" cy="2766527"/>
          </a:xfrm>
          <a:prstGeom prst="rect">
            <a:avLst/>
          </a:prstGeom>
          <a:noFill/>
          <a:ln>
            <a:noFill/>
          </a:ln>
        </p:spPr>
      </p:pic>
    </p:spTree>
    <p:extLst>
      <p:ext uri="{BB962C8B-B14F-4D97-AF65-F5344CB8AC3E}">
        <p14:creationId xmlns:p14="http://schemas.microsoft.com/office/powerpoint/2010/main" val="1406602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1ACCF-092C-41C7-878A-A7F7D5BF7FCD}"/>
              </a:ext>
            </a:extLst>
          </p:cNvPr>
          <p:cNvSpPr>
            <a:spLocks noGrp="1"/>
          </p:cNvSpPr>
          <p:nvPr>
            <p:ph type="title"/>
          </p:nvPr>
        </p:nvSpPr>
        <p:spPr>
          <a:xfrm>
            <a:off x="0" y="0"/>
            <a:ext cx="10551695" cy="1434014"/>
          </a:xfrm>
        </p:spPr>
        <p:txBody>
          <a:bodyPr>
            <a:normAutofit fontScale="90000"/>
          </a:bodyPr>
          <a:lstStyle/>
          <a:p>
            <a:r>
              <a:rPr lang="en-US" sz="2200" dirty="0" err="1"/>
              <a:t>Algoritma</a:t>
            </a:r>
            <a:r>
              <a:rPr lang="en-US" sz="2200" dirty="0"/>
              <a:t> </a:t>
            </a:r>
            <a:r>
              <a:rPr lang="en-US" sz="2200" dirty="0" err="1"/>
              <a:t>Örnekleri</a:t>
            </a:r>
            <a:r>
              <a:rPr lang="en-US" sz="2200" dirty="0"/>
              <a:t> 3 :  Bir </a:t>
            </a:r>
            <a:r>
              <a:rPr lang="en-US" sz="2200" dirty="0" err="1"/>
              <a:t>kenar</a:t>
            </a:r>
            <a:r>
              <a:rPr lang="en-US" sz="2200" dirty="0"/>
              <a:t> </a:t>
            </a:r>
            <a:r>
              <a:rPr lang="en-US" sz="2200" dirty="0" err="1"/>
              <a:t>uzunluğu</a:t>
            </a:r>
            <a:r>
              <a:rPr lang="en-US" sz="2200" dirty="0"/>
              <a:t> </a:t>
            </a:r>
            <a:r>
              <a:rPr lang="en-US" sz="2200" dirty="0" err="1"/>
              <a:t>ve</a:t>
            </a:r>
            <a:r>
              <a:rPr lang="en-US" sz="2200" dirty="0"/>
              <a:t> o </a:t>
            </a:r>
            <a:r>
              <a:rPr lang="en-US" sz="2200" dirty="0" err="1"/>
              <a:t>kenara</a:t>
            </a:r>
            <a:r>
              <a:rPr lang="en-US" sz="2200" dirty="0"/>
              <a:t> </a:t>
            </a:r>
            <a:r>
              <a:rPr lang="en-US" sz="2200" dirty="0" err="1"/>
              <a:t>ait</a:t>
            </a:r>
            <a:r>
              <a:rPr lang="en-US" sz="2200" dirty="0"/>
              <a:t> </a:t>
            </a:r>
            <a:r>
              <a:rPr lang="en-US" sz="2200" dirty="0" err="1"/>
              <a:t>yüksekliği</a:t>
            </a:r>
            <a:r>
              <a:rPr lang="en-US" sz="2200" dirty="0"/>
              <a:t> </a:t>
            </a:r>
            <a:r>
              <a:rPr lang="en-US" sz="2200" dirty="0" err="1"/>
              <a:t>girilen</a:t>
            </a:r>
            <a:r>
              <a:rPr lang="en-US" sz="2200" dirty="0"/>
              <a:t> </a:t>
            </a:r>
            <a:r>
              <a:rPr lang="en-US" sz="2200" dirty="0" err="1"/>
              <a:t>üçgenin</a:t>
            </a:r>
            <a:r>
              <a:rPr lang="en-US" sz="2200" dirty="0"/>
              <a:t> </a:t>
            </a:r>
            <a:r>
              <a:rPr lang="en-US" sz="2200" dirty="0" err="1"/>
              <a:t>alanını</a:t>
            </a:r>
            <a:r>
              <a:rPr lang="en-US" sz="2200" dirty="0"/>
              <a:t> </a:t>
            </a:r>
            <a:r>
              <a:rPr lang="en-US" sz="2200" dirty="0" err="1"/>
              <a:t>hesaplayan</a:t>
            </a:r>
            <a:r>
              <a:rPr lang="en-US" sz="2200" dirty="0"/>
              <a:t> </a:t>
            </a:r>
            <a:r>
              <a:rPr lang="en-US" sz="2200" dirty="0" err="1"/>
              <a:t>algoritma</a:t>
            </a:r>
            <a:r>
              <a:rPr lang="en-US" sz="2200" dirty="0"/>
              <a:t> </a:t>
            </a:r>
            <a:r>
              <a:rPr lang="en-US" sz="2200" dirty="0" err="1"/>
              <a:t>ve</a:t>
            </a:r>
            <a:r>
              <a:rPr lang="en-US" sz="2200" dirty="0"/>
              <a:t> </a:t>
            </a:r>
            <a:r>
              <a:rPr lang="en-US" sz="2200" dirty="0" err="1"/>
              <a:t>akış</a:t>
            </a:r>
            <a:r>
              <a:rPr lang="en-US" sz="2200" dirty="0"/>
              <a:t> </a:t>
            </a:r>
            <a:r>
              <a:rPr lang="en-US" sz="2200" dirty="0" err="1"/>
              <a:t>şeması</a:t>
            </a:r>
            <a:br>
              <a:rPr lang="en-US" sz="2200" dirty="0"/>
            </a:br>
            <a:r>
              <a:rPr lang="en-US" sz="2200" dirty="0"/>
              <a:t> </a:t>
            </a:r>
            <a:br>
              <a:rPr lang="en-US" sz="2200" dirty="0"/>
            </a:br>
            <a:r>
              <a:rPr lang="en-US" sz="2200" dirty="0" err="1"/>
              <a:t>Algoritması</a:t>
            </a:r>
            <a:br>
              <a:rPr lang="en-US" sz="2200" dirty="0"/>
            </a:br>
            <a:r>
              <a:rPr lang="en-US" sz="2200" dirty="0"/>
              <a:t> </a:t>
            </a:r>
            <a:br>
              <a:rPr lang="en-US" sz="2200" dirty="0"/>
            </a:br>
            <a:r>
              <a:rPr lang="en-US" sz="2200" dirty="0"/>
              <a:t>A1  </a:t>
            </a:r>
            <a:r>
              <a:rPr lang="en-US" sz="2200" dirty="0" err="1"/>
              <a:t>Başla</a:t>
            </a:r>
            <a:br>
              <a:rPr lang="en-US" sz="2200" dirty="0"/>
            </a:br>
            <a:r>
              <a:rPr lang="en-US" sz="2200" dirty="0"/>
              <a:t> </a:t>
            </a:r>
            <a:br>
              <a:rPr lang="en-US" sz="2200" dirty="0"/>
            </a:br>
            <a:r>
              <a:rPr lang="en-US" sz="2200" dirty="0"/>
              <a:t>A2  </a:t>
            </a:r>
            <a:r>
              <a:rPr lang="en-US" sz="2200" dirty="0" err="1"/>
              <a:t>Kenar</a:t>
            </a:r>
            <a:r>
              <a:rPr lang="en-US" sz="2200" dirty="0"/>
              <a:t> </a:t>
            </a:r>
            <a:r>
              <a:rPr lang="en-US" sz="2200" dirty="0" err="1"/>
              <a:t>uzunluğunu</a:t>
            </a:r>
            <a:r>
              <a:rPr lang="en-US" sz="2200" dirty="0"/>
              <a:t> (</a:t>
            </a:r>
            <a:r>
              <a:rPr lang="en-US" sz="2200" dirty="0" err="1"/>
              <a:t>ku</a:t>
            </a:r>
            <a:r>
              <a:rPr lang="en-US" sz="2200" dirty="0"/>
              <a:t>) </a:t>
            </a:r>
            <a:r>
              <a:rPr lang="en-US" sz="2200" dirty="0" err="1"/>
              <a:t>gir</a:t>
            </a:r>
            <a:br>
              <a:rPr lang="en-US" sz="2200" dirty="0"/>
            </a:br>
            <a:r>
              <a:rPr lang="en-US" sz="2200" dirty="0"/>
              <a:t> </a:t>
            </a:r>
            <a:br>
              <a:rPr lang="en-US" sz="2200" dirty="0"/>
            </a:br>
            <a:r>
              <a:rPr lang="en-US" sz="2200" dirty="0"/>
              <a:t>A3  </a:t>
            </a:r>
            <a:r>
              <a:rPr lang="en-US" sz="2200" dirty="0" err="1"/>
              <a:t>Yüksekliği</a:t>
            </a:r>
            <a:r>
              <a:rPr lang="en-US" sz="2200" dirty="0"/>
              <a:t> (y) </a:t>
            </a:r>
            <a:r>
              <a:rPr lang="en-US" sz="2200" dirty="0" err="1"/>
              <a:t>gir</a:t>
            </a:r>
            <a:br>
              <a:rPr lang="en-US" sz="2200" dirty="0"/>
            </a:br>
            <a:r>
              <a:rPr lang="en-US" sz="2200" dirty="0"/>
              <a:t> </a:t>
            </a:r>
            <a:br>
              <a:rPr lang="en-US" sz="2200" dirty="0"/>
            </a:br>
            <a:r>
              <a:rPr lang="en-US" sz="2200" dirty="0"/>
              <a:t>A4  </a:t>
            </a:r>
            <a:r>
              <a:rPr lang="en-US" sz="2200" dirty="0" err="1"/>
              <a:t>Kenar</a:t>
            </a:r>
            <a:r>
              <a:rPr lang="en-US" sz="2200" dirty="0"/>
              <a:t> </a:t>
            </a:r>
            <a:r>
              <a:rPr lang="en-US" sz="2200" dirty="0" err="1"/>
              <a:t>uzunluğu</a:t>
            </a:r>
            <a:r>
              <a:rPr lang="en-US" sz="2200" dirty="0"/>
              <a:t> </a:t>
            </a:r>
            <a:r>
              <a:rPr lang="en-US" sz="2200" dirty="0" err="1"/>
              <a:t>ile</a:t>
            </a:r>
            <a:r>
              <a:rPr lang="en-US" sz="2200" dirty="0"/>
              <a:t> </a:t>
            </a:r>
            <a:r>
              <a:rPr lang="en-US" sz="2200" dirty="0" err="1"/>
              <a:t>yüksekliği</a:t>
            </a:r>
            <a:r>
              <a:rPr lang="en-US" sz="2200" dirty="0"/>
              <a:t> </a:t>
            </a:r>
            <a:r>
              <a:rPr lang="en-US" sz="2200" dirty="0" err="1"/>
              <a:t>çarpıp</a:t>
            </a:r>
            <a:r>
              <a:rPr lang="en-US" sz="2200" dirty="0"/>
              <a:t> 2’ye </a:t>
            </a:r>
            <a:r>
              <a:rPr lang="en-US" sz="2200" dirty="0" err="1"/>
              <a:t>böl</a:t>
            </a:r>
            <a:r>
              <a:rPr lang="en-US" sz="2200" dirty="0"/>
              <a:t> </a:t>
            </a:r>
            <a:r>
              <a:rPr lang="en-US" sz="2200" dirty="0" err="1"/>
              <a:t>ve</a:t>
            </a:r>
            <a:r>
              <a:rPr lang="en-US" sz="2200" dirty="0"/>
              <a:t> </a:t>
            </a:r>
            <a:r>
              <a:rPr lang="en-US" sz="2200" dirty="0" err="1"/>
              <a:t>sonucu</a:t>
            </a:r>
            <a:r>
              <a:rPr lang="en-US" sz="2200" dirty="0"/>
              <a:t> </a:t>
            </a:r>
            <a:r>
              <a:rPr lang="en-US" sz="2200" dirty="0" err="1"/>
              <a:t>alan</a:t>
            </a:r>
            <a:r>
              <a:rPr lang="en-US" sz="2200" dirty="0"/>
              <a:t> (a) </a:t>
            </a:r>
            <a:r>
              <a:rPr lang="en-US" sz="2200" dirty="0" err="1"/>
              <a:t>değişkenine</a:t>
            </a:r>
            <a:r>
              <a:rPr lang="en-US" sz="2200" dirty="0"/>
              <a:t> </a:t>
            </a:r>
            <a:r>
              <a:rPr lang="en-US" sz="2200" dirty="0" err="1"/>
              <a:t>ata</a:t>
            </a:r>
            <a:r>
              <a:rPr lang="en-US" sz="2200" dirty="0"/>
              <a:t> (a=</a:t>
            </a:r>
            <a:r>
              <a:rPr lang="en-US" sz="2200" dirty="0" err="1"/>
              <a:t>ku</a:t>
            </a:r>
            <a:r>
              <a:rPr lang="en-US" sz="2200" dirty="0"/>
              <a:t>*y/2)</a:t>
            </a:r>
            <a:br>
              <a:rPr lang="en-US" sz="2200" dirty="0"/>
            </a:br>
            <a:r>
              <a:rPr lang="en-US" sz="2200" dirty="0"/>
              <a:t> </a:t>
            </a:r>
            <a:br>
              <a:rPr lang="en-US" sz="2200" dirty="0"/>
            </a:br>
            <a:r>
              <a:rPr lang="en-US" sz="2200" dirty="0"/>
              <a:t>A5  Alan </a:t>
            </a:r>
            <a:r>
              <a:rPr lang="en-US" sz="2200" dirty="0" err="1"/>
              <a:t>değişkenini</a:t>
            </a:r>
            <a:r>
              <a:rPr lang="en-US" sz="2200" dirty="0"/>
              <a:t> </a:t>
            </a:r>
            <a:r>
              <a:rPr lang="en-US" sz="2200" dirty="0" err="1"/>
              <a:t>ekrana</a:t>
            </a:r>
            <a:r>
              <a:rPr lang="en-US" sz="2200" dirty="0"/>
              <a:t> </a:t>
            </a:r>
            <a:r>
              <a:rPr lang="en-US" sz="2200" dirty="0" err="1"/>
              <a:t>yaz</a:t>
            </a:r>
            <a:br>
              <a:rPr lang="en-US" sz="2200" dirty="0"/>
            </a:br>
            <a:r>
              <a:rPr lang="en-US" sz="2200" dirty="0"/>
              <a:t>A6  Dur</a:t>
            </a:r>
            <a:br>
              <a:rPr lang="en-US" dirty="0"/>
            </a:br>
            <a:endParaRPr lang="en-US" dirty="0"/>
          </a:p>
        </p:txBody>
      </p:sp>
      <p:pic>
        <p:nvPicPr>
          <p:cNvPr id="5" name="Picture 4" descr="Algoritma Örnekleri -3">
            <a:extLst>
              <a:ext uri="{FF2B5EF4-FFF2-40B4-BE49-F238E27FC236}">
                <a16:creationId xmlns:a16="http://schemas.microsoft.com/office/drawing/2014/main" id="{90F7D9CE-FFAC-4ABA-9FB6-68C84F65AA7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29250" y="3893820"/>
            <a:ext cx="2552700" cy="2727960"/>
          </a:xfrm>
          <a:prstGeom prst="rect">
            <a:avLst/>
          </a:prstGeom>
          <a:noFill/>
          <a:ln>
            <a:noFill/>
          </a:ln>
        </p:spPr>
      </p:pic>
    </p:spTree>
    <p:extLst>
      <p:ext uri="{BB962C8B-B14F-4D97-AF65-F5344CB8AC3E}">
        <p14:creationId xmlns:p14="http://schemas.microsoft.com/office/powerpoint/2010/main" val="2382980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C61344-DD8D-42CD-89E7-54396EC3AF5E}"/>
              </a:ext>
            </a:extLst>
          </p:cNvPr>
          <p:cNvSpPr/>
          <p:nvPr/>
        </p:nvSpPr>
        <p:spPr>
          <a:xfrm>
            <a:off x="0" y="0"/>
            <a:ext cx="6096000" cy="4301177"/>
          </a:xfrm>
          <a:prstGeom prst="rect">
            <a:avLst/>
          </a:prstGeom>
        </p:spPr>
        <p:txBody>
          <a:bodyPr>
            <a:spAutoFit/>
          </a:bodyPr>
          <a:lstStyle/>
          <a:p>
            <a:pPr fontAlgn="base">
              <a:spcAft>
                <a:spcPts val="0"/>
              </a:spcAft>
            </a:pPr>
            <a:r>
              <a:rPr lang="en-US" b="1" dirty="0" err="1">
                <a:latin typeface="Open Sans"/>
                <a:ea typeface="Times New Roman" panose="02020603050405020304" pitchFamily="18" charset="0"/>
              </a:rPr>
              <a:t>Algoritma</a:t>
            </a:r>
            <a:r>
              <a:rPr lang="en-US" b="1" dirty="0">
                <a:latin typeface="Open Sans"/>
                <a:ea typeface="Times New Roman" panose="02020603050405020304" pitchFamily="18" charset="0"/>
              </a:rPr>
              <a:t> </a:t>
            </a:r>
            <a:r>
              <a:rPr lang="en-US" b="1" dirty="0" err="1">
                <a:latin typeface="Open Sans"/>
                <a:ea typeface="Times New Roman" panose="02020603050405020304" pitchFamily="18" charset="0"/>
              </a:rPr>
              <a:t>Örnekleri</a:t>
            </a:r>
            <a:r>
              <a:rPr lang="en-US" b="1" dirty="0">
                <a:latin typeface="Open Sans"/>
                <a:ea typeface="Times New Roman" panose="02020603050405020304" pitchFamily="18" charset="0"/>
              </a:rPr>
              <a:t> 4 : </a:t>
            </a:r>
            <a:r>
              <a:rPr lang="en-US" dirty="0">
                <a:latin typeface="Open Sans"/>
                <a:ea typeface="Times New Roman" panose="02020603050405020304" pitchFamily="18" charset="0"/>
              </a:rPr>
              <a:t> </a:t>
            </a:r>
            <a:r>
              <a:rPr lang="en-US" dirty="0" err="1">
                <a:latin typeface="Open Sans"/>
                <a:ea typeface="Times New Roman" panose="02020603050405020304" pitchFamily="18" charset="0"/>
              </a:rPr>
              <a:t>Girilen</a:t>
            </a:r>
            <a:r>
              <a:rPr lang="en-US" dirty="0">
                <a:latin typeface="Open Sans"/>
                <a:ea typeface="Times New Roman" panose="02020603050405020304" pitchFamily="18" charset="0"/>
              </a:rPr>
              <a:t> </a:t>
            </a:r>
            <a:r>
              <a:rPr lang="en-US" dirty="0" err="1">
                <a:latin typeface="Open Sans"/>
                <a:ea typeface="Times New Roman" panose="02020603050405020304" pitchFamily="18" charset="0"/>
              </a:rPr>
              <a:t>iki</a:t>
            </a:r>
            <a:r>
              <a:rPr lang="en-US" dirty="0">
                <a:latin typeface="Open Sans"/>
                <a:ea typeface="Times New Roman" panose="02020603050405020304" pitchFamily="18" charset="0"/>
              </a:rPr>
              <a:t> </a:t>
            </a:r>
            <a:r>
              <a:rPr lang="en-US" dirty="0" err="1">
                <a:latin typeface="Open Sans"/>
                <a:ea typeface="Times New Roman" panose="02020603050405020304" pitchFamily="18" charset="0"/>
              </a:rPr>
              <a:t>sayıdan</a:t>
            </a:r>
            <a:r>
              <a:rPr lang="en-US" dirty="0">
                <a:latin typeface="Open Sans"/>
                <a:ea typeface="Times New Roman" panose="02020603050405020304" pitchFamily="18" charset="0"/>
              </a:rPr>
              <a:t> </a:t>
            </a:r>
            <a:r>
              <a:rPr lang="en-US" dirty="0" err="1">
                <a:latin typeface="Open Sans"/>
                <a:ea typeface="Times New Roman" panose="02020603050405020304" pitchFamily="18" charset="0"/>
              </a:rPr>
              <a:t>hangisinin</a:t>
            </a:r>
            <a:r>
              <a:rPr lang="en-US" dirty="0">
                <a:latin typeface="Open Sans"/>
                <a:ea typeface="Times New Roman" panose="02020603050405020304" pitchFamily="18" charset="0"/>
              </a:rPr>
              <a:t> </a:t>
            </a:r>
            <a:r>
              <a:rPr lang="en-US" dirty="0" err="1">
                <a:latin typeface="Open Sans"/>
                <a:ea typeface="Times New Roman" panose="02020603050405020304" pitchFamily="18" charset="0"/>
              </a:rPr>
              <a:t>daha</a:t>
            </a:r>
            <a:r>
              <a:rPr lang="en-US" dirty="0">
                <a:latin typeface="Open Sans"/>
                <a:ea typeface="Times New Roman" panose="02020603050405020304" pitchFamily="18" charset="0"/>
              </a:rPr>
              <a:t> </a:t>
            </a:r>
            <a:r>
              <a:rPr lang="en-US" dirty="0" err="1">
                <a:latin typeface="Open Sans"/>
                <a:ea typeface="Times New Roman" panose="02020603050405020304" pitchFamily="18" charset="0"/>
              </a:rPr>
              <a:t>küçük</a:t>
            </a:r>
            <a:r>
              <a:rPr lang="en-US" dirty="0">
                <a:latin typeface="Open Sans"/>
                <a:ea typeface="Times New Roman" panose="02020603050405020304" pitchFamily="18" charset="0"/>
              </a:rPr>
              <a:t> </a:t>
            </a:r>
            <a:r>
              <a:rPr lang="en-US" dirty="0" err="1">
                <a:latin typeface="Open Sans"/>
                <a:ea typeface="Times New Roman" panose="02020603050405020304" pitchFamily="18" charset="0"/>
              </a:rPr>
              <a:t>olduğunu</a:t>
            </a:r>
            <a:r>
              <a:rPr lang="en-US" dirty="0">
                <a:latin typeface="Open Sans"/>
                <a:ea typeface="Times New Roman" panose="02020603050405020304" pitchFamily="18" charset="0"/>
              </a:rPr>
              <a:t> </a:t>
            </a:r>
            <a:r>
              <a:rPr lang="en-US" dirty="0" err="1">
                <a:latin typeface="Open Sans"/>
                <a:ea typeface="Times New Roman" panose="02020603050405020304" pitchFamily="18" charset="0"/>
              </a:rPr>
              <a:t>ekrana</a:t>
            </a:r>
            <a:r>
              <a:rPr lang="en-US" dirty="0">
                <a:latin typeface="Open Sans"/>
                <a:ea typeface="Times New Roman" panose="02020603050405020304" pitchFamily="18" charset="0"/>
              </a:rPr>
              <a:t> </a:t>
            </a:r>
            <a:r>
              <a:rPr lang="en-US" dirty="0" err="1">
                <a:latin typeface="Open Sans"/>
                <a:ea typeface="Times New Roman" panose="02020603050405020304" pitchFamily="18" charset="0"/>
              </a:rPr>
              <a:t>yazdıran</a:t>
            </a:r>
            <a:r>
              <a:rPr lang="en-US" dirty="0">
                <a:latin typeface="Open Sans"/>
                <a:ea typeface="Times New Roman" panose="02020603050405020304" pitchFamily="18" charset="0"/>
              </a:rPr>
              <a:t> </a:t>
            </a:r>
            <a:r>
              <a:rPr lang="en-US" dirty="0" err="1">
                <a:latin typeface="Open Sans"/>
                <a:ea typeface="Times New Roman" panose="02020603050405020304" pitchFamily="18" charset="0"/>
              </a:rPr>
              <a:t>algoritma</a:t>
            </a:r>
            <a:r>
              <a:rPr lang="en-US" dirty="0">
                <a:latin typeface="Open Sans"/>
                <a:ea typeface="Times New Roman" panose="02020603050405020304" pitchFamily="18" charset="0"/>
              </a:rPr>
              <a:t> </a:t>
            </a:r>
            <a:r>
              <a:rPr lang="en-US" dirty="0" err="1">
                <a:latin typeface="Open Sans"/>
                <a:ea typeface="Times New Roman" panose="02020603050405020304" pitchFamily="18" charset="0"/>
              </a:rPr>
              <a:t>ve</a:t>
            </a:r>
            <a:r>
              <a:rPr lang="en-US" dirty="0">
                <a:latin typeface="Open Sans"/>
                <a:ea typeface="Times New Roman" panose="02020603050405020304" pitchFamily="18" charset="0"/>
              </a:rPr>
              <a:t> </a:t>
            </a:r>
            <a:r>
              <a:rPr lang="en-US" dirty="0" err="1">
                <a:latin typeface="Open Sans"/>
                <a:ea typeface="Times New Roman" panose="02020603050405020304" pitchFamily="18" charset="0"/>
              </a:rPr>
              <a:t>akış</a:t>
            </a:r>
            <a:r>
              <a:rPr lang="en-US" dirty="0">
                <a:latin typeface="Open Sans"/>
                <a:ea typeface="Times New Roman" panose="02020603050405020304" pitchFamily="18" charset="0"/>
              </a:rPr>
              <a:t> </a:t>
            </a:r>
            <a:r>
              <a:rPr lang="en-US" dirty="0" err="1">
                <a:latin typeface="Open Sans"/>
                <a:ea typeface="Times New Roman" panose="02020603050405020304" pitchFamily="18" charset="0"/>
              </a:rPr>
              <a:t>şeması</a:t>
            </a:r>
            <a:endParaRPr lang="en-US" dirty="0">
              <a:latin typeface="Times New Roman" panose="02020603050405020304" pitchFamily="18" charset="0"/>
              <a:ea typeface="Times New Roman" panose="02020603050405020304" pitchFamily="18" charset="0"/>
            </a:endParaRPr>
          </a:p>
          <a:p>
            <a:pPr fontAlgn="base"/>
            <a:r>
              <a:rPr lang="en-US" b="1" dirty="0" err="1">
                <a:latin typeface="Open Sans"/>
                <a:ea typeface="Times New Roman" panose="02020603050405020304" pitchFamily="18" charset="0"/>
              </a:rPr>
              <a:t>Algoritması</a:t>
            </a:r>
            <a:endParaRPr lang="en-US" dirty="0">
              <a:latin typeface="Times New Roman" panose="02020603050405020304" pitchFamily="18" charset="0"/>
              <a:ea typeface="Times New Roman" panose="02020603050405020304" pitchFamily="18" charset="0"/>
            </a:endParaRPr>
          </a:p>
          <a:p>
            <a:pPr fontAlgn="base">
              <a:spcAft>
                <a:spcPts val="2250"/>
              </a:spcAft>
            </a:pPr>
            <a:r>
              <a:rPr lang="en-US" dirty="0">
                <a:latin typeface="Open Sans"/>
                <a:ea typeface="Times New Roman" panose="02020603050405020304" pitchFamily="18" charset="0"/>
              </a:rPr>
              <a:t>A1  </a:t>
            </a:r>
            <a:r>
              <a:rPr lang="en-US" dirty="0" err="1">
                <a:latin typeface="Open Sans"/>
                <a:ea typeface="Times New Roman" panose="02020603050405020304" pitchFamily="18" charset="0"/>
              </a:rPr>
              <a:t>Başla</a:t>
            </a:r>
            <a:endParaRPr lang="en-US" dirty="0">
              <a:latin typeface="Times New Roman" panose="02020603050405020304" pitchFamily="18" charset="0"/>
              <a:ea typeface="Times New Roman" panose="02020603050405020304" pitchFamily="18" charset="0"/>
            </a:endParaRPr>
          </a:p>
          <a:p>
            <a:pPr fontAlgn="base">
              <a:spcAft>
                <a:spcPts val="2250"/>
              </a:spcAft>
            </a:pPr>
            <a:r>
              <a:rPr lang="en-US" dirty="0">
                <a:latin typeface="Open Sans"/>
                <a:ea typeface="Times New Roman" panose="02020603050405020304" pitchFamily="18" charset="0"/>
              </a:rPr>
              <a:t>A2  </a:t>
            </a:r>
            <a:r>
              <a:rPr lang="en-US" dirty="0" err="1">
                <a:latin typeface="Open Sans"/>
                <a:ea typeface="Times New Roman" panose="02020603050405020304" pitchFamily="18" charset="0"/>
              </a:rPr>
              <a:t>Birinci</a:t>
            </a:r>
            <a:r>
              <a:rPr lang="en-US" dirty="0">
                <a:latin typeface="Open Sans"/>
                <a:ea typeface="Times New Roman" panose="02020603050405020304" pitchFamily="18" charset="0"/>
              </a:rPr>
              <a:t> </a:t>
            </a:r>
            <a:r>
              <a:rPr lang="en-US" dirty="0" err="1">
                <a:latin typeface="Open Sans"/>
                <a:ea typeface="Times New Roman" panose="02020603050405020304" pitchFamily="18" charset="0"/>
              </a:rPr>
              <a:t>sayıyı</a:t>
            </a:r>
            <a:r>
              <a:rPr lang="en-US" dirty="0">
                <a:latin typeface="Open Sans"/>
                <a:ea typeface="Times New Roman" panose="02020603050405020304" pitchFamily="18" charset="0"/>
              </a:rPr>
              <a:t> </a:t>
            </a:r>
            <a:r>
              <a:rPr lang="en-US" dirty="0" err="1">
                <a:latin typeface="Open Sans"/>
                <a:ea typeface="Times New Roman" panose="02020603050405020304" pitchFamily="18" charset="0"/>
              </a:rPr>
              <a:t>gir</a:t>
            </a:r>
            <a:r>
              <a:rPr lang="en-US" dirty="0">
                <a:latin typeface="Open Sans"/>
                <a:ea typeface="Times New Roman" panose="02020603050405020304" pitchFamily="18" charset="0"/>
              </a:rPr>
              <a:t> (a)</a:t>
            </a:r>
            <a:endParaRPr lang="en-US" dirty="0">
              <a:latin typeface="Times New Roman" panose="02020603050405020304" pitchFamily="18" charset="0"/>
              <a:ea typeface="Times New Roman" panose="02020603050405020304" pitchFamily="18" charset="0"/>
            </a:endParaRPr>
          </a:p>
          <a:p>
            <a:pPr fontAlgn="base">
              <a:spcAft>
                <a:spcPts val="2250"/>
              </a:spcAft>
            </a:pPr>
            <a:r>
              <a:rPr lang="en-US" dirty="0">
                <a:latin typeface="Open Sans"/>
                <a:ea typeface="Times New Roman" panose="02020603050405020304" pitchFamily="18" charset="0"/>
              </a:rPr>
              <a:t>A3  </a:t>
            </a:r>
            <a:r>
              <a:rPr lang="en-US" dirty="0" err="1">
                <a:latin typeface="Open Sans"/>
                <a:ea typeface="Times New Roman" panose="02020603050405020304" pitchFamily="18" charset="0"/>
              </a:rPr>
              <a:t>İkinci</a:t>
            </a:r>
            <a:r>
              <a:rPr lang="en-US" dirty="0">
                <a:latin typeface="Open Sans"/>
                <a:ea typeface="Times New Roman" panose="02020603050405020304" pitchFamily="18" charset="0"/>
              </a:rPr>
              <a:t> </a:t>
            </a:r>
            <a:r>
              <a:rPr lang="en-US" dirty="0" err="1">
                <a:latin typeface="Open Sans"/>
                <a:ea typeface="Times New Roman" panose="02020603050405020304" pitchFamily="18" charset="0"/>
              </a:rPr>
              <a:t>sayıyı</a:t>
            </a:r>
            <a:r>
              <a:rPr lang="en-US" dirty="0">
                <a:latin typeface="Open Sans"/>
                <a:ea typeface="Times New Roman" panose="02020603050405020304" pitchFamily="18" charset="0"/>
              </a:rPr>
              <a:t> </a:t>
            </a:r>
            <a:r>
              <a:rPr lang="en-US" dirty="0" err="1">
                <a:latin typeface="Open Sans"/>
                <a:ea typeface="Times New Roman" panose="02020603050405020304" pitchFamily="18" charset="0"/>
              </a:rPr>
              <a:t>gir</a:t>
            </a:r>
            <a:r>
              <a:rPr lang="en-US" dirty="0">
                <a:latin typeface="Open Sans"/>
                <a:ea typeface="Times New Roman" panose="02020603050405020304" pitchFamily="18" charset="0"/>
              </a:rPr>
              <a:t> (b)</a:t>
            </a:r>
            <a:endParaRPr lang="en-US" dirty="0">
              <a:latin typeface="Times New Roman" panose="02020603050405020304" pitchFamily="18" charset="0"/>
              <a:ea typeface="Times New Roman" panose="02020603050405020304" pitchFamily="18" charset="0"/>
            </a:endParaRPr>
          </a:p>
          <a:p>
            <a:pPr fontAlgn="base"/>
            <a:r>
              <a:rPr lang="en-US" dirty="0">
                <a:latin typeface="Open Sans"/>
                <a:ea typeface="Times New Roman" panose="02020603050405020304" pitchFamily="18" charset="0"/>
              </a:rPr>
              <a:t>A4  </a:t>
            </a:r>
            <a:r>
              <a:rPr lang="en-US" dirty="0" err="1">
                <a:latin typeface="Open Sans"/>
                <a:ea typeface="Times New Roman" panose="02020603050405020304" pitchFamily="18" charset="0"/>
              </a:rPr>
              <a:t>Eğer</a:t>
            </a:r>
            <a:r>
              <a:rPr lang="en-US" dirty="0">
                <a:latin typeface="Open Sans"/>
                <a:ea typeface="Times New Roman" panose="02020603050405020304" pitchFamily="18" charset="0"/>
              </a:rPr>
              <a:t> a &lt; b </a:t>
            </a:r>
            <a:r>
              <a:rPr lang="en-US" dirty="0" err="1">
                <a:latin typeface="Open Sans"/>
                <a:ea typeface="Times New Roman" panose="02020603050405020304" pitchFamily="18" charset="0"/>
              </a:rPr>
              <a:t>ise</a:t>
            </a:r>
            <a:r>
              <a:rPr lang="en-US" dirty="0">
                <a:latin typeface="Open Sans"/>
                <a:ea typeface="Times New Roman" panose="02020603050405020304" pitchFamily="18" charset="0"/>
              </a:rPr>
              <a:t> </a:t>
            </a:r>
            <a:r>
              <a:rPr lang="en-US" dirty="0" err="1">
                <a:latin typeface="Open Sans"/>
                <a:ea typeface="Times New Roman" panose="02020603050405020304" pitchFamily="18" charset="0"/>
              </a:rPr>
              <a:t>ekrana</a:t>
            </a:r>
            <a:r>
              <a:rPr lang="en-US" dirty="0">
                <a:latin typeface="Open Sans"/>
                <a:ea typeface="Times New Roman" panose="02020603050405020304" pitchFamily="18" charset="0"/>
              </a:rPr>
              <a:t> </a:t>
            </a:r>
            <a:r>
              <a:rPr lang="en-US" b="1" dirty="0">
                <a:latin typeface="Open Sans"/>
                <a:ea typeface="Times New Roman" panose="02020603050405020304" pitchFamily="18" charset="0"/>
              </a:rPr>
              <a:t>“</a:t>
            </a:r>
            <a:r>
              <a:rPr lang="en-US" b="1" dirty="0" err="1">
                <a:latin typeface="Open Sans"/>
                <a:ea typeface="Times New Roman" panose="02020603050405020304" pitchFamily="18" charset="0"/>
              </a:rPr>
              <a:t>Birinci</a:t>
            </a:r>
            <a:r>
              <a:rPr lang="en-US" b="1" dirty="0">
                <a:latin typeface="Open Sans"/>
                <a:ea typeface="Times New Roman" panose="02020603050405020304" pitchFamily="18" charset="0"/>
              </a:rPr>
              <a:t> </a:t>
            </a:r>
            <a:r>
              <a:rPr lang="en-US" b="1" dirty="0" err="1">
                <a:latin typeface="Open Sans"/>
                <a:ea typeface="Times New Roman" panose="02020603050405020304" pitchFamily="18" charset="0"/>
              </a:rPr>
              <a:t>sayı</a:t>
            </a:r>
            <a:r>
              <a:rPr lang="en-US" b="1" dirty="0">
                <a:latin typeface="Open Sans"/>
                <a:ea typeface="Times New Roman" panose="02020603050405020304" pitchFamily="18" charset="0"/>
              </a:rPr>
              <a:t> </a:t>
            </a:r>
            <a:r>
              <a:rPr lang="en-US" b="1" dirty="0" err="1">
                <a:latin typeface="Open Sans"/>
                <a:ea typeface="Times New Roman" panose="02020603050405020304" pitchFamily="18" charset="0"/>
              </a:rPr>
              <a:t>daha</a:t>
            </a:r>
            <a:r>
              <a:rPr lang="en-US" b="1" dirty="0">
                <a:latin typeface="Open Sans"/>
                <a:ea typeface="Times New Roman" panose="02020603050405020304" pitchFamily="18" charset="0"/>
              </a:rPr>
              <a:t> </a:t>
            </a:r>
            <a:r>
              <a:rPr lang="en-US" b="1" dirty="0" err="1">
                <a:latin typeface="Open Sans"/>
                <a:ea typeface="Times New Roman" panose="02020603050405020304" pitchFamily="18" charset="0"/>
              </a:rPr>
              <a:t>küçüktür</a:t>
            </a:r>
            <a:r>
              <a:rPr lang="en-US" b="1" dirty="0">
                <a:latin typeface="Open Sans"/>
                <a:ea typeface="Times New Roman" panose="02020603050405020304" pitchFamily="18" charset="0"/>
              </a:rPr>
              <a:t>”</a:t>
            </a:r>
            <a:r>
              <a:rPr lang="en-US" dirty="0">
                <a:latin typeface="Open Sans"/>
                <a:ea typeface="Times New Roman" panose="02020603050405020304" pitchFamily="18" charset="0"/>
              </a:rPr>
              <a:t> </a:t>
            </a:r>
            <a:r>
              <a:rPr lang="en-US" dirty="0" err="1">
                <a:latin typeface="Open Sans"/>
                <a:ea typeface="Times New Roman" panose="02020603050405020304" pitchFamily="18" charset="0"/>
              </a:rPr>
              <a:t>yaz</a:t>
            </a:r>
            <a:endParaRPr lang="en-US" dirty="0">
              <a:latin typeface="Times New Roman" panose="02020603050405020304" pitchFamily="18" charset="0"/>
              <a:ea typeface="Times New Roman" panose="02020603050405020304" pitchFamily="18" charset="0"/>
            </a:endParaRPr>
          </a:p>
          <a:p>
            <a:pPr fontAlgn="base"/>
            <a:r>
              <a:rPr lang="en-US" dirty="0">
                <a:latin typeface="Open Sans"/>
                <a:ea typeface="Times New Roman" panose="02020603050405020304" pitchFamily="18" charset="0"/>
              </a:rPr>
              <a:t>A5  </a:t>
            </a:r>
            <a:r>
              <a:rPr lang="en-US" dirty="0" err="1">
                <a:latin typeface="Open Sans"/>
                <a:ea typeface="Times New Roman" panose="02020603050405020304" pitchFamily="18" charset="0"/>
              </a:rPr>
              <a:t>Eğer</a:t>
            </a:r>
            <a:r>
              <a:rPr lang="en-US" dirty="0">
                <a:latin typeface="Open Sans"/>
                <a:ea typeface="Times New Roman" panose="02020603050405020304" pitchFamily="18" charset="0"/>
              </a:rPr>
              <a:t> a &lt; b </a:t>
            </a:r>
            <a:r>
              <a:rPr lang="en-US" dirty="0" err="1">
                <a:latin typeface="Open Sans"/>
                <a:ea typeface="Times New Roman" panose="02020603050405020304" pitchFamily="18" charset="0"/>
              </a:rPr>
              <a:t>değil</a:t>
            </a:r>
            <a:r>
              <a:rPr lang="en-US" dirty="0">
                <a:latin typeface="Open Sans"/>
                <a:ea typeface="Times New Roman" panose="02020603050405020304" pitchFamily="18" charset="0"/>
              </a:rPr>
              <a:t> </a:t>
            </a:r>
            <a:r>
              <a:rPr lang="en-US" dirty="0" err="1">
                <a:latin typeface="Open Sans"/>
                <a:ea typeface="Times New Roman" panose="02020603050405020304" pitchFamily="18" charset="0"/>
              </a:rPr>
              <a:t>ise</a:t>
            </a:r>
            <a:r>
              <a:rPr lang="en-US" dirty="0">
                <a:latin typeface="Open Sans"/>
                <a:ea typeface="Times New Roman" panose="02020603050405020304" pitchFamily="18" charset="0"/>
              </a:rPr>
              <a:t> </a:t>
            </a:r>
            <a:r>
              <a:rPr lang="en-US" dirty="0" err="1">
                <a:latin typeface="Open Sans"/>
                <a:ea typeface="Times New Roman" panose="02020603050405020304" pitchFamily="18" charset="0"/>
              </a:rPr>
              <a:t>ekrana</a:t>
            </a:r>
            <a:r>
              <a:rPr lang="en-US" dirty="0">
                <a:latin typeface="Open Sans"/>
                <a:ea typeface="Times New Roman" panose="02020603050405020304" pitchFamily="18" charset="0"/>
              </a:rPr>
              <a:t> </a:t>
            </a:r>
            <a:r>
              <a:rPr lang="en-US" b="1" dirty="0">
                <a:latin typeface="Open Sans"/>
                <a:ea typeface="Times New Roman" panose="02020603050405020304" pitchFamily="18" charset="0"/>
              </a:rPr>
              <a:t>“</a:t>
            </a:r>
            <a:r>
              <a:rPr lang="en-US" b="1" dirty="0" err="1">
                <a:latin typeface="Open Sans"/>
                <a:ea typeface="Times New Roman" panose="02020603050405020304" pitchFamily="18" charset="0"/>
              </a:rPr>
              <a:t>İkinci</a:t>
            </a:r>
            <a:r>
              <a:rPr lang="en-US" b="1" dirty="0">
                <a:latin typeface="Open Sans"/>
                <a:ea typeface="Times New Roman" panose="02020603050405020304" pitchFamily="18" charset="0"/>
              </a:rPr>
              <a:t> </a:t>
            </a:r>
            <a:r>
              <a:rPr lang="en-US" b="1" dirty="0" err="1">
                <a:latin typeface="Open Sans"/>
                <a:ea typeface="Times New Roman" panose="02020603050405020304" pitchFamily="18" charset="0"/>
              </a:rPr>
              <a:t>sayı</a:t>
            </a:r>
            <a:r>
              <a:rPr lang="en-US" b="1" dirty="0">
                <a:latin typeface="Open Sans"/>
                <a:ea typeface="Times New Roman" panose="02020603050405020304" pitchFamily="18" charset="0"/>
              </a:rPr>
              <a:t> </a:t>
            </a:r>
            <a:r>
              <a:rPr lang="en-US" b="1" dirty="0" err="1">
                <a:latin typeface="Open Sans"/>
                <a:ea typeface="Times New Roman" panose="02020603050405020304" pitchFamily="18" charset="0"/>
              </a:rPr>
              <a:t>daha</a:t>
            </a:r>
            <a:r>
              <a:rPr lang="en-US" b="1" dirty="0">
                <a:latin typeface="Open Sans"/>
                <a:ea typeface="Times New Roman" panose="02020603050405020304" pitchFamily="18" charset="0"/>
              </a:rPr>
              <a:t> </a:t>
            </a:r>
            <a:r>
              <a:rPr lang="en-US" b="1" dirty="0" err="1">
                <a:latin typeface="Open Sans"/>
                <a:ea typeface="Times New Roman" panose="02020603050405020304" pitchFamily="18" charset="0"/>
              </a:rPr>
              <a:t>küçüktür</a:t>
            </a:r>
            <a:r>
              <a:rPr lang="en-US" b="1" dirty="0">
                <a:latin typeface="Open Sans"/>
                <a:ea typeface="Times New Roman" panose="02020603050405020304" pitchFamily="18" charset="0"/>
              </a:rPr>
              <a:t>”</a:t>
            </a:r>
            <a:r>
              <a:rPr lang="en-US" dirty="0">
                <a:latin typeface="Open Sans"/>
                <a:ea typeface="Times New Roman" panose="02020603050405020304" pitchFamily="18" charset="0"/>
              </a:rPr>
              <a:t> </a:t>
            </a:r>
            <a:r>
              <a:rPr lang="en-US" dirty="0" err="1">
                <a:latin typeface="Open Sans"/>
                <a:ea typeface="Times New Roman" panose="02020603050405020304" pitchFamily="18" charset="0"/>
              </a:rPr>
              <a:t>yaz</a:t>
            </a:r>
            <a:endParaRPr lang="en-US" dirty="0">
              <a:latin typeface="Times New Roman" panose="02020603050405020304" pitchFamily="18" charset="0"/>
              <a:ea typeface="Times New Roman" panose="02020603050405020304" pitchFamily="18" charset="0"/>
            </a:endParaRPr>
          </a:p>
          <a:p>
            <a:pPr fontAlgn="base">
              <a:spcAft>
                <a:spcPts val="2250"/>
              </a:spcAft>
            </a:pPr>
            <a:r>
              <a:rPr lang="en-US" dirty="0">
                <a:latin typeface="Open Sans"/>
                <a:ea typeface="Times New Roman" panose="02020603050405020304" pitchFamily="18" charset="0"/>
              </a:rPr>
              <a:t>A6  Dur</a:t>
            </a:r>
            <a:endParaRPr lang="en-US" dirty="0">
              <a:latin typeface="Times New Roman" panose="02020603050405020304" pitchFamily="18" charset="0"/>
              <a:ea typeface="Times New Roman" panose="02020603050405020304" pitchFamily="18" charset="0"/>
            </a:endParaRPr>
          </a:p>
        </p:txBody>
      </p:sp>
      <p:pic>
        <p:nvPicPr>
          <p:cNvPr id="5" name="Picture 4" descr="Algoritma Örnekleri ">
            <a:extLst>
              <a:ext uri="{FF2B5EF4-FFF2-40B4-BE49-F238E27FC236}">
                <a16:creationId xmlns:a16="http://schemas.microsoft.com/office/drawing/2014/main" id="{F8EE5E1A-3E96-40D2-8430-6C0DB2BE02D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09611" y="1071613"/>
            <a:ext cx="3200400" cy="4297680"/>
          </a:xfrm>
          <a:prstGeom prst="rect">
            <a:avLst/>
          </a:prstGeom>
          <a:noFill/>
          <a:ln>
            <a:noFill/>
          </a:ln>
        </p:spPr>
      </p:pic>
    </p:spTree>
    <p:extLst>
      <p:ext uri="{BB962C8B-B14F-4D97-AF65-F5344CB8AC3E}">
        <p14:creationId xmlns:p14="http://schemas.microsoft.com/office/powerpoint/2010/main" val="3289034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2439B-2C35-4777-9705-F6E0130710F6}"/>
              </a:ext>
            </a:extLst>
          </p:cNvPr>
          <p:cNvSpPr>
            <a:spLocks noGrp="1"/>
          </p:cNvSpPr>
          <p:nvPr>
            <p:ph type="title"/>
          </p:nvPr>
        </p:nvSpPr>
        <p:spPr>
          <a:xfrm>
            <a:off x="0" y="0"/>
            <a:ext cx="9404723" cy="1400530"/>
          </a:xfrm>
        </p:spPr>
        <p:txBody>
          <a:bodyPr/>
          <a:lstStyle/>
          <a:p>
            <a:pPr fontAlgn="base"/>
            <a:r>
              <a:rPr lang="en-US" sz="2000" b="1" dirty="0"/>
              <a:t> </a:t>
            </a:r>
            <a:r>
              <a:rPr lang="en-US" sz="2000" b="1" dirty="0" err="1"/>
              <a:t>Algoritma</a:t>
            </a:r>
            <a:r>
              <a:rPr lang="en-US" sz="2000" b="1" dirty="0"/>
              <a:t> </a:t>
            </a:r>
            <a:r>
              <a:rPr lang="en-US" sz="2000" b="1" dirty="0" err="1"/>
              <a:t>Örnekleri</a:t>
            </a:r>
            <a:r>
              <a:rPr lang="en-US" sz="2000" b="1" dirty="0"/>
              <a:t> 5 : </a:t>
            </a:r>
            <a:r>
              <a:rPr lang="en-US" sz="2000" dirty="0"/>
              <a:t> Bir </a:t>
            </a:r>
            <a:r>
              <a:rPr lang="en-US" sz="2000" dirty="0" err="1"/>
              <a:t>öğrencinin</a:t>
            </a:r>
            <a:r>
              <a:rPr lang="en-US" sz="2000" dirty="0"/>
              <a:t> </a:t>
            </a:r>
            <a:r>
              <a:rPr lang="en-US" sz="2000" dirty="0" err="1"/>
              <a:t>almış</a:t>
            </a:r>
            <a:r>
              <a:rPr lang="en-US" sz="2000" dirty="0"/>
              <a:t> </a:t>
            </a:r>
            <a:r>
              <a:rPr lang="en-US" sz="2000" dirty="0" err="1"/>
              <a:t>olduğu</a:t>
            </a:r>
            <a:r>
              <a:rPr lang="en-US" sz="2000" dirty="0"/>
              <a:t> </a:t>
            </a:r>
            <a:r>
              <a:rPr lang="en-US" sz="2000" dirty="0" err="1"/>
              <a:t>vize</a:t>
            </a:r>
            <a:r>
              <a:rPr lang="en-US" sz="2000" dirty="0"/>
              <a:t> </a:t>
            </a:r>
            <a:r>
              <a:rPr lang="en-US" sz="2000" dirty="0" err="1"/>
              <a:t>notu</a:t>
            </a:r>
            <a:r>
              <a:rPr lang="en-US" sz="2000" dirty="0"/>
              <a:t> </a:t>
            </a:r>
            <a:r>
              <a:rPr lang="en-US" sz="2000" dirty="0" err="1"/>
              <a:t>ile</a:t>
            </a:r>
            <a:r>
              <a:rPr lang="en-US" sz="2000" dirty="0"/>
              <a:t> final </a:t>
            </a:r>
            <a:r>
              <a:rPr lang="en-US" sz="2000" dirty="0" err="1"/>
              <a:t>notunun</a:t>
            </a:r>
            <a:r>
              <a:rPr lang="en-US" sz="2000" dirty="0"/>
              <a:t> </a:t>
            </a:r>
            <a:r>
              <a:rPr lang="en-US" sz="2000" dirty="0" err="1"/>
              <a:t>ortalamasını</a:t>
            </a:r>
            <a:r>
              <a:rPr lang="en-US" sz="2000" dirty="0"/>
              <a:t> </a:t>
            </a:r>
            <a:r>
              <a:rPr lang="en-US" sz="2000" dirty="0" err="1"/>
              <a:t>hesaplayan</a:t>
            </a:r>
            <a:r>
              <a:rPr lang="en-US" sz="2000" dirty="0"/>
              <a:t> </a:t>
            </a:r>
            <a:r>
              <a:rPr lang="en-US" sz="2000" dirty="0" err="1"/>
              <a:t>algoritma</a:t>
            </a:r>
            <a:r>
              <a:rPr lang="en-US" sz="2000" dirty="0"/>
              <a:t> </a:t>
            </a:r>
            <a:r>
              <a:rPr lang="en-US" sz="2000" dirty="0" err="1"/>
              <a:t>ve</a:t>
            </a:r>
            <a:r>
              <a:rPr lang="en-US" sz="2000" dirty="0"/>
              <a:t> </a:t>
            </a:r>
            <a:r>
              <a:rPr lang="en-US" sz="2000" dirty="0" err="1"/>
              <a:t>akış</a:t>
            </a:r>
            <a:r>
              <a:rPr lang="en-US" sz="2000" dirty="0"/>
              <a:t> </a:t>
            </a:r>
            <a:r>
              <a:rPr lang="en-US" sz="2000" dirty="0" err="1"/>
              <a:t>şeması</a:t>
            </a:r>
            <a:r>
              <a:rPr lang="en-US" sz="2000" dirty="0"/>
              <a:t> (</a:t>
            </a:r>
            <a:r>
              <a:rPr lang="en-US" sz="2000" dirty="0" err="1"/>
              <a:t>Vize</a:t>
            </a:r>
            <a:r>
              <a:rPr lang="en-US" sz="2000" dirty="0"/>
              <a:t> </a:t>
            </a:r>
            <a:r>
              <a:rPr lang="en-US" sz="2000" dirty="0" err="1"/>
              <a:t>notunun</a:t>
            </a:r>
            <a:r>
              <a:rPr lang="en-US" sz="2000" dirty="0"/>
              <a:t> %30’unu final </a:t>
            </a:r>
            <a:r>
              <a:rPr lang="en-US" sz="2000" dirty="0" err="1"/>
              <a:t>notunun</a:t>
            </a:r>
            <a:r>
              <a:rPr lang="en-US" sz="2000" dirty="0"/>
              <a:t> %70’ini </a:t>
            </a:r>
            <a:r>
              <a:rPr lang="en-US" sz="2000" dirty="0" err="1"/>
              <a:t>alarak</a:t>
            </a:r>
            <a:r>
              <a:rPr lang="en-US" sz="2000" dirty="0"/>
              <a:t> </a:t>
            </a:r>
            <a:r>
              <a:rPr lang="en-US" sz="2000" dirty="0" err="1"/>
              <a:t>hesaplama</a:t>
            </a:r>
            <a:r>
              <a:rPr lang="en-US" sz="2000" dirty="0"/>
              <a:t> </a:t>
            </a:r>
            <a:r>
              <a:rPr lang="en-US" sz="2000" dirty="0" err="1"/>
              <a:t>yapınız</a:t>
            </a:r>
            <a:r>
              <a:rPr lang="en-US" sz="2000" dirty="0"/>
              <a:t>)</a:t>
            </a:r>
            <a:br>
              <a:rPr lang="en-US" sz="2000" dirty="0"/>
            </a:br>
            <a:r>
              <a:rPr lang="en-US" sz="2000" b="1" dirty="0" err="1"/>
              <a:t>Algoritması</a:t>
            </a:r>
            <a:br>
              <a:rPr lang="en-US" sz="2000" dirty="0"/>
            </a:br>
            <a:r>
              <a:rPr lang="en-US" sz="2000" dirty="0"/>
              <a:t>A1  </a:t>
            </a:r>
            <a:r>
              <a:rPr lang="en-US" sz="2000" dirty="0" err="1"/>
              <a:t>Başla</a:t>
            </a:r>
            <a:br>
              <a:rPr lang="en-US" sz="2000" dirty="0"/>
            </a:br>
            <a:r>
              <a:rPr lang="en-US" sz="2000" dirty="0"/>
              <a:t>A2  </a:t>
            </a:r>
            <a:r>
              <a:rPr lang="en-US" sz="2000" dirty="0" err="1"/>
              <a:t>Vize</a:t>
            </a:r>
            <a:r>
              <a:rPr lang="en-US" sz="2000" dirty="0"/>
              <a:t> </a:t>
            </a:r>
            <a:r>
              <a:rPr lang="en-US" sz="2000" dirty="0" err="1"/>
              <a:t>notunu</a:t>
            </a:r>
            <a:r>
              <a:rPr lang="en-US" sz="2000" dirty="0"/>
              <a:t> </a:t>
            </a:r>
            <a:r>
              <a:rPr lang="en-US" sz="2000" dirty="0" err="1"/>
              <a:t>gir</a:t>
            </a:r>
            <a:r>
              <a:rPr lang="en-US" sz="2000" dirty="0"/>
              <a:t> (</a:t>
            </a:r>
            <a:r>
              <a:rPr lang="en-US" sz="2000" dirty="0" err="1"/>
              <a:t>vize</a:t>
            </a:r>
            <a:r>
              <a:rPr lang="en-US" sz="2000" dirty="0"/>
              <a:t>)</a:t>
            </a:r>
            <a:br>
              <a:rPr lang="en-US" sz="2000" dirty="0"/>
            </a:br>
            <a:r>
              <a:rPr lang="en-US" sz="2000" dirty="0"/>
              <a:t>A3  Final </a:t>
            </a:r>
            <a:r>
              <a:rPr lang="en-US" sz="2000" dirty="0" err="1"/>
              <a:t>notunu</a:t>
            </a:r>
            <a:r>
              <a:rPr lang="en-US" sz="2000" dirty="0"/>
              <a:t> </a:t>
            </a:r>
            <a:r>
              <a:rPr lang="en-US" sz="2000" dirty="0" err="1"/>
              <a:t>gir</a:t>
            </a:r>
            <a:r>
              <a:rPr lang="en-US" sz="2000" dirty="0"/>
              <a:t> (final)</a:t>
            </a:r>
            <a:br>
              <a:rPr lang="en-US" sz="2000" dirty="0"/>
            </a:br>
            <a:r>
              <a:rPr lang="en-US" sz="2000" dirty="0"/>
              <a:t>A4  </a:t>
            </a:r>
            <a:r>
              <a:rPr lang="en-US" sz="2000" dirty="0" err="1"/>
              <a:t>Vize</a:t>
            </a:r>
            <a:r>
              <a:rPr lang="en-US" sz="2000" dirty="0"/>
              <a:t> </a:t>
            </a:r>
            <a:r>
              <a:rPr lang="en-US" sz="2000" dirty="0" err="1"/>
              <a:t>notunun</a:t>
            </a:r>
            <a:r>
              <a:rPr lang="en-US" sz="2000" dirty="0"/>
              <a:t> %30’unu, final </a:t>
            </a:r>
            <a:r>
              <a:rPr lang="en-US" sz="2000" dirty="0" err="1"/>
              <a:t>notunun</a:t>
            </a:r>
            <a:r>
              <a:rPr lang="en-US" sz="2000" dirty="0"/>
              <a:t> %70’ini al </a:t>
            </a:r>
            <a:r>
              <a:rPr lang="en-US" sz="2000" dirty="0" err="1"/>
              <a:t>ve</a:t>
            </a:r>
            <a:r>
              <a:rPr lang="en-US" sz="2000" dirty="0"/>
              <a:t> </a:t>
            </a:r>
            <a:r>
              <a:rPr lang="en-US" sz="2000" dirty="0" err="1"/>
              <a:t>ikisini</a:t>
            </a:r>
            <a:r>
              <a:rPr lang="en-US" sz="2000" dirty="0"/>
              <a:t> </a:t>
            </a:r>
            <a:r>
              <a:rPr lang="en-US" sz="2000" dirty="0" err="1"/>
              <a:t>toplayıp</a:t>
            </a:r>
            <a:r>
              <a:rPr lang="en-US" sz="2000" dirty="0"/>
              <a:t> </a:t>
            </a:r>
            <a:r>
              <a:rPr lang="en-US" sz="2000" dirty="0" err="1"/>
              <a:t>sonucu</a:t>
            </a:r>
            <a:r>
              <a:rPr lang="en-US" sz="2000" dirty="0"/>
              <a:t> </a:t>
            </a:r>
            <a:r>
              <a:rPr lang="en-US" sz="2000" dirty="0" err="1"/>
              <a:t>ortalama</a:t>
            </a:r>
            <a:r>
              <a:rPr lang="en-US" sz="2000" dirty="0"/>
              <a:t> </a:t>
            </a:r>
            <a:r>
              <a:rPr lang="en-US" sz="2000" dirty="0" err="1"/>
              <a:t>değişkenine</a:t>
            </a:r>
            <a:r>
              <a:rPr lang="en-US" sz="2000" dirty="0"/>
              <a:t> </a:t>
            </a:r>
            <a:r>
              <a:rPr lang="en-US" sz="2000" dirty="0" err="1"/>
              <a:t>ata</a:t>
            </a:r>
            <a:r>
              <a:rPr lang="en-US" sz="2000" dirty="0"/>
              <a:t> (ort = 0.3*</a:t>
            </a:r>
            <a:r>
              <a:rPr lang="en-US" sz="2000" dirty="0" err="1"/>
              <a:t>vize</a:t>
            </a:r>
            <a:r>
              <a:rPr lang="en-US" sz="2000" dirty="0"/>
              <a:t> + 0.7*final)</a:t>
            </a:r>
            <a:br>
              <a:rPr lang="en-US" sz="2000" dirty="0"/>
            </a:br>
            <a:r>
              <a:rPr lang="en-US" sz="2000" dirty="0"/>
              <a:t>A5  </a:t>
            </a:r>
            <a:r>
              <a:rPr lang="en-US" sz="2000" dirty="0" err="1"/>
              <a:t>Ortalama</a:t>
            </a:r>
            <a:r>
              <a:rPr lang="en-US" sz="2000" dirty="0"/>
              <a:t> </a:t>
            </a:r>
            <a:r>
              <a:rPr lang="en-US" sz="2000" dirty="0" err="1"/>
              <a:t>değişkenini</a:t>
            </a:r>
            <a:r>
              <a:rPr lang="en-US" sz="2000" dirty="0"/>
              <a:t> </a:t>
            </a:r>
            <a:r>
              <a:rPr lang="en-US" sz="2000" dirty="0" err="1"/>
              <a:t>ekrana</a:t>
            </a:r>
            <a:r>
              <a:rPr lang="en-US" sz="2000" dirty="0"/>
              <a:t> </a:t>
            </a:r>
            <a:r>
              <a:rPr lang="en-US" sz="2000" dirty="0" err="1"/>
              <a:t>yaz</a:t>
            </a:r>
            <a:br>
              <a:rPr lang="en-US" sz="2000" dirty="0"/>
            </a:br>
            <a:r>
              <a:rPr lang="en-US" sz="2000" dirty="0"/>
              <a:t> A6  Dur</a:t>
            </a:r>
            <a:br>
              <a:rPr lang="en-US" dirty="0"/>
            </a:br>
            <a:endParaRPr lang="en-US" dirty="0"/>
          </a:p>
        </p:txBody>
      </p:sp>
      <p:pic>
        <p:nvPicPr>
          <p:cNvPr id="4" name="Picture 3">
            <a:extLst>
              <a:ext uri="{FF2B5EF4-FFF2-40B4-BE49-F238E27FC236}">
                <a16:creationId xmlns:a16="http://schemas.microsoft.com/office/drawing/2014/main" id="{5C1493B3-895A-43BA-BF85-D1DF390F37F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14188" y="3025558"/>
            <a:ext cx="5160881" cy="3673822"/>
          </a:xfrm>
          <a:prstGeom prst="rect">
            <a:avLst/>
          </a:prstGeom>
          <a:noFill/>
        </p:spPr>
      </p:pic>
    </p:spTree>
    <p:extLst>
      <p:ext uri="{BB962C8B-B14F-4D97-AF65-F5344CB8AC3E}">
        <p14:creationId xmlns:p14="http://schemas.microsoft.com/office/powerpoint/2010/main" val="2208512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F5A5C-3950-469E-8806-6EE09BBE576A}"/>
              </a:ext>
            </a:extLst>
          </p:cNvPr>
          <p:cNvSpPr>
            <a:spLocks noGrp="1"/>
          </p:cNvSpPr>
          <p:nvPr>
            <p:ph type="title"/>
          </p:nvPr>
        </p:nvSpPr>
        <p:spPr>
          <a:xfrm>
            <a:off x="52553" y="83750"/>
            <a:ext cx="9404723" cy="1400530"/>
          </a:xfrm>
        </p:spPr>
        <p:txBody>
          <a:bodyPr/>
          <a:lstStyle/>
          <a:p>
            <a:pPr fontAlgn="base"/>
            <a:r>
              <a:rPr lang="en-US" sz="2800" dirty="0" err="1"/>
              <a:t>Algoritma</a:t>
            </a:r>
            <a:r>
              <a:rPr lang="en-US" sz="2800" dirty="0"/>
              <a:t> </a:t>
            </a:r>
            <a:r>
              <a:rPr lang="en-US" sz="2800" dirty="0" err="1"/>
              <a:t>Örnekleri</a:t>
            </a:r>
            <a:r>
              <a:rPr lang="en-US" sz="2800" dirty="0"/>
              <a:t> 6 :  </a:t>
            </a:r>
            <a:r>
              <a:rPr lang="en-US" sz="2800" dirty="0" err="1"/>
              <a:t>Yarıçapı</a:t>
            </a:r>
            <a:r>
              <a:rPr lang="en-US" sz="2800" dirty="0"/>
              <a:t> </a:t>
            </a:r>
            <a:r>
              <a:rPr lang="en-US" sz="2800" dirty="0" err="1"/>
              <a:t>girilen</a:t>
            </a:r>
            <a:r>
              <a:rPr lang="en-US" sz="2800" dirty="0"/>
              <a:t> </a:t>
            </a:r>
            <a:r>
              <a:rPr lang="en-US" sz="2800" dirty="0" err="1"/>
              <a:t>dairenin</a:t>
            </a:r>
            <a:r>
              <a:rPr lang="en-US" sz="2800" dirty="0"/>
              <a:t> </a:t>
            </a:r>
            <a:r>
              <a:rPr lang="en-US" sz="2800" dirty="0" err="1"/>
              <a:t>çevresini</a:t>
            </a:r>
            <a:r>
              <a:rPr lang="en-US" sz="2800" dirty="0"/>
              <a:t> </a:t>
            </a:r>
            <a:r>
              <a:rPr lang="en-US" sz="2800" dirty="0" err="1"/>
              <a:t>ve</a:t>
            </a:r>
            <a:r>
              <a:rPr lang="en-US" sz="2800" dirty="0"/>
              <a:t> </a:t>
            </a:r>
            <a:r>
              <a:rPr lang="en-US" sz="2800" dirty="0" err="1"/>
              <a:t>alanını</a:t>
            </a:r>
            <a:r>
              <a:rPr lang="en-US" sz="2800" dirty="0"/>
              <a:t> </a:t>
            </a:r>
            <a:r>
              <a:rPr lang="en-US" sz="2800" dirty="0" err="1"/>
              <a:t>hesaplayan</a:t>
            </a:r>
            <a:r>
              <a:rPr lang="en-US" sz="2800" dirty="0"/>
              <a:t> </a:t>
            </a:r>
            <a:r>
              <a:rPr lang="en-US" sz="2800" dirty="0" err="1"/>
              <a:t>algoritma</a:t>
            </a:r>
            <a:r>
              <a:rPr lang="en-US" sz="2800" dirty="0"/>
              <a:t> </a:t>
            </a:r>
            <a:r>
              <a:rPr lang="en-US" sz="2800" dirty="0" err="1"/>
              <a:t>ve</a:t>
            </a:r>
            <a:r>
              <a:rPr lang="en-US" sz="2800" dirty="0"/>
              <a:t> </a:t>
            </a:r>
            <a:r>
              <a:rPr lang="en-US" sz="2800" dirty="0" err="1"/>
              <a:t>akış</a:t>
            </a:r>
            <a:r>
              <a:rPr lang="en-US" sz="2800" dirty="0"/>
              <a:t> </a:t>
            </a:r>
            <a:r>
              <a:rPr lang="en-US" sz="2800" dirty="0" err="1"/>
              <a:t>şeması</a:t>
            </a:r>
            <a:r>
              <a:rPr lang="en-US" sz="2800" dirty="0"/>
              <a:t> (pi </a:t>
            </a:r>
            <a:r>
              <a:rPr lang="en-US" sz="2800" dirty="0" err="1"/>
              <a:t>sayısını</a:t>
            </a:r>
            <a:r>
              <a:rPr lang="en-US" sz="2800" dirty="0"/>
              <a:t> 3.14 </a:t>
            </a:r>
            <a:r>
              <a:rPr lang="en-US" sz="2800" dirty="0" err="1"/>
              <a:t>olarak</a:t>
            </a:r>
            <a:r>
              <a:rPr lang="en-US" sz="2800" dirty="0"/>
              <a:t> </a:t>
            </a:r>
            <a:r>
              <a:rPr lang="en-US" sz="2800" dirty="0" err="1"/>
              <a:t>alınız</a:t>
            </a:r>
            <a:r>
              <a:rPr lang="en-US" sz="2800" dirty="0"/>
              <a:t>)</a:t>
            </a:r>
            <a:br>
              <a:rPr lang="en-US" sz="2800" dirty="0"/>
            </a:br>
            <a:r>
              <a:rPr lang="en-US" sz="2800" dirty="0" err="1"/>
              <a:t>Algoritması</a:t>
            </a:r>
            <a:br>
              <a:rPr lang="en-US" sz="2800" dirty="0"/>
            </a:br>
            <a:r>
              <a:rPr lang="en-US" sz="2800" dirty="0"/>
              <a:t>A1  </a:t>
            </a:r>
            <a:r>
              <a:rPr lang="en-US" sz="2800" dirty="0" err="1"/>
              <a:t>Başla</a:t>
            </a:r>
            <a:br>
              <a:rPr lang="en-US" sz="2800" dirty="0"/>
            </a:br>
            <a:r>
              <a:rPr lang="en-US" sz="2800" dirty="0"/>
              <a:t>A2  </a:t>
            </a:r>
            <a:r>
              <a:rPr lang="en-US" sz="2800" dirty="0" err="1"/>
              <a:t>Dairenin</a:t>
            </a:r>
            <a:r>
              <a:rPr lang="en-US" sz="2800" dirty="0"/>
              <a:t> </a:t>
            </a:r>
            <a:r>
              <a:rPr lang="en-US" sz="2800" dirty="0" err="1"/>
              <a:t>yarıçapını</a:t>
            </a:r>
            <a:r>
              <a:rPr lang="en-US" sz="2800" dirty="0"/>
              <a:t> </a:t>
            </a:r>
            <a:r>
              <a:rPr lang="en-US" sz="2800" dirty="0" err="1"/>
              <a:t>gir</a:t>
            </a:r>
            <a:r>
              <a:rPr lang="en-US" sz="2800" dirty="0"/>
              <a:t> (r)</a:t>
            </a:r>
            <a:br>
              <a:rPr lang="en-US" sz="2800" dirty="0"/>
            </a:br>
            <a:r>
              <a:rPr lang="en-US" sz="2800" dirty="0"/>
              <a:t>A3  Pi </a:t>
            </a:r>
            <a:r>
              <a:rPr lang="en-US" sz="2800" dirty="0" err="1"/>
              <a:t>sayısını</a:t>
            </a:r>
            <a:r>
              <a:rPr lang="en-US" sz="2800" dirty="0"/>
              <a:t> 3.14 </a:t>
            </a:r>
            <a:r>
              <a:rPr lang="en-US" sz="2800" dirty="0" err="1"/>
              <a:t>olarak</a:t>
            </a:r>
            <a:r>
              <a:rPr lang="en-US" sz="2800" dirty="0"/>
              <a:t> al</a:t>
            </a:r>
            <a:br>
              <a:rPr lang="en-US" sz="2800" dirty="0"/>
            </a:br>
            <a:r>
              <a:rPr lang="en-US" sz="2800" dirty="0"/>
              <a:t>A4  Pi </a:t>
            </a:r>
            <a:r>
              <a:rPr lang="en-US" sz="2800" dirty="0" err="1"/>
              <a:t>sayısı</a:t>
            </a:r>
            <a:r>
              <a:rPr lang="en-US" sz="2800" dirty="0"/>
              <a:t> </a:t>
            </a:r>
            <a:r>
              <a:rPr lang="en-US" sz="2800" dirty="0" err="1"/>
              <a:t>ile</a:t>
            </a:r>
            <a:r>
              <a:rPr lang="en-US" sz="2800" dirty="0"/>
              <a:t> </a:t>
            </a:r>
            <a:r>
              <a:rPr lang="en-US" sz="2800" dirty="0" err="1"/>
              <a:t>yarıçapı</a:t>
            </a:r>
            <a:r>
              <a:rPr lang="en-US" sz="2800" dirty="0"/>
              <a:t> </a:t>
            </a:r>
            <a:r>
              <a:rPr lang="en-US" sz="2800" dirty="0" err="1"/>
              <a:t>çarpıp</a:t>
            </a:r>
            <a:r>
              <a:rPr lang="en-US" sz="2800" dirty="0"/>
              <a:t> </a:t>
            </a:r>
            <a:r>
              <a:rPr lang="en-US" sz="2800" dirty="0" err="1"/>
              <a:t>iki</a:t>
            </a:r>
            <a:r>
              <a:rPr lang="en-US" sz="2800" dirty="0"/>
              <a:t> </a:t>
            </a:r>
            <a:r>
              <a:rPr lang="en-US" sz="2800" dirty="0" err="1"/>
              <a:t>katını</a:t>
            </a:r>
            <a:r>
              <a:rPr lang="en-US" sz="2800" dirty="0"/>
              <a:t> al </a:t>
            </a:r>
            <a:r>
              <a:rPr lang="en-US" sz="2800" dirty="0" err="1"/>
              <a:t>ve</a:t>
            </a:r>
            <a:r>
              <a:rPr lang="en-US" sz="2800" dirty="0"/>
              <a:t> </a:t>
            </a:r>
            <a:r>
              <a:rPr lang="en-US" sz="2800" dirty="0" err="1"/>
              <a:t>çevre</a:t>
            </a:r>
            <a:r>
              <a:rPr lang="en-US" sz="2800" dirty="0"/>
              <a:t> </a:t>
            </a:r>
            <a:r>
              <a:rPr lang="en-US" sz="2800" dirty="0" err="1"/>
              <a:t>değişkenine</a:t>
            </a:r>
            <a:r>
              <a:rPr lang="en-US" sz="2800" dirty="0"/>
              <a:t> </a:t>
            </a:r>
            <a:r>
              <a:rPr lang="en-US" sz="2800" dirty="0" err="1"/>
              <a:t>ata</a:t>
            </a:r>
            <a:r>
              <a:rPr lang="en-US" sz="2800" dirty="0"/>
              <a:t> (</a:t>
            </a:r>
            <a:r>
              <a:rPr lang="en-US" sz="2800" dirty="0" err="1"/>
              <a:t>cevre</a:t>
            </a:r>
            <a:r>
              <a:rPr lang="en-US" sz="2800" dirty="0"/>
              <a:t> = 2*pi*r)</a:t>
            </a:r>
            <a:br>
              <a:rPr lang="en-US" sz="2800" dirty="0"/>
            </a:br>
            <a:r>
              <a:rPr lang="en-US" sz="2800" dirty="0"/>
              <a:t>A5  Pi </a:t>
            </a:r>
            <a:r>
              <a:rPr lang="en-US" sz="2800" dirty="0" err="1"/>
              <a:t>sayısı</a:t>
            </a:r>
            <a:r>
              <a:rPr lang="en-US" sz="2800" dirty="0"/>
              <a:t> </a:t>
            </a:r>
            <a:r>
              <a:rPr lang="en-US" sz="2800" dirty="0" err="1"/>
              <a:t>ile</a:t>
            </a:r>
            <a:r>
              <a:rPr lang="en-US" sz="2800" dirty="0"/>
              <a:t> </a:t>
            </a:r>
            <a:r>
              <a:rPr lang="en-US" sz="2800" dirty="0" err="1"/>
              <a:t>yarıçapın</a:t>
            </a:r>
            <a:r>
              <a:rPr lang="en-US" sz="2800" dirty="0"/>
              <a:t> </a:t>
            </a:r>
            <a:r>
              <a:rPr lang="en-US" sz="2800" dirty="0" err="1"/>
              <a:t>karesini</a:t>
            </a:r>
            <a:r>
              <a:rPr lang="en-US" sz="2800" dirty="0"/>
              <a:t> </a:t>
            </a:r>
            <a:r>
              <a:rPr lang="en-US" sz="2800" dirty="0" err="1"/>
              <a:t>çarp</a:t>
            </a:r>
            <a:r>
              <a:rPr lang="en-US" sz="2800" dirty="0"/>
              <a:t> </a:t>
            </a:r>
            <a:r>
              <a:rPr lang="en-US" sz="2800" dirty="0" err="1"/>
              <a:t>ve</a:t>
            </a:r>
            <a:r>
              <a:rPr lang="en-US" sz="2800" dirty="0"/>
              <a:t> </a:t>
            </a:r>
            <a:r>
              <a:rPr lang="en-US" sz="2800" dirty="0" err="1"/>
              <a:t>alan</a:t>
            </a:r>
            <a:r>
              <a:rPr lang="en-US" sz="2800" dirty="0"/>
              <a:t> </a:t>
            </a:r>
            <a:r>
              <a:rPr lang="en-US" sz="2800" dirty="0" err="1"/>
              <a:t>değişkenine</a:t>
            </a:r>
            <a:r>
              <a:rPr lang="en-US" sz="2800" dirty="0"/>
              <a:t> </a:t>
            </a:r>
            <a:r>
              <a:rPr lang="en-US" sz="2800" dirty="0" err="1"/>
              <a:t>ata</a:t>
            </a:r>
            <a:r>
              <a:rPr lang="en-US" sz="2800" dirty="0"/>
              <a:t> (</a:t>
            </a:r>
            <a:r>
              <a:rPr lang="en-US" sz="2800" dirty="0" err="1"/>
              <a:t>alan</a:t>
            </a:r>
            <a:r>
              <a:rPr lang="en-US" sz="2800" dirty="0"/>
              <a:t> = pi*r*r)</a:t>
            </a:r>
            <a:br>
              <a:rPr lang="en-US" sz="2800" dirty="0"/>
            </a:br>
            <a:r>
              <a:rPr lang="en-US" sz="2800" dirty="0"/>
              <a:t>A6  </a:t>
            </a:r>
            <a:r>
              <a:rPr lang="en-US" sz="2800" dirty="0" err="1"/>
              <a:t>Çevre</a:t>
            </a:r>
            <a:r>
              <a:rPr lang="en-US" sz="2800" dirty="0"/>
              <a:t> </a:t>
            </a:r>
            <a:r>
              <a:rPr lang="en-US" sz="2800" dirty="0" err="1"/>
              <a:t>ve</a:t>
            </a:r>
            <a:r>
              <a:rPr lang="en-US" sz="2800" dirty="0"/>
              <a:t> </a:t>
            </a:r>
            <a:r>
              <a:rPr lang="en-US" sz="2800" dirty="0" err="1"/>
              <a:t>alan</a:t>
            </a:r>
            <a:r>
              <a:rPr lang="en-US" sz="2800" dirty="0"/>
              <a:t> </a:t>
            </a:r>
            <a:r>
              <a:rPr lang="en-US" sz="2800" dirty="0" err="1"/>
              <a:t>değişkenlerini</a:t>
            </a:r>
            <a:r>
              <a:rPr lang="en-US" sz="2800" dirty="0"/>
              <a:t> </a:t>
            </a:r>
            <a:r>
              <a:rPr lang="en-US" sz="2800" dirty="0" err="1"/>
              <a:t>ekrana</a:t>
            </a:r>
            <a:r>
              <a:rPr lang="en-US" sz="2800" dirty="0"/>
              <a:t> </a:t>
            </a:r>
            <a:r>
              <a:rPr lang="en-US" sz="2800" dirty="0" err="1"/>
              <a:t>yaz</a:t>
            </a:r>
            <a:br>
              <a:rPr lang="en-US" sz="2800" dirty="0"/>
            </a:br>
            <a:r>
              <a:rPr lang="en-US" sz="2800" dirty="0"/>
              <a:t>A7  Dur</a:t>
            </a:r>
            <a:br>
              <a:rPr lang="en-US" dirty="0"/>
            </a:br>
            <a:endParaRPr lang="en-US" dirty="0"/>
          </a:p>
        </p:txBody>
      </p:sp>
      <p:pic>
        <p:nvPicPr>
          <p:cNvPr id="4" name="Picture 3">
            <a:extLst>
              <a:ext uri="{FF2B5EF4-FFF2-40B4-BE49-F238E27FC236}">
                <a16:creationId xmlns:a16="http://schemas.microsoft.com/office/drawing/2014/main" id="{E949D90D-EA17-418E-8740-9E3DBD4DCD0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127958" y="1618448"/>
            <a:ext cx="2613660" cy="4198620"/>
          </a:xfrm>
          <a:prstGeom prst="rect">
            <a:avLst/>
          </a:prstGeom>
          <a:noFill/>
        </p:spPr>
      </p:pic>
    </p:spTree>
    <p:extLst>
      <p:ext uri="{BB962C8B-B14F-4D97-AF65-F5344CB8AC3E}">
        <p14:creationId xmlns:p14="http://schemas.microsoft.com/office/powerpoint/2010/main" val="2510480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E330D-66C3-4522-8B44-AF47FFD75970}"/>
              </a:ext>
            </a:extLst>
          </p:cNvPr>
          <p:cNvSpPr>
            <a:spLocks noGrp="1"/>
          </p:cNvSpPr>
          <p:nvPr>
            <p:ph type="title"/>
          </p:nvPr>
        </p:nvSpPr>
        <p:spPr>
          <a:xfrm>
            <a:off x="0" y="0"/>
            <a:ext cx="9404723" cy="1400530"/>
          </a:xfrm>
        </p:spPr>
        <p:txBody>
          <a:bodyPr/>
          <a:lstStyle/>
          <a:p>
            <a:pPr fontAlgn="base"/>
            <a:r>
              <a:rPr lang="en-US" sz="2800" b="1" dirty="0"/>
              <a:t> </a:t>
            </a:r>
            <a:r>
              <a:rPr lang="en-US" sz="2800" b="1" dirty="0" err="1"/>
              <a:t>Algoritma</a:t>
            </a:r>
            <a:r>
              <a:rPr lang="en-US" sz="2800" b="1" dirty="0"/>
              <a:t> </a:t>
            </a:r>
            <a:r>
              <a:rPr lang="en-US" sz="2800" b="1" dirty="0" err="1"/>
              <a:t>Örnekleri</a:t>
            </a:r>
            <a:r>
              <a:rPr lang="en-US" sz="2800" b="1" dirty="0"/>
              <a:t> 7 : </a:t>
            </a:r>
            <a:r>
              <a:rPr lang="en-US" sz="2800" dirty="0"/>
              <a:t> 1 </a:t>
            </a:r>
            <a:r>
              <a:rPr lang="en-US" sz="2800" dirty="0" err="1"/>
              <a:t>ile</a:t>
            </a:r>
            <a:r>
              <a:rPr lang="en-US" sz="2800" dirty="0"/>
              <a:t> 1000 </a:t>
            </a:r>
            <a:r>
              <a:rPr lang="en-US" sz="2800" dirty="0" err="1"/>
              <a:t>arasındaki</a:t>
            </a:r>
            <a:r>
              <a:rPr lang="en-US" sz="2800" dirty="0"/>
              <a:t> </a:t>
            </a:r>
            <a:r>
              <a:rPr lang="en-US" sz="2800" dirty="0" err="1"/>
              <a:t>sayıları</a:t>
            </a:r>
            <a:r>
              <a:rPr lang="en-US" sz="2800" dirty="0"/>
              <a:t> </a:t>
            </a:r>
            <a:r>
              <a:rPr lang="en-US" sz="2800" dirty="0" err="1"/>
              <a:t>ekrana</a:t>
            </a:r>
            <a:r>
              <a:rPr lang="en-US" sz="2800" dirty="0"/>
              <a:t> </a:t>
            </a:r>
            <a:r>
              <a:rPr lang="en-US" sz="2800" dirty="0" err="1"/>
              <a:t>yazdıran</a:t>
            </a:r>
            <a:r>
              <a:rPr lang="en-US" sz="2800" dirty="0"/>
              <a:t> </a:t>
            </a:r>
            <a:r>
              <a:rPr lang="en-US" sz="2800" dirty="0" err="1"/>
              <a:t>algoritma</a:t>
            </a:r>
            <a:r>
              <a:rPr lang="en-US" sz="2800" dirty="0"/>
              <a:t> </a:t>
            </a:r>
            <a:r>
              <a:rPr lang="en-US" sz="2800" dirty="0" err="1"/>
              <a:t>ve</a:t>
            </a:r>
            <a:r>
              <a:rPr lang="en-US" sz="2800" dirty="0"/>
              <a:t> </a:t>
            </a:r>
            <a:r>
              <a:rPr lang="en-US" sz="2800" dirty="0" err="1"/>
              <a:t>akış</a:t>
            </a:r>
            <a:r>
              <a:rPr lang="en-US" sz="2800" dirty="0"/>
              <a:t> </a:t>
            </a:r>
            <a:r>
              <a:rPr lang="en-US" sz="2800" dirty="0" err="1"/>
              <a:t>şeması</a:t>
            </a:r>
            <a:br>
              <a:rPr lang="en-US" sz="2800" dirty="0"/>
            </a:br>
            <a:r>
              <a:rPr lang="en-US" sz="2800" b="1" dirty="0" err="1"/>
              <a:t>Algoritması</a:t>
            </a:r>
            <a:br>
              <a:rPr lang="en-US" sz="2800" dirty="0"/>
            </a:br>
            <a:r>
              <a:rPr lang="en-US" sz="2800" dirty="0"/>
              <a:t>A1  </a:t>
            </a:r>
            <a:r>
              <a:rPr lang="en-US" sz="2800" dirty="0" err="1"/>
              <a:t>Başla</a:t>
            </a:r>
            <a:br>
              <a:rPr lang="en-US" sz="2800" dirty="0"/>
            </a:br>
            <a:r>
              <a:rPr lang="en-US" sz="2800" dirty="0"/>
              <a:t>A2  </a:t>
            </a:r>
            <a:r>
              <a:rPr lang="en-US" sz="2800" dirty="0" err="1"/>
              <a:t>sayi</a:t>
            </a:r>
            <a:r>
              <a:rPr lang="en-US" sz="2800" dirty="0"/>
              <a:t> </a:t>
            </a:r>
            <a:r>
              <a:rPr lang="en-US" sz="2800" dirty="0" err="1"/>
              <a:t>değişkenine</a:t>
            </a:r>
            <a:r>
              <a:rPr lang="en-US" sz="2800" dirty="0"/>
              <a:t> 0 (</a:t>
            </a:r>
            <a:r>
              <a:rPr lang="en-US" sz="2800" dirty="0" err="1"/>
              <a:t>sıfır</a:t>
            </a:r>
            <a:r>
              <a:rPr lang="en-US" sz="2800" dirty="0"/>
              <a:t>) </a:t>
            </a:r>
            <a:r>
              <a:rPr lang="en-US" sz="2800" dirty="0" err="1"/>
              <a:t>değerini</a:t>
            </a:r>
            <a:r>
              <a:rPr lang="en-US" sz="2800" dirty="0"/>
              <a:t> </a:t>
            </a:r>
            <a:r>
              <a:rPr lang="en-US" sz="2800" dirty="0" err="1"/>
              <a:t>ata</a:t>
            </a:r>
            <a:br>
              <a:rPr lang="en-US" sz="2800" dirty="0"/>
            </a:br>
            <a:r>
              <a:rPr lang="en-US" sz="2800" dirty="0"/>
              <a:t>A3  </a:t>
            </a:r>
            <a:r>
              <a:rPr lang="en-US" sz="2800" dirty="0" err="1"/>
              <a:t>Eğer</a:t>
            </a:r>
            <a:r>
              <a:rPr lang="en-US" sz="2800" dirty="0"/>
              <a:t> </a:t>
            </a:r>
            <a:r>
              <a:rPr lang="en-US" sz="2800" dirty="0" err="1"/>
              <a:t>sayi</a:t>
            </a:r>
            <a:r>
              <a:rPr lang="en-US" sz="2800" dirty="0"/>
              <a:t> </a:t>
            </a:r>
            <a:r>
              <a:rPr lang="en-US" sz="2800" dirty="0" err="1"/>
              <a:t>değişkeni</a:t>
            </a:r>
            <a:r>
              <a:rPr lang="en-US" sz="2800" dirty="0"/>
              <a:t> 999’dan </a:t>
            </a:r>
            <a:r>
              <a:rPr lang="en-US" sz="2800" dirty="0" err="1"/>
              <a:t>büyük</a:t>
            </a:r>
            <a:r>
              <a:rPr lang="en-US" sz="2800" dirty="0"/>
              <a:t> </a:t>
            </a:r>
            <a:r>
              <a:rPr lang="en-US" sz="2800" dirty="0" err="1"/>
              <a:t>ise</a:t>
            </a:r>
            <a:r>
              <a:rPr lang="en-US" sz="2800" dirty="0"/>
              <a:t> </a:t>
            </a:r>
            <a:r>
              <a:rPr lang="en-US" sz="2800" dirty="0" err="1"/>
              <a:t>adım</a:t>
            </a:r>
            <a:r>
              <a:rPr lang="en-US" sz="2800" dirty="0"/>
              <a:t> 6’ya git</a:t>
            </a:r>
            <a:br>
              <a:rPr lang="en-US" sz="2800" dirty="0"/>
            </a:br>
            <a:r>
              <a:rPr lang="en-US" sz="2800" dirty="0"/>
              <a:t>A4  </a:t>
            </a:r>
            <a:r>
              <a:rPr lang="en-US" sz="2800" dirty="0" err="1"/>
              <a:t>sayi</a:t>
            </a:r>
            <a:r>
              <a:rPr lang="en-US" sz="2800" dirty="0"/>
              <a:t> </a:t>
            </a:r>
            <a:r>
              <a:rPr lang="en-US" sz="2800" dirty="0" err="1"/>
              <a:t>değişkenine</a:t>
            </a:r>
            <a:r>
              <a:rPr lang="en-US" sz="2800" dirty="0"/>
              <a:t> 1 </a:t>
            </a:r>
            <a:r>
              <a:rPr lang="en-US" sz="2800" dirty="0" err="1"/>
              <a:t>ekle</a:t>
            </a:r>
            <a:r>
              <a:rPr lang="en-US" sz="2800" dirty="0"/>
              <a:t> </a:t>
            </a:r>
            <a:r>
              <a:rPr lang="en-US" sz="2800" dirty="0" err="1"/>
              <a:t>ve</a:t>
            </a:r>
            <a:r>
              <a:rPr lang="en-US" sz="2800" dirty="0"/>
              <a:t> </a:t>
            </a:r>
            <a:r>
              <a:rPr lang="en-US" sz="2800" dirty="0" err="1"/>
              <a:t>sonucu</a:t>
            </a:r>
            <a:r>
              <a:rPr lang="en-US" sz="2800" dirty="0"/>
              <a:t> </a:t>
            </a:r>
            <a:r>
              <a:rPr lang="en-US" sz="2800" dirty="0" err="1"/>
              <a:t>tekrar</a:t>
            </a:r>
            <a:r>
              <a:rPr lang="en-US" sz="2800" dirty="0"/>
              <a:t> </a:t>
            </a:r>
            <a:r>
              <a:rPr lang="en-US" sz="2800" dirty="0" err="1"/>
              <a:t>sayi</a:t>
            </a:r>
            <a:r>
              <a:rPr lang="en-US" sz="2800" dirty="0"/>
              <a:t> </a:t>
            </a:r>
            <a:r>
              <a:rPr lang="en-US" sz="2800" dirty="0" err="1"/>
              <a:t>değişkenine</a:t>
            </a:r>
            <a:r>
              <a:rPr lang="en-US" sz="2800" dirty="0"/>
              <a:t> </a:t>
            </a:r>
            <a:r>
              <a:rPr lang="en-US" sz="2800" dirty="0" err="1"/>
              <a:t>ata</a:t>
            </a:r>
            <a:r>
              <a:rPr lang="en-US" sz="2800" dirty="0"/>
              <a:t> (</a:t>
            </a:r>
            <a:r>
              <a:rPr lang="en-US" sz="2800" dirty="0" err="1"/>
              <a:t>sayi</a:t>
            </a:r>
            <a:r>
              <a:rPr lang="en-US" sz="2800" dirty="0"/>
              <a:t> = sayi+1)</a:t>
            </a:r>
            <a:br>
              <a:rPr lang="en-US" sz="2800" dirty="0"/>
            </a:br>
            <a:r>
              <a:rPr lang="en-US" sz="2800" dirty="0"/>
              <a:t>A5  </a:t>
            </a:r>
            <a:r>
              <a:rPr lang="en-US" sz="2800" dirty="0" err="1"/>
              <a:t>sayi</a:t>
            </a:r>
            <a:r>
              <a:rPr lang="en-US" sz="2800" dirty="0"/>
              <a:t> </a:t>
            </a:r>
            <a:r>
              <a:rPr lang="en-US" sz="2800" dirty="0" err="1"/>
              <a:t>değişkenini</a:t>
            </a:r>
            <a:r>
              <a:rPr lang="en-US" sz="2800" dirty="0"/>
              <a:t> </a:t>
            </a:r>
            <a:r>
              <a:rPr lang="en-US" sz="2800" dirty="0" err="1"/>
              <a:t>ekrana</a:t>
            </a:r>
            <a:r>
              <a:rPr lang="en-US" sz="2800" dirty="0"/>
              <a:t> </a:t>
            </a:r>
            <a:r>
              <a:rPr lang="en-US" sz="2800" dirty="0" err="1"/>
              <a:t>yaz</a:t>
            </a:r>
            <a:r>
              <a:rPr lang="en-US" sz="2800" dirty="0"/>
              <a:t> </a:t>
            </a:r>
            <a:r>
              <a:rPr lang="en-US" sz="2800" dirty="0" err="1"/>
              <a:t>ve</a:t>
            </a:r>
            <a:r>
              <a:rPr lang="en-US" sz="2800" dirty="0"/>
              <a:t> </a:t>
            </a:r>
            <a:r>
              <a:rPr lang="en-US" sz="2800" dirty="0" err="1"/>
              <a:t>adım</a:t>
            </a:r>
            <a:r>
              <a:rPr lang="en-US" sz="2800" dirty="0"/>
              <a:t> 3’e </a:t>
            </a:r>
            <a:r>
              <a:rPr lang="en-US" sz="2800" dirty="0" err="1"/>
              <a:t>geri</a:t>
            </a:r>
            <a:r>
              <a:rPr lang="en-US" sz="2800" dirty="0"/>
              <a:t> </a:t>
            </a:r>
            <a:r>
              <a:rPr lang="en-US" sz="2800" dirty="0" err="1"/>
              <a:t>dön</a:t>
            </a:r>
            <a:br>
              <a:rPr lang="en-US" sz="2800" dirty="0"/>
            </a:br>
            <a:r>
              <a:rPr lang="en-US" sz="2800" dirty="0"/>
              <a:t>A6  Dur</a:t>
            </a:r>
            <a:br>
              <a:rPr lang="en-US" dirty="0"/>
            </a:br>
            <a:endParaRPr lang="en-US" dirty="0"/>
          </a:p>
        </p:txBody>
      </p:sp>
      <p:pic>
        <p:nvPicPr>
          <p:cNvPr id="4" name="Picture 3">
            <a:extLst>
              <a:ext uri="{FF2B5EF4-FFF2-40B4-BE49-F238E27FC236}">
                <a16:creationId xmlns:a16="http://schemas.microsoft.com/office/drawing/2014/main" id="{17C18C51-1E20-4910-AA3F-225420EEA1B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256294" y="1890462"/>
            <a:ext cx="2935705" cy="4552950"/>
          </a:xfrm>
          <a:prstGeom prst="rect">
            <a:avLst/>
          </a:prstGeom>
          <a:noFill/>
        </p:spPr>
      </p:pic>
    </p:spTree>
    <p:extLst>
      <p:ext uri="{BB962C8B-B14F-4D97-AF65-F5344CB8AC3E}">
        <p14:creationId xmlns:p14="http://schemas.microsoft.com/office/powerpoint/2010/main" val="3323743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FD7D5-A4E9-4ECA-AE75-43EFFFE6286E}"/>
              </a:ext>
            </a:extLst>
          </p:cNvPr>
          <p:cNvSpPr>
            <a:spLocks noGrp="1"/>
          </p:cNvSpPr>
          <p:nvPr>
            <p:ph type="title"/>
          </p:nvPr>
        </p:nvSpPr>
        <p:spPr>
          <a:xfrm>
            <a:off x="59957" y="0"/>
            <a:ext cx="9404723" cy="1400530"/>
          </a:xfrm>
        </p:spPr>
        <p:txBody>
          <a:bodyPr/>
          <a:lstStyle/>
          <a:p>
            <a:pPr fontAlgn="base"/>
            <a:r>
              <a:rPr lang="en-US" sz="2800" b="1" dirty="0" err="1"/>
              <a:t>Algoritma</a:t>
            </a:r>
            <a:r>
              <a:rPr lang="en-US" sz="2800" b="1" dirty="0"/>
              <a:t> </a:t>
            </a:r>
            <a:r>
              <a:rPr lang="en-US" sz="2800" b="1" dirty="0" err="1"/>
              <a:t>Örnekleri</a:t>
            </a:r>
            <a:r>
              <a:rPr lang="en-US" sz="2800" b="1" dirty="0"/>
              <a:t> 8 : </a:t>
            </a:r>
            <a:r>
              <a:rPr lang="en-US" sz="2800" dirty="0"/>
              <a:t> </a:t>
            </a:r>
            <a:r>
              <a:rPr lang="en-US" sz="2800" dirty="0" err="1"/>
              <a:t>Girilen</a:t>
            </a:r>
            <a:r>
              <a:rPr lang="en-US" sz="2800" dirty="0"/>
              <a:t> </a:t>
            </a:r>
            <a:r>
              <a:rPr lang="en-US" sz="2800" dirty="0" err="1"/>
              <a:t>pozitif</a:t>
            </a:r>
            <a:r>
              <a:rPr lang="en-US" sz="2800" dirty="0"/>
              <a:t> </a:t>
            </a:r>
            <a:r>
              <a:rPr lang="en-US" sz="2800" dirty="0" err="1"/>
              <a:t>bir</a:t>
            </a:r>
            <a:r>
              <a:rPr lang="en-US" sz="2800" dirty="0"/>
              <a:t> </a:t>
            </a:r>
            <a:r>
              <a:rPr lang="en-US" sz="2800" dirty="0" err="1"/>
              <a:t>tamsayının</a:t>
            </a:r>
            <a:r>
              <a:rPr lang="en-US" sz="2800" dirty="0"/>
              <a:t> </a:t>
            </a:r>
            <a:r>
              <a:rPr lang="en-US" sz="2800" dirty="0" err="1"/>
              <a:t>faktöriyelini</a:t>
            </a:r>
            <a:r>
              <a:rPr lang="en-US" sz="2800" dirty="0"/>
              <a:t> </a:t>
            </a:r>
            <a:r>
              <a:rPr lang="en-US" sz="2800" dirty="0" err="1"/>
              <a:t>hesaplayan</a:t>
            </a:r>
            <a:r>
              <a:rPr lang="en-US" sz="2800" dirty="0"/>
              <a:t> </a:t>
            </a:r>
            <a:r>
              <a:rPr lang="en-US" sz="2800" dirty="0" err="1"/>
              <a:t>algoritma</a:t>
            </a:r>
            <a:r>
              <a:rPr lang="en-US" sz="2800" dirty="0"/>
              <a:t> </a:t>
            </a:r>
            <a:r>
              <a:rPr lang="en-US" sz="2800" dirty="0" err="1"/>
              <a:t>ve</a:t>
            </a:r>
            <a:r>
              <a:rPr lang="en-US" sz="2800" dirty="0"/>
              <a:t> </a:t>
            </a:r>
            <a:r>
              <a:rPr lang="en-US" sz="2800" dirty="0" err="1"/>
              <a:t>akış</a:t>
            </a:r>
            <a:r>
              <a:rPr lang="en-US" sz="2800" dirty="0"/>
              <a:t> </a:t>
            </a:r>
            <a:r>
              <a:rPr lang="en-US" sz="2800" dirty="0" err="1"/>
              <a:t>şeması</a:t>
            </a:r>
            <a:br>
              <a:rPr lang="en-US" sz="2800" dirty="0"/>
            </a:br>
            <a:r>
              <a:rPr lang="en-US" sz="2800" b="1" dirty="0" err="1"/>
              <a:t>Algoritması</a:t>
            </a:r>
            <a:br>
              <a:rPr lang="en-US" sz="2800" dirty="0"/>
            </a:br>
            <a:r>
              <a:rPr lang="en-US" sz="2800" dirty="0"/>
              <a:t>A1  </a:t>
            </a:r>
            <a:r>
              <a:rPr lang="en-US" sz="2800" dirty="0" err="1"/>
              <a:t>Başla</a:t>
            </a:r>
            <a:br>
              <a:rPr lang="en-US" sz="2800" dirty="0"/>
            </a:br>
            <a:r>
              <a:rPr lang="en-US" sz="2800" dirty="0"/>
              <a:t>A2  N </a:t>
            </a:r>
            <a:r>
              <a:rPr lang="en-US" sz="2800" dirty="0" err="1"/>
              <a:t>sayısını</a:t>
            </a:r>
            <a:r>
              <a:rPr lang="en-US" sz="2800" dirty="0"/>
              <a:t> </a:t>
            </a:r>
            <a:r>
              <a:rPr lang="en-US" sz="2800" dirty="0" err="1"/>
              <a:t>gir</a:t>
            </a:r>
            <a:br>
              <a:rPr lang="en-US" sz="2800" dirty="0"/>
            </a:br>
            <a:r>
              <a:rPr lang="en-US" sz="2800" dirty="0"/>
              <a:t>A3  </a:t>
            </a:r>
            <a:r>
              <a:rPr lang="en-US" sz="2800" dirty="0" err="1"/>
              <a:t>Faktoriyel</a:t>
            </a:r>
            <a:r>
              <a:rPr lang="en-US" sz="2800" dirty="0"/>
              <a:t> </a:t>
            </a:r>
            <a:r>
              <a:rPr lang="en-US" sz="2800" dirty="0" err="1"/>
              <a:t>değişkenine</a:t>
            </a:r>
            <a:r>
              <a:rPr lang="en-US" sz="2800" dirty="0"/>
              <a:t> 1 (</a:t>
            </a:r>
            <a:r>
              <a:rPr lang="en-US" sz="2800" dirty="0" err="1"/>
              <a:t>sıfır</a:t>
            </a:r>
            <a:r>
              <a:rPr lang="en-US" sz="2800" dirty="0"/>
              <a:t>) </a:t>
            </a:r>
            <a:r>
              <a:rPr lang="en-US" sz="2800" dirty="0" err="1"/>
              <a:t>ata</a:t>
            </a:r>
            <a:br>
              <a:rPr lang="en-US" sz="2800" dirty="0"/>
            </a:br>
            <a:r>
              <a:rPr lang="en-US" sz="2800" dirty="0"/>
              <a:t>A4  </a:t>
            </a:r>
            <a:r>
              <a:rPr lang="en-US" sz="2800" dirty="0" err="1"/>
              <a:t>Sayac</a:t>
            </a:r>
            <a:r>
              <a:rPr lang="en-US" sz="2800" dirty="0"/>
              <a:t> </a:t>
            </a:r>
            <a:r>
              <a:rPr lang="en-US" sz="2800" dirty="0" err="1"/>
              <a:t>değişkenine</a:t>
            </a:r>
            <a:r>
              <a:rPr lang="en-US" sz="2800" dirty="0"/>
              <a:t> 0 (</a:t>
            </a:r>
            <a:r>
              <a:rPr lang="en-US" sz="2800" dirty="0" err="1"/>
              <a:t>sıfır</a:t>
            </a:r>
            <a:r>
              <a:rPr lang="en-US" sz="2800" dirty="0"/>
              <a:t>) </a:t>
            </a:r>
            <a:r>
              <a:rPr lang="en-US" sz="2800" dirty="0" err="1"/>
              <a:t>ata</a:t>
            </a:r>
            <a:br>
              <a:rPr lang="en-US" sz="2800" dirty="0"/>
            </a:br>
            <a:r>
              <a:rPr lang="en-US" sz="2800" dirty="0"/>
              <a:t>A5  </a:t>
            </a:r>
            <a:r>
              <a:rPr lang="en-US" sz="2800" dirty="0" err="1"/>
              <a:t>Eğer</a:t>
            </a:r>
            <a:r>
              <a:rPr lang="en-US" sz="2800" dirty="0"/>
              <a:t> </a:t>
            </a:r>
            <a:r>
              <a:rPr lang="en-US" sz="2800" dirty="0" err="1"/>
              <a:t>sayac</a:t>
            </a:r>
            <a:r>
              <a:rPr lang="en-US" sz="2800" dirty="0"/>
              <a:t> &gt; n-1 </a:t>
            </a:r>
            <a:r>
              <a:rPr lang="en-US" sz="2800" dirty="0" err="1"/>
              <a:t>ise</a:t>
            </a:r>
            <a:r>
              <a:rPr lang="en-US" sz="2800" dirty="0"/>
              <a:t> </a:t>
            </a:r>
            <a:r>
              <a:rPr lang="en-US" sz="2800" dirty="0" err="1"/>
              <a:t>adım</a:t>
            </a:r>
            <a:r>
              <a:rPr lang="en-US" sz="2800" dirty="0"/>
              <a:t> 8’e git</a:t>
            </a:r>
            <a:br>
              <a:rPr lang="en-US" sz="2800" dirty="0"/>
            </a:br>
            <a:r>
              <a:rPr lang="en-US" sz="2800" dirty="0"/>
              <a:t>A6  </a:t>
            </a:r>
            <a:r>
              <a:rPr lang="en-US" sz="2800" dirty="0" err="1"/>
              <a:t>Sayac</a:t>
            </a:r>
            <a:r>
              <a:rPr lang="en-US" sz="2800" dirty="0"/>
              <a:t> </a:t>
            </a:r>
            <a:r>
              <a:rPr lang="en-US" sz="2800" dirty="0" err="1"/>
              <a:t>değerini</a:t>
            </a:r>
            <a:r>
              <a:rPr lang="en-US" sz="2800" dirty="0"/>
              <a:t> 1 </a:t>
            </a:r>
            <a:r>
              <a:rPr lang="en-US" sz="2800" dirty="0" err="1"/>
              <a:t>arttır</a:t>
            </a:r>
            <a:r>
              <a:rPr lang="en-US" sz="2800" dirty="0"/>
              <a:t> (</a:t>
            </a:r>
            <a:r>
              <a:rPr lang="en-US" sz="2800" dirty="0" err="1"/>
              <a:t>sayac</a:t>
            </a:r>
            <a:r>
              <a:rPr lang="en-US" sz="2800" dirty="0"/>
              <a:t> = </a:t>
            </a:r>
            <a:r>
              <a:rPr lang="en-US" sz="2800" dirty="0" err="1"/>
              <a:t>sayac</a:t>
            </a:r>
            <a:r>
              <a:rPr lang="en-US" sz="2800" dirty="0"/>
              <a:t> + 1)</a:t>
            </a:r>
            <a:br>
              <a:rPr lang="en-US" sz="2800" dirty="0"/>
            </a:br>
            <a:r>
              <a:rPr lang="en-US" sz="2800" dirty="0"/>
              <a:t>A7  </a:t>
            </a:r>
            <a:r>
              <a:rPr lang="en-US" sz="2800" dirty="0" err="1"/>
              <a:t>Faktoriyel</a:t>
            </a:r>
            <a:r>
              <a:rPr lang="en-US" sz="2800" dirty="0"/>
              <a:t> </a:t>
            </a:r>
            <a:r>
              <a:rPr lang="en-US" sz="2800" dirty="0" err="1"/>
              <a:t>değişkeni</a:t>
            </a:r>
            <a:r>
              <a:rPr lang="en-US" sz="2800" dirty="0"/>
              <a:t> </a:t>
            </a:r>
            <a:r>
              <a:rPr lang="en-US" sz="2800" dirty="0" err="1"/>
              <a:t>ile</a:t>
            </a:r>
            <a:r>
              <a:rPr lang="en-US" sz="2800" dirty="0"/>
              <a:t> </a:t>
            </a:r>
            <a:r>
              <a:rPr lang="en-US" sz="2800" dirty="0" err="1"/>
              <a:t>sayac</a:t>
            </a:r>
            <a:r>
              <a:rPr lang="en-US" sz="2800" dirty="0"/>
              <a:t> </a:t>
            </a:r>
            <a:r>
              <a:rPr lang="en-US" sz="2800" dirty="0" err="1"/>
              <a:t>değişkenini</a:t>
            </a:r>
            <a:r>
              <a:rPr lang="en-US" sz="2800" dirty="0"/>
              <a:t> </a:t>
            </a:r>
            <a:r>
              <a:rPr lang="en-US" sz="2800" dirty="0" err="1"/>
              <a:t>çarparak</a:t>
            </a:r>
            <a:r>
              <a:rPr lang="en-US" sz="2800" dirty="0"/>
              <a:t> </a:t>
            </a:r>
            <a:r>
              <a:rPr lang="en-US" sz="2800" dirty="0" err="1"/>
              <a:t>sonucu</a:t>
            </a:r>
            <a:r>
              <a:rPr lang="en-US" sz="2800" dirty="0"/>
              <a:t> </a:t>
            </a:r>
            <a:r>
              <a:rPr lang="en-US" sz="2800" dirty="0" err="1"/>
              <a:t>faktoriyel</a:t>
            </a:r>
            <a:r>
              <a:rPr lang="en-US" sz="2800" dirty="0"/>
              <a:t> </a:t>
            </a:r>
            <a:r>
              <a:rPr lang="en-US" sz="2800" dirty="0" err="1"/>
              <a:t>değişkenine</a:t>
            </a:r>
            <a:r>
              <a:rPr lang="en-US" sz="2800" dirty="0"/>
              <a:t> </a:t>
            </a:r>
            <a:r>
              <a:rPr lang="en-US" sz="2800" dirty="0" err="1"/>
              <a:t>ata</a:t>
            </a:r>
            <a:r>
              <a:rPr lang="en-US" sz="2800" dirty="0"/>
              <a:t> </a:t>
            </a:r>
            <a:r>
              <a:rPr lang="en-US" sz="2800" dirty="0" err="1"/>
              <a:t>ve</a:t>
            </a:r>
            <a:r>
              <a:rPr lang="en-US" sz="2800" dirty="0"/>
              <a:t> </a:t>
            </a:r>
            <a:r>
              <a:rPr lang="en-US" sz="2800" dirty="0" err="1"/>
              <a:t>adım</a:t>
            </a:r>
            <a:r>
              <a:rPr lang="en-US" sz="2800" dirty="0"/>
              <a:t> 5’e </a:t>
            </a:r>
            <a:r>
              <a:rPr lang="en-US" sz="2800" dirty="0" err="1"/>
              <a:t>dön</a:t>
            </a:r>
            <a:r>
              <a:rPr lang="en-US" sz="2800" dirty="0"/>
              <a:t> (</a:t>
            </a:r>
            <a:r>
              <a:rPr lang="en-US" sz="2800" dirty="0" err="1"/>
              <a:t>faktoriyel</a:t>
            </a:r>
            <a:r>
              <a:rPr lang="en-US" sz="2800" dirty="0"/>
              <a:t> = </a:t>
            </a:r>
            <a:r>
              <a:rPr lang="en-US" sz="2800" dirty="0" err="1"/>
              <a:t>faktoriyel</a:t>
            </a:r>
            <a:r>
              <a:rPr lang="en-US" sz="2800" dirty="0"/>
              <a:t> * </a:t>
            </a:r>
            <a:r>
              <a:rPr lang="en-US" sz="2800" dirty="0" err="1"/>
              <a:t>sayac</a:t>
            </a:r>
            <a:r>
              <a:rPr lang="en-US" sz="2800" dirty="0"/>
              <a:t>)</a:t>
            </a:r>
            <a:br>
              <a:rPr lang="en-US" sz="2800" dirty="0"/>
            </a:br>
            <a:r>
              <a:rPr lang="en-US" sz="2800" dirty="0"/>
              <a:t>A8  </a:t>
            </a:r>
            <a:r>
              <a:rPr lang="en-US" sz="2800" dirty="0" err="1"/>
              <a:t>Faktoriyel</a:t>
            </a:r>
            <a:r>
              <a:rPr lang="en-US" sz="2800" dirty="0"/>
              <a:t> </a:t>
            </a:r>
            <a:r>
              <a:rPr lang="en-US" sz="2800" dirty="0" err="1"/>
              <a:t>değişkenini</a:t>
            </a:r>
            <a:r>
              <a:rPr lang="en-US" sz="2800" dirty="0"/>
              <a:t> </a:t>
            </a:r>
            <a:r>
              <a:rPr lang="en-US" sz="2800" dirty="0" err="1"/>
              <a:t>yaz</a:t>
            </a:r>
            <a:br>
              <a:rPr lang="en-US" sz="2800" dirty="0"/>
            </a:br>
            <a:r>
              <a:rPr lang="en-US" sz="2800" dirty="0"/>
              <a:t>A9  Dur</a:t>
            </a:r>
            <a:br>
              <a:rPr lang="en-US" sz="2800" dirty="0"/>
            </a:br>
            <a:endParaRPr lang="en-US" sz="2800" dirty="0"/>
          </a:p>
        </p:txBody>
      </p:sp>
      <p:pic>
        <p:nvPicPr>
          <p:cNvPr id="4" name="Picture 3">
            <a:extLst>
              <a:ext uri="{FF2B5EF4-FFF2-40B4-BE49-F238E27FC236}">
                <a16:creationId xmlns:a16="http://schemas.microsoft.com/office/drawing/2014/main" id="{AA7577E5-30DC-487F-9E6E-2E3B0F3A32F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144000" y="1566496"/>
            <a:ext cx="3048000" cy="4991100"/>
          </a:xfrm>
          <a:prstGeom prst="rect">
            <a:avLst/>
          </a:prstGeom>
          <a:noFill/>
        </p:spPr>
      </p:pic>
    </p:spTree>
    <p:extLst>
      <p:ext uri="{BB962C8B-B14F-4D97-AF65-F5344CB8AC3E}">
        <p14:creationId xmlns:p14="http://schemas.microsoft.com/office/powerpoint/2010/main" val="2292015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64</TotalTime>
  <Words>74</Words>
  <Application>Microsoft Office PowerPoint</Application>
  <PresentationFormat>Widescreen</PresentationFormat>
  <Paragraphs>18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Open Sans</vt:lpstr>
      <vt:lpstr>Times New Roman</vt:lpstr>
      <vt:lpstr>Wingdings 3</vt:lpstr>
      <vt:lpstr>Ion</vt:lpstr>
      <vt:lpstr>YAZILIM MUHENDISLIGI ORYANTASYONU  KAPSAMINDA HAZIRLADIGIM SLAYT</vt:lpstr>
      <vt:lpstr>Algoritma Örnekleri 1 :  Girilen iki sayının ortalamasını hesaplayan algoritma ve akış şeması   Algoritması   A1  Başla   A2  Birinci sayıyı gir (a)   A3  İkinci sayıyı gir (b)   A4  İki sayıyı toplayıp sonucu toplam değişkenine ata (toplam = a + b)   A5  Toplam değişkenini 2’ye böl ve sonucu ortalama değişkenine ata (ortalama = toplam / 2)   A6  Ortalama değişkenini ekrana yaz   A7  Dur </vt:lpstr>
      <vt:lpstr>Algoritma Örnekleri 2 :  Girilen bir sayının pozitif mi negatif mi olduğunu ekrana yazdıran algoritma ve akış şeması Algoritması A1  Başla A2  Sayıyı gir (sayı) A3  Eğer sayı = 0 ise Adım 2’ye geri dön A4  Eğer sayı &lt; 0 ise ekrana, “girilen sayı negatiftir” yaz ve Adım 6’ya git A5  Eğer sayı &gt; 0 ise ekrana, “girilen sayı pozitiftir” yaz A6  Dur </vt:lpstr>
      <vt:lpstr>Algoritma Örnekleri 3 :  Bir kenar uzunluğu ve o kenara ait yüksekliği girilen üçgenin alanını hesaplayan algoritma ve akış şeması   Algoritması   A1  Başla   A2  Kenar uzunluğunu (ku) gir   A3  Yüksekliği (y) gir   A4  Kenar uzunluğu ile yüksekliği çarpıp 2’ye böl ve sonucu alan (a) değişkenine ata (a=ku*y/2)   A5  Alan değişkenini ekrana yaz A6  Dur </vt:lpstr>
      <vt:lpstr>PowerPoint Presentation</vt:lpstr>
      <vt:lpstr> Algoritma Örnekleri 5 :  Bir öğrencinin almış olduğu vize notu ile final notunun ortalamasını hesaplayan algoritma ve akış şeması (Vize notunun %30’unu final notunun %70’ini alarak hesaplama yapınız) Algoritması A1  Başla A2  Vize notunu gir (vize) A3  Final notunu gir (final) A4  Vize notunun %30’unu, final notunun %70’ini al ve ikisini toplayıp sonucu ortalama değişkenine ata (ort = 0.3*vize + 0.7*final) A5  Ortalama değişkenini ekrana yaz  A6  Dur </vt:lpstr>
      <vt:lpstr>Algoritma Örnekleri 6 :  Yarıçapı girilen dairenin çevresini ve alanını hesaplayan algoritma ve akış şeması (pi sayısını 3.14 olarak alınız) Algoritması A1  Başla A2  Dairenin yarıçapını gir (r) A3  Pi sayısını 3.14 olarak al A4  Pi sayısı ile yarıçapı çarpıp iki katını al ve çevre değişkenine ata (cevre = 2*pi*r) A5  Pi sayısı ile yarıçapın karesini çarp ve alan değişkenine ata (alan = pi*r*r) A6  Çevre ve alan değişkenlerini ekrana yaz A7  Dur </vt:lpstr>
      <vt:lpstr> Algoritma Örnekleri 7 :  1 ile 1000 arasındaki sayıları ekrana yazdıran algoritma ve akış şeması Algoritması A1  Başla A2  sayi değişkenine 0 (sıfır) değerini ata A3  Eğer sayi değişkeni 999’dan büyük ise adım 6’ya git A4  sayi değişkenine 1 ekle ve sonucu tekrar sayi değişkenine ata (sayi = sayi+1) A5  sayi değişkenini ekrana yaz ve adım 3’e geri dön A6  Dur </vt:lpstr>
      <vt:lpstr>Algoritma Örnekleri 8 :  Girilen pozitif bir tamsayının faktöriyelini hesaplayan algoritma ve akış şeması Algoritması A1  Başla A2  N sayısını gir A3  Faktoriyel değişkenine 1 (sıfır) ata A4  Sayac değişkenine 0 (sıfır) ata A5  Eğer sayac &gt; n-1 ise adım 8’e git A6  Sayac değerini 1 arttır (sayac = sayac + 1) A7  Faktoriyel değişkeni ile sayac değişkenini çarparak sonucu faktoriyel değişkenine ata ve adım 5’e dön (faktoriyel = faktoriyel * sayac) A8  Faktoriyel değişkenini yaz A9  Dur </vt:lpstr>
      <vt:lpstr>Algoritma Örnekleri 9 :  1’den N’e kadar olan tamsayıların toplamını hesaplayan algoritma ve akış şeması Algoritması A1  Başla A2  N sayısını gir A3  Toplam değişkenine 0 (sıfır) ata A4  Sayac değişkenine 0 (sıfır) ata A5  Eğer sayac &gt; n-1 ise adım 8’e git A6  Sayac değerini 1 arttır (sayac = sayac + 1) A7  Toplam değişkeni ile sayac değişkenini toplayarak sonucu toplam değişkenine ata ve adım 5’e dön (toplam = toplam + sayac) A8  Toplam değişkenini yaz A9  Dur </vt:lpstr>
      <vt:lpstr> Algoritma Örnekleri 10 :  Derece cinsinden girilen bir açıyı, Radyan ve Grad cinsine çeviren algoritma ve akış şeması Algoritması A1  Başla A2  Derece cinsinden açıyı gir (d) A3  Girilen açıyı pi sayısı ile çarp, 180’e böl ve Radyan değişkenine ata (r=d*pi/180) A4  Girilen açıyı pi sayısı ile çarp, 200’e böl ve Grad değişkenine ata (g=d*pi/200) A5  Radyan ve Grad değişkenlerini ekrana yaz A6  Dur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YAZILIM MUHENDISLIGI ORYANTASYONU  KAPSAMINDA HAZIRLADIGIM SLAYT</dc:title>
  <dc:creator>MIQDAD</dc:creator>
  <cp:lastModifiedBy>MIQDAD</cp:lastModifiedBy>
  <cp:revision>4</cp:revision>
  <dcterms:created xsi:type="dcterms:W3CDTF">2022-01-09T17:54:14Z</dcterms:created>
  <dcterms:modified xsi:type="dcterms:W3CDTF">2022-01-09T19:18:19Z</dcterms:modified>
</cp:coreProperties>
</file>