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35"/>
  </p:notesMasterIdLst>
  <p:sldIdLst>
    <p:sldId id="256" r:id="rId2"/>
    <p:sldId id="259" r:id="rId3"/>
    <p:sldId id="260" r:id="rId4"/>
    <p:sldId id="263" r:id="rId5"/>
    <p:sldId id="273" r:id="rId6"/>
    <p:sldId id="321" r:id="rId7"/>
    <p:sldId id="318" r:id="rId8"/>
    <p:sldId id="319" r:id="rId9"/>
    <p:sldId id="320" r:id="rId10"/>
    <p:sldId id="276" r:id="rId11"/>
    <p:sldId id="277" r:id="rId12"/>
    <p:sldId id="280" r:id="rId13"/>
    <p:sldId id="281" r:id="rId14"/>
    <p:sldId id="291" r:id="rId15"/>
    <p:sldId id="316" r:id="rId16"/>
    <p:sldId id="317" r:id="rId17"/>
    <p:sldId id="325" r:id="rId18"/>
    <p:sldId id="324" r:id="rId19"/>
    <p:sldId id="286" r:id="rId20"/>
    <p:sldId id="293" r:id="rId21"/>
    <p:sldId id="311" r:id="rId22"/>
    <p:sldId id="312" r:id="rId23"/>
    <p:sldId id="313" r:id="rId24"/>
    <p:sldId id="314" r:id="rId25"/>
    <p:sldId id="315" r:id="rId26"/>
    <p:sldId id="323" r:id="rId27"/>
    <p:sldId id="322" r:id="rId28"/>
    <p:sldId id="282" r:id="rId29"/>
    <p:sldId id="284" r:id="rId30"/>
    <p:sldId id="285" r:id="rId31"/>
    <p:sldId id="326" r:id="rId32"/>
    <p:sldId id="302" r:id="rId33"/>
    <p:sldId id="303"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za uzunali" initials="hu" lastIdx="3" clrIdx="0">
    <p:extLst>
      <p:ext uri="{19B8F6BF-5375-455C-9EA6-DF929625EA0E}">
        <p15:presenceInfo xmlns:p15="http://schemas.microsoft.com/office/powerpoint/2012/main" userId="4520ac553ed89c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F40643-428D-4858-A1E7-7DCFC714CC7E}">
  <a:tblStyle styleId="{D6F40643-428D-4858-A1E7-7DCFC714CC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8" d="100"/>
          <a:sy n="88" d="100"/>
        </p:scale>
        <p:origin x="6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afb59caa63_0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afb59caa63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afb59caa63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afb59caa63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6f078010ed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6f078010ed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afb59caa63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afb59caa63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0744aa72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0744aa72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afb4b5082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afb4b5082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afb59caa63_0_1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afb59caa63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afb59caa63_0_1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afb59caa63_0_1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ed1775e4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ed1775e4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fb59caa6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fb59caa6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6f0744aa7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6f0744aa7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afb59caa63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afb59caa63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6f0744aa72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6f0744aa7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6f0744aa72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6f0744aa72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b89f47ffc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b89f47ffc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3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4_1_1">
    <p:spTree>
      <p:nvGrpSpPr>
        <p:cNvPr id="1" name="Shape 104"/>
        <p:cNvGrpSpPr/>
        <p:nvPr/>
      </p:nvGrpSpPr>
      <p:grpSpPr>
        <a:xfrm>
          <a:off x="0" y="0"/>
          <a:ext cx="0" cy="0"/>
          <a:chOff x="0" y="0"/>
          <a:chExt cx="0" cy="0"/>
        </a:xfrm>
      </p:grpSpPr>
      <p:sp>
        <p:nvSpPr>
          <p:cNvPr id="105" name="Google Shape;105;p1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8"/>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18"/>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8" name="Google Shape;108;p18"/>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pic>
        <p:nvPicPr>
          <p:cNvPr id="109" name="Google Shape;109;p18"/>
          <p:cNvPicPr preferRelativeResize="0"/>
          <p:nvPr/>
        </p:nvPicPr>
        <p:blipFill>
          <a:blip r:embed="rId2">
            <a:alphaModFix/>
          </a:blip>
          <a:stretch>
            <a:fillRect/>
          </a:stretch>
        </p:blipFill>
        <p:spPr>
          <a:xfrm rot="7199998" flipH="1">
            <a:off x="-1138410" y="-712063"/>
            <a:ext cx="6153100" cy="679926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4_1_1_1">
    <p:spTree>
      <p:nvGrpSpPr>
        <p:cNvPr id="1" name="Shape 110"/>
        <p:cNvGrpSpPr/>
        <p:nvPr/>
      </p:nvGrpSpPr>
      <p:grpSpPr>
        <a:xfrm>
          <a:off x="0" y="0"/>
          <a:ext cx="0" cy="0"/>
          <a:chOff x="0" y="0"/>
          <a:chExt cx="0" cy="0"/>
        </a:xfrm>
      </p:grpSpPr>
      <p:pic>
        <p:nvPicPr>
          <p:cNvPr id="111" name="Google Shape;111;p19"/>
          <p:cNvPicPr preferRelativeResize="0"/>
          <p:nvPr/>
        </p:nvPicPr>
        <p:blipFill>
          <a:blip r:embed="rId2">
            <a:alphaModFix/>
          </a:blip>
          <a:stretch>
            <a:fillRect/>
          </a:stretch>
        </p:blipFill>
        <p:spPr>
          <a:xfrm rot="3600002" flipH="1">
            <a:off x="4129318" y="-712064"/>
            <a:ext cx="6153100" cy="6799269"/>
          </a:xfrm>
          <a:prstGeom prst="rect">
            <a:avLst/>
          </a:prstGeom>
          <a:noFill/>
          <a:ln>
            <a:noFill/>
          </a:ln>
        </p:spPr>
      </p:pic>
      <p:sp>
        <p:nvSpPr>
          <p:cNvPr id="112" name="Google Shape;112;p19"/>
          <p:cNvSpPr txBox="1">
            <a:spLocks noGrp="1"/>
          </p:cNvSpPr>
          <p:nvPr>
            <p:ph type="title"/>
          </p:nvPr>
        </p:nvSpPr>
        <p:spPr>
          <a:xfrm>
            <a:off x="1212600" y="2227050"/>
            <a:ext cx="350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9"/>
          <p:cNvSpPr txBox="1">
            <a:spLocks noGrp="1"/>
          </p:cNvSpPr>
          <p:nvPr>
            <p:ph type="subTitle" idx="1"/>
          </p:nvPr>
        </p:nvSpPr>
        <p:spPr>
          <a:xfrm>
            <a:off x="1212600" y="3194925"/>
            <a:ext cx="3508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4" name="Google Shape;114;p19"/>
          <p:cNvSpPr txBox="1">
            <a:spLocks noGrp="1"/>
          </p:cNvSpPr>
          <p:nvPr>
            <p:ph type="title" idx="2" hasCustomPrompt="1"/>
          </p:nvPr>
        </p:nvSpPr>
        <p:spPr>
          <a:xfrm>
            <a:off x="1214500"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758000" y="378225"/>
            <a:ext cx="46131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144" name="Google Shape;144;p23"/>
          <p:cNvPicPr preferRelativeResize="0"/>
          <p:nvPr/>
        </p:nvPicPr>
        <p:blipFill>
          <a:blip r:embed="rId2">
            <a:alphaModFix amt="56000"/>
          </a:blip>
          <a:stretch>
            <a:fillRect/>
          </a:stretch>
        </p:blipFill>
        <p:spPr>
          <a:xfrm rot="-1365984">
            <a:off x="-1511771" y="-174252"/>
            <a:ext cx="5918748" cy="654029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2291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147" name="Google Shape;147;p24"/>
          <p:cNvPicPr preferRelativeResize="0"/>
          <p:nvPr/>
        </p:nvPicPr>
        <p:blipFill>
          <a:blip r:embed="rId2">
            <a:alphaModFix amt="50000"/>
          </a:blip>
          <a:stretch>
            <a:fillRect/>
          </a:stretch>
        </p:blipFill>
        <p:spPr>
          <a:xfrm>
            <a:off x="1" y="2801493"/>
            <a:ext cx="9144003" cy="303615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160"/>
        <p:cNvGrpSpPr/>
        <p:nvPr/>
      </p:nvGrpSpPr>
      <p:grpSpPr>
        <a:xfrm>
          <a:off x="0" y="0"/>
          <a:ext cx="0" cy="0"/>
          <a:chOff x="0" y="0"/>
          <a:chExt cx="0" cy="0"/>
        </a:xfrm>
      </p:grpSpPr>
      <p:sp>
        <p:nvSpPr>
          <p:cNvPr id="161" name="Google Shape;161;p29"/>
          <p:cNvSpPr txBox="1">
            <a:spLocks noGrp="1"/>
          </p:cNvSpPr>
          <p:nvPr>
            <p:ph type="subTitle" idx="1"/>
          </p:nvPr>
        </p:nvSpPr>
        <p:spPr>
          <a:xfrm>
            <a:off x="1098925" y="531350"/>
            <a:ext cx="3273600" cy="123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ontserrat ExtraBold"/>
              <a:buNone/>
              <a:defRPr>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9pPr>
          </a:lstStyle>
          <a:p>
            <a:endParaRPr/>
          </a:p>
        </p:txBody>
      </p:sp>
      <p:sp>
        <p:nvSpPr>
          <p:cNvPr id="162" name="Google Shape;162;p29"/>
          <p:cNvSpPr txBox="1">
            <a:spLocks noGrp="1"/>
          </p:cNvSpPr>
          <p:nvPr>
            <p:ph type="title"/>
          </p:nvPr>
        </p:nvSpPr>
        <p:spPr>
          <a:xfrm>
            <a:off x="32291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163" name="Google Shape;163;p29"/>
          <p:cNvSpPr txBox="1">
            <a:spLocks noGrp="1"/>
          </p:cNvSpPr>
          <p:nvPr>
            <p:ph type="subTitle" idx="2"/>
          </p:nvPr>
        </p:nvSpPr>
        <p:spPr>
          <a:xfrm>
            <a:off x="1098925" y="1971825"/>
            <a:ext cx="3273600" cy="232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100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_AND_BODY_1_1">
    <p:spTree>
      <p:nvGrpSpPr>
        <p:cNvPr id="1" name="Shape 191"/>
        <p:cNvGrpSpPr/>
        <p:nvPr/>
      </p:nvGrpSpPr>
      <p:grpSpPr>
        <a:xfrm>
          <a:off x="0" y="0"/>
          <a:ext cx="0" cy="0"/>
          <a:chOff x="0" y="0"/>
          <a:chExt cx="0" cy="0"/>
        </a:xfrm>
      </p:grpSpPr>
      <p:pic>
        <p:nvPicPr>
          <p:cNvPr id="192" name="Google Shape;192;p36"/>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93" name="Google Shape;193;p36"/>
          <p:cNvSpPr txBox="1">
            <a:spLocks noGrp="1"/>
          </p:cNvSpPr>
          <p:nvPr>
            <p:ph type="title"/>
          </p:nvPr>
        </p:nvSpPr>
        <p:spPr>
          <a:xfrm>
            <a:off x="51132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194" name="Google Shape;194;p36"/>
          <p:cNvSpPr txBox="1">
            <a:spLocks noGrp="1"/>
          </p:cNvSpPr>
          <p:nvPr>
            <p:ph type="title" idx="2"/>
          </p:nvPr>
        </p:nvSpPr>
        <p:spPr>
          <a:xfrm>
            <a:off x="905723"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16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95" name="Google Shape;195;p36"/>
          <p:cNvSpPr txBox="1">
            <a:spLocks noGrp="1"/>
          </p:cNvSpPr>
          <p:nvPr>
            <p:ph type="subTitle" idx="1"/>
          </p:nvPr>
        </p:nvSpPr>
        <p:spPr>
          <a:xfrm>
            <a:off x="905713"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36"/>
          <p:cNvSpPr txBox="1">
            <a:spLocks noGrp="1"/>
          </p:cNvSpPr>
          <p:nvPr>
            <p:ph type="title" idx="3"/>
          </p:nvPr>
        </p:nvSpPr>
        <p:spPr>
          <a:xfrm>
            <a:off x="2817510"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16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97" name="Google Shape;197;p36"/>
          <p:cNvSpPr txBox="1">
            <a:spLocks noGrp="1"/>
          </p:cNvSpPr>
          <p:nvPr>
            <p:ph type="subTitle" idx="4"/>
          </p:nvPr>
        </p:nvSpPr>
        <p:spPr>
          <a:xfrm>
            <a:off x="2817500"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36"/>
          <p:cNvSpPr txBox="1">
            <a:spLocks noGrp="1"/>
          </p:cNvSpPr>
          <p:nvPr>
            <p:ph type="title" idx="5"/>
          </p:nvPr>
        </p:nvSpPr>
        <p:spPr>
          <a:xfrm>
            <a:off x="4729288"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16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99" name="Google Shape;199;p36"/>
          <p:cNvSpPr txBox="1">
            <a:spLocks noGrp="1"/>
          </p:cNvSpPr>
          <p:nvPr>
            <p:ph type="subTitle" idx="6"/>
          </p:nvPr>
        </p:nvSpPr>
        <p:spPr>
          <a:xfrm>
            <a:off x="4729278"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36"/>
          <p:cNvSpPr txBox="1">
            <a:spLocks noGrp="1"/>
          </p:cNvSpPr>
          <p:nvPr>
            <p:ph type="title" idx="7"/>
          </p:nvPr>
        </p:nvSpPr>
        <p:spPr>
          <a:xfrm>
            <a:off x="6641075"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16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201" name="Google Shape;201;p36"/>
          <p:cNvSpPr txBox="1">
            <a:spLocks noGrp="1"/>
          </p:cNvSpPr>
          <p:nvPr>
            <p:ph type="subTitle" idx="8"/>
          </p:nvPr>
        </p:nvSpPr>
        <p:spPr>
          <a:xfrm>
            <a:off x="6641065"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BODY_1_2">
    <p:spTree>
      <p:nvGrpSpPr>
        <p:cNvPr id="1" name="Shape 213"/>
        <p:cNvGrpSpPr/>
        <p:nvPr/>
      </p:nvGrpSpPr>
      <p:grpSpPr>
        <a:xfrm>
          <a:off x="0" y="0"/>
          <a:ext cx="0" cy="0"/>
          <a:chOff x="0" y="0"/>
          <a:chExt cx="0" cy="0"/>
        </a:xfrm>
      </p:grpSpPr>
      <p:pic>
        <p:nvPicPr>
          <p:cNvPr id="214" name="Google Shape;214;p38"/>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215" name="Google Shape;215;p38"/>
          <p:cNvSpPr txBox="1">
            <a:spLocks noGrp="1"/>
          </p:cNvSpPr>
          <p:nvPr>
            <p:ph type="title"/>
          </p:nvPr>
        </p:nvSpPr>
        <p:spPr>
          <a:xfrm>
            <a:off x="51132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216" name="Google Shape;216;p38"/>
          <p:cNvSpPr txBox="1">
            <a:spLocks noGrp="1"/>
          </p:cNvSpPr>
          <p:nvPr>
            <p:ph type="title" idx="2"/>
          </p:nvPr>
        </p:nvSpPr>
        <p:spPr>
          <a:xfrm>
            <a:off x="1426194" y="2418250"/>
            <a:ext cx="2428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16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217" name="Google Shape;217;p38"/>
          <p:cNvSpPr txBox="1">
            <a:spLocks noGrp="1"/>
          </p:cNvSpPr>
          <p:nvPr>
            <p:ph type="subTitle" idx="1"/>
          </p:nvPr>
        </p:nvSpPr>
        <p:spPr>
          <a:xfrm>
            <a:off x="1426175" y="2791400"/>
            <a:ext cx="2428200" cy="14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38"/>
          <p:cNvSpPr txBox="1">
            <a:spLocks noGrp="1"/>
          </p:cNvSpPr>
          <p:nvPr>
            <p:ph type="title" idx="3"/>
          </p:nvPr>
        </p:nvSpPr>
        <p:spPr>
          <a:xfrm>
            <a:off x="5289622" y="2418250"/>
            <a:ext cx="2428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lternates ExtraBold"/>
              <a:buNone/>
              <a:defRPr sz="1600">
                <a:solidFill>
                  <a:schemeClr val="accent2"/>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219" name="Google Shape;219;p38"/>
          <p:cNvSpPr txBox="1">
            <a:spLocks noGrp="1"/>
          </p:cNvSpPr>
          <p:nvPr>
            <p:ph type="subTitle" idx="4"/>
          </p:nvPr>
        </p:nvSpPr>
        <p:spPr>
          <a:xfrm>
            <a:off x="5289601" y="2791400"/>
            <a:ext cx="2428200" cy="14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lternates Light"/>
              <a:buNone/>
              <a:defRPr sz="1400">
                <a:latin typeface="Montserrat Alternates Light"/>
                <a:ea typeface="Montserrat Alternates Light"/>
                <a:cs typeface="Montserrat Alternates Light"/>
                <a:sym typeface="Montserrat Alternates Light"/>
              </a:defRPr>
            </a:lvl1pPr>
            <a:lvl2pPr lvl="1"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2pPr>
            <a:lvl3pPr lvl="2"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3pPr>
            <a:lvl4pPr lvl="3"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4pPr>
            <a:lvl5pPr lvl="4"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5pPr>
            <a:lvl6pPr lvl="5"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6pPr>
            <a:lvl7pPr lvl="6"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7pPr>
            <a:lvl8pPr lvl="7"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8pPr>
            <a:lvl9pPr lvl="8"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TITLE_AND_BODY_1_2_2_1">
    <p:spTree>
      <p:nvGrpSpPr>
        <p:cNvPr id="1" name="Shape 227"/>
        <p:cNvGrpSpPr/>
        <p:nvPr/>
      </p:nvGrpSpPr>
      <p:grpSpPr>
        <a:xfrm>
          <a:off x="0" y="0"/>
          <a:ext cx="0" cy="0"/>
          <a:chOff x="0" y="0"/>
          <a:chExt cx="0" cy="0"/>
        </a:xfrm>
      </p:grpSpPr>
      <p:pic>
        <p:nvPicPr>
          <p:cNvPr id="228" name="Google Shape;228;p40"/>
          <p:cNvPicPr preferRelativeResize="0"/>
          <p:nvPr/>
        </p:nvPicPr>
        <p:blipFill>
          <a:blip r:embed="rId2">
            <a:alphaModFix/>
          </a:blip>
          <a:stretch>
            <a:fillRect/>
          </a:stretch>
        </p:blipFill>
        <p:spPr>
          <a:xfrm rot="-4">
            <a:off x="3" y="3019082"/>
            <a:ext cx="9533454" cy="3165459"/>
          </a:xfrm>
          <a:prstGeom prst="rect">
            <a:avLst/>
          </a:prstGeom>
          <a:noFill/>
          <a:ln>
            <a:noFill/>
          </a:ln>
        </p:spPr>
      </p:pic>
      <p:sp>
        <p:nvSpPr>
          <p:cNvPr id="229" name="Google Shape;229;p40"/>
          <p:cNvSpPr txBox="1">
            <a:spLocks noGrp="1"/>
          </p:cNvSpPr>
          <p:nvPr>
            <p:ph type="title"/>
          </p:nvPr>
        </p:nvSpPr>
        <p:spPr>
          <a:xfrm>
            <a:off x="51132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230" name="Google Shape;230;p40"/>
          <p:cNvSpPr txBox="1">
            <a:spLocks noGrp="1"/>
          </p:cNvSpPr>
          <p:nvPr>
            <p:ph type="title" idx="2"/>
          </p:nvPr>
        </p:nvSpPr>
        <p:spPr>
          <a:xfrm>
            <a:off x="1671086" y="1231700"/>
            <a:ext cx="2805900" cy="3819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1600">
                <a:solidFill>
                  <a:schemeClr val="accent2"/>
                </a:solidFill>
              </a:defRPr>
            </a:lvl1pPr>
            <a:lvl2pPr lvl="1" algn="r" rtl="0">
              <a:spcBef>
                <a:spcPts val="0"/>
              </a:spcBef>
              <a:spcAft>
                <a:spcPts val="0"/>
              </a:spcAft>
              <a:buClr>
                <a:schemeClr val="accent2"/>
              </a:buClr>
              <a:buSzPts val="4200"/>
              <a:buNone/>
              <a:defRPr sz="4200">
                <a:solidFill>
                  <a:schemeClr val="accent2"/>
                </a:solidFill>
              </a:defRPr>
            </a:lvl2pPr>
            <a:lvl3pPr lvl="2" algn="r" rtl="0">
              <a:spcBef>
                <a:spcPts val="0"/>
              </a:spcBef>
              <a:spcAft>
                <a:spcPts val="0"/>
              </a:spcAft>
              <a:buClr>
                <a:schemeClr val="accent2"/>
              </a:buClr>
              <a:buSzPts val="4200"/>
              <a:buNone/>
              <a:defRPr sz="4200">
                <a:solidFill>
                  <a:schemeClr val="accent2"/>
                </a:solidFill>
              </a:defRPr>
            </a:lvl3pPr>
            <a:lvl4pPr lvl="3" algn="r" rtl="0">
              <a:spcBef>
                <a:spcPts val="0"/>
              </a:spcBef>
              <a:spcAft>
                <a:spcPts val="0"/>
              </a:spcAft>
              <a:buClr>
                <a:schemeClr val="accent2"/>
              </a:buClr>
              <a:buSzPts val="4200"/>
              <a:buNone/>
              <a:defRPr sz="4200">
                <a:solidFill>
                  <a:schemeClr val="accent2"/>
                </a:solidFill>
              </a:defRPr>
            </a:lvl4pPr>
            <a:lvl5pPr lvl="4" algn="r" rtl="0">
              <a:spcBef>
                <a:spcPts val="0"/>
              </a:spcBef>
              <a:spcAft>
                <a:spcPts val="0"/>
              </a:spcAft>
              <a:buClr>
                <a:schemeClr val="accent2"/>
              </a:buClr>
              <a:buSzPts val="4200"/>
              <a:buNone/>
              <a:defRPr sz="4200">
                <a:solidFill>
                  <a:schemeClr val="accent2"/>
                </a:solidFill>
              </a:defRPr>
            </a:lvl5pPr>
            <a:lvl6pPr lvl="5" algn="r" rtl="0">
              <a:spcBef>
                <a:spcPts val="0"/>
              </a:spcBef>
              <a:spcAft>
                <a:spcPts val="0"/>
              </a:spcAft>
              <a:buClr>
                <a:schemeClr val="accent2"/>
              </a:buClr>
              <a:buSzPts val="4200"/>
              <a:buNone/>
              <a:defRPr sz="4200">
                <a:solidFill>
                  <a:schemeClr val="accent2"/>
                </a:solidFill>
              </a:defRPr>
            </a:lvl6pPr>
            <a:lvl7pPr lvl="6" algn="r" rtl="0">
              <a:spcBef>
                <a:spcPts val="0"/>
              </a:spcBef>
              <a:spcAft>
                <a:spcPts val="0"/>
              </a:spcAft>
              <a:buClr>
                <a:schemeClr val="accent2"/>
              </a:buClr>
              <a:buSzPts val="4200"/>
              <a:buNone/>
              <a:defRPr sz="4200">
                <a:solidFill>
                  <a:schemeClr val="accent2"/>
                </a:solidFill>
              </a:defRPr>
            </a:lvl7pPr>
            <a:lvl8pPr lvl="7" algn="r" rtl="0">
              <a:spcBef>
                <a:spcPts val="0"/>
              </a:spcBef>
              <a:spcAft>
                <a:spcPts val="0"/>
              </a:spcAft>
              <a:buClr>
                <a:schemeClr val="accent2"/>
              </a:buClr>
              <a:buSzPts val="4200"/>
              <a:buNone/>
              <a:defRPr sz="4200">
                <a:solidFill>
                  <a:schemeClr val="accent2"/>
                </a:solidFill>
              </a:defRPr>
            </a:lvl8pPr>
            <a:lvl9pPr lvl="8" algn="r" rtl="0">
              <a:spcBef>
                <a:spcPts val="0"/>
              </a:spcBef>
              <a:spcAft>
                <a:spcPts val="0"/>
              </a:spcAft>
              <a:buClr>
                <a:schemeClr val="accent2"/>
              </a:buClr>
              <a:buSzPts val="4200"/>
              <a:buNone/>
              <a:defRPr sz="4200">
                <a:solidFill>
                  <a:schemeClr val="accent2"/>
                </a:solidFill>
              </a:defRPr>
            </a:lvl9pPr>
          </a:lstStyle>
          <a:p>
            <a:endParaRPr/>
          </a:p>
        </p:txBody>
      </p:sp>
      <p:sp>
        <p:nvSpPr>
          <p:cNvPr id="231" name="Google Shape;231;p40"/>
          <p:cNvSpPr txBox="1">
            <a:spLocks noGrp="1"/>
          </p:cNvSpPr>
          <p:nvPr>
            <p:ph type="subTitle" idx="1"/>
          </p:nvPr>
        </p:nvSpPr>
        <p:spPr>
          <a:xfrm>
            <a:off x="1671064" y="1604850"/>
            <a:ext cx="2805900" cy="85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32" name="Google Shape;232;p40"/>
          <p:cNvSpPr txBox="1">
            <a:spLocks noGrp="1"/>
          </p:cNvSpPr>
          <p:nvPr>
            <p:ph type="title" idx="3"/>
          </p:nvPr>
        </p:nvSpPr>
        <p:spPr>
          <a:xfrm>
            <a:off x="4667036" y="2547925"/>
            <a:ext cx="2805900" cy="381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None/>
              <a:defRPr sz="1600">
                <a:solidFill>
                  <a:schemeClr val="accent2"/>
                </a:solidFill>
              </a:defRPr>
            </a:lvl1pPr>
            <a:lvl2pPr lvl="1" rtl="0">
              <a:spcBef>
                <a:spcPts val="0"/>
              </a:spcBef>
              <a:spcAft>
                <a:spcPts val="0"/>
              </a:spcAft>
              <a:buClr>
                <a:schemeClr val="accent2"/>
              </a:buClr>
              <a:buSzPts val="4200"/>
              <a:buNone/>
              <a:defRPr sz="4200">
                <a:solidFill>
                  <a:schemeClr val="accent2"/>
                </a:solidFill>
              </a:defRPr>
            </a:lvl2pPr>
            <a:lvl3pPr lvl="2" rtl="0">
              <a:spcBef>
                <a:spcPts val="0"/>
              </a:spcBef>
              <a:spcAft>
                <a:spcPts val="0"/>
              </a:spcAft>
              <a:buClr>
                <a:schemeClr val="accent2"/>
              </a:buClr>
              <a:buSzPts val="4200"/>
              <a:buNone/>
              <a:defRPr sz="4200">
                <a:solidFill>
                  <a:schemeClr val="accent2"/>
                </a:solidFill>
              </a:defRPr>
            </a:lvl3pPr>
            <a:lvl4pPr lvl="3" rtl="0">
              <a:spcBef>
                <a:spcPts val="0"/>
              </a:spcBef>
              <a:spcAft>
                <a:spcPts val="0"/>
              </a:spcAft>
              <a:buClr>
                <a:schemeClr val="accent2"/>
              </a:buClr>
              <a:buSzPts val="4200"/>
              <a:buNone/>
              <a:defRPr sz="4200">
                <a:solidFill>
                  <a:schemeClr val="accent2"/>
                </a:solidFill>
              </a:defRPr>
            </a:lvl4pPr>
            <a:lvl5pPr lvl="4" rtl="0">
              <a:spcBef>
                <a:spcPts val="0"/>
              </a:spcBef>
              <a:spcAft>
                <a:spcPts val="0"/>
              </a:spcAft>
              <a:buClr>
                <a:schemeClr val="accent2"/>
              </a:buClr>
              <a:buSzPts val="4200"/>
              <a:buNone/>
              <a:defRPr sz="4200">
                <a:solidFill>
                  <a:schemeClr val="accent2"/>
                </a:solidFill>
              </a:defRPr>
            </a:lvl5pPr>
            <a:lvl6pPr lvl="5" rtl="0">
              <a:spcBef>
                <a:spcPts val="0"/>
              </a:spcBef>
              <a:spcAft>
                <a:spcPts val="0"/>
              </a:spcAft>
              <a:buClr>
                <a:schemeClr val="accent2"/>
              </a:buClr>
              <a:buSzPts val="4200"/>
              <a:buNone/>
              <a:defRPr sz="4200">
                <a:solidFill>
                  <a:schemeClr val="accent2"/>
                </a:solidFill>
              </a:defRPr>
            </a:lvl6pPr>
            <a:lvl7pPr lvl="6" rtl="0">
              <a:spcBef>
                <a:spcPts val="0"/>
              </a:spcBef>
              <a:spcAft>
                <a:spcPts val="0"/>
              </a:spcAft>
              <a:buClr>
                <a:schemeClr val="accent2"/>
              </a:buClr>
              <a:buSzPts val="4200"/>
              <a:buNone/>
              <a:defRPr sz="4200">
                <a:solidFill>
                  <a:schemeClr val="accent2"/>
                </a:solidFill>
              </a:defRPr>
            </a:lvl7pPr>
            <a:lvl8pPr lvl="7" rtl="0">
              <a:spcBef>
                <a:spcPts val="0"/>
              </a:spcBef>
              <a:spcAft>
                <a:spcPts val="0"/>
              </a:spcAft>
              <a:buClr>
                <a:schemeClr val="accent2"/>
              </a:buClr>
              <a:buSzPts val="4200"/>
              <a:buNone/>
              <a:defRPr sz="4200">
                <a:solidFill>
                  <a:schemeClr val="accent2"/>
                </a:solidFill>
              </a:defRPr>
            </a:lvl8pPr>
            <a:lvl9pPr lvl="8" rtl="0">
              <a:spcBef>
                <a:spcPts val="0"/>
              </a:spcBef>
              <a:spcAft>
                <a:spcPts val="0"/>
              </a:spcAft>
              <a:buClr>
                <a:schemeClr val="accent2"/>
              </a:buClr>
              <a:buSzPts val="4200"/>
              <a:buNone/>
              <a:defRPr sz="4200">
                <a:solidFill>
                  <a:schemeClr val="accent2"/>
                </a:solidFill>
              </a:defRPr>
            </a:lvl9pPr>
          </a:lstStyle>
          <a:p>
            <a:endParaRPr/>
          </a:p>
        </p:txBody>
      </p:sp>
      <p:sp>
        <p:nvSpPr>
          <p:cNvPr id="233" name="Google Shape;233;p40"/>
          <p:cNvSpPr txBox="1">
            <a:spLocks noGrp="1"/>
          </p:cNvSpPr>
          <p:nvPr>
            <p:ph type="subTitle" idx="4"/>
          </p:nvPr>
        </p:nvSpPr>
        <p:spPr>
          <a:xfrm>
            <a:off x="4667014" y="2921075"/>
            <a:ext cx="2805900" cy="8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75"/>
        <p:cNvGrpSpPr/>
        <p:nvPr/>
      </p:nvGrpSpPr>
      <p:grpSpPr>
        <a:xfrm>
          <a:off x="0" y="0"/>
          <a:ext cx="0" cy="0"/>
          <a:chOff x="0" y="0"/>
          <a:chExt cx="0" cy="0"/>
        </a:xfrm>
      </p:grpSpPr>
      <p:pic>
        <p:nvPicPr>
          <p:cNvPr id="276" name="Google Shape;276;p46"/>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277" name="Google Shape;277;p46"/>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
    <p:spTree>
      <p:nvGrpSpPr>
        <p:cNvPr id="1" name="Shape 278"/>
        <p:cNvGrpSpPr/>
        <p:nvPr/>
      </p:nvGrpSpPr>
      <p:grpSpPr>
        <a:xfrm>
          <a:off x="0" y="0"/>
          <a:ext cx="0" cy="0"/>
          <a:chOff x="0" y="0"/>
          <a:chExt cx="0" cy="0"/>
        </a:xfrm>
      </p:grpSpPr>
      <p:pic>
        <p:nvPicPr>
          <p:cNvPr id="279" name="Google Shape;279;p47"/>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8" name="Google Shape;28;p6"/>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6" name="Google Shape;36;p8"/>
          <p:cNvPicPr preferRelativeResize="0"/>
          <p:nvPr/>
        </p:nvPicPr>
        <p:blipFill rotWithShape="1">
          <a:blip r:embed="rId2">
            <a:alphaModFix/>
          </a:blip>
          <a:srcRect/>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a:stretch/>
        </p:blipFill>
        <p:spPr>
          <a:xfrm rot="10800000">
            <a:off x="240625" y="-812913"/>
            <a:ext cx="8662743" cy="2601674"/>
          </a:xfrm>
          <a:prstGeom prst="rect">
            <a:avLst/>
          </a:prstGeom>
          <a:noFill/>
          <a:ln>
            <a:noFill/>
          </a:ln>
        </p:spPr>
      </p:pic>
      <p:sp>
        <p:nvSpPr>
          <p:cNvPr id="38" name="Google Shape;38;p8"/>
          <p:cNvSpPr txBox="1">
            <a:spLocks noGrp="1"/>
          </p:cNvSpPr>
          <p:nvPr>
            <p:ph type="title"/>
          </p:nvPr>
        </p:nvSpPr>
        <p:spPr>
          <a:xfrm>
            <a:off x="1301375" y="1417650"/>
            <a:ext cx="6541200" cy="2308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54" name="Google Shape;54;p13"/>
          <p:cNvSpPr txBox="1">
            <a:spLocks noGrp="1"/>
          </p:cNvSpPr>
          <p:nvPr>
            <p:ph type="title"/>
          </p:nvPr>
        </p:nvSpPr>
        <p:spPr>
          <a:xfrm>
            <a:off x="7024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3"/>
          <p:cNvSpPr txBox="1">
            <a:spLocks noGrp="1"/>
          </p:cNvSpPr>
          <p:nvPr>
            <p:ph type="subTitle" idx="1"/>
          </p:nvPr>
        </p:nvSpPr>
        <p:spPr>
          <a:xfrm>
            <a:off x="7024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 name="Google Shape;57;p13"/>
          <p:cNvSpPr txBox="1">
            <a:spLocks noGrp="1"/>
          </p:cNvSpPr>
          <p:nvPr>
            <p:ph type="subTitle" idx="3"/>
          </p:nvPr>
        </p:nvSpPr>
        <p:spPr>
          <a:xfrm>
            <a:off x="35986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 name="Google Shape;59;p13"/>
          <p:cNvSpPr txBox="1">
            <a:spLocks noGrp="1"/>
          </p:cNvSpPr>
          <p:nvPr>
            <p:ph type="subTitle" idx="5"/>
          </p:nvPr>
        </p:nvSpPr>
        <p:spPr>
          <a:xfrm>
            <a:off x="64948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3"/>
          <p:cNvSpPr txBox="1">
            <a:spLocks noGrp="1"/>
          </p:cNvSpPr>
          <p:nvPr>
            <p:ph type="subTitle" idx="7"/>
          </p:nvPr>
        </p:nvSpPr>
        <p:spPr>
          <a:xfrm>
            <a:off x="5039888"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3"/>
          <p:cNvSpPr txBox="1">
            <a:spLocks noGrp="1"/>
          </p:cNvSpPr>
          <p:nvPr>
            <p:ph type="subTitle" idx="9"/>
          </p:nvPr>
        </p:nvSpPr>
        <p:spPr>
          <a:xfrm>
            <a:off x="2157413"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13" hasCustomPrompt="1"/>
          </p:nvPr>
        </p:nvSpPr>
        <p:spPr>
          <a:xfrm>
            <a:off x="11394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5" name="Google Shape;65;p13"/>
          <p:cNvSpPr txBox="1">
            <a:spLocks noGrp="1"/>
          </p:cNvSpPr>
          <p:nvPr>
            <p:ph type="title" idx="14" hasCustomPrompt="1"/>
          </p:nvPr>
        </p:nvSpPr>
        <p:spPr>
          <a:xfrm>
            <a:off x="40356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6" name="Google Shape;66;p13"/>
          <p:cNvSpPr txBox="1">
            <a:spLocks noGrp="1"/>
          </p:cNvSpPr>
          <p:nvPr>
            <p:ph type="title" idx="15" hasCustomPrompt="1"/>
          </p:nvPr>
        </p:nvSpPr>
        <p:spPr>
          <a:xfrm>
            <a:off x="69318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7" name="Google Shape;67;p13"/>
          <p:cNvSpPr txBox="1">
            <a:spLocks noGrp="1"/>
          </p:cNvSpPr>
          <p:nvPr>
            <p:ph type="title" idx="16" hasCustomPrompt="1"/>
          </p:nvPr>
        </p:nvSpPr>
        <p:spPr>
          <a:xfrm>
            <a:off x="5476850" y="3007778"/>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
        <p:nvSpPr>
          <p:cNvPr id="68" name="Google Shape;68;p13"/>
          <p:cNvSpPr txBox="1">
            <a:spLocks noGrp="1"/>
          </p:cNvSpPr>
          <p:nvPr>
            <p:ph type="title" idx="17" hasCustomPrompt="1"/>
          </p:nvPr>
        </p:nvSpPr>
        <p:spPr>
          <a:xfrm>
            <a:off x="2594375" y="301551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2400"/>
              <a:buNone/>
              <a:defRPr sz="2400">
                <a:solidFill>
                  <a:schemeClr val="accent2"/>
                </a:solidFill>
              </a:defRPr>
            </a:lvl2pPr>
            <a:lvl3pPr lvl="2" algn="ctr" rtl="0">
              <a:spcBef>
                <a:spcPts val="0"/>
              </a:spcBef>
              <a:spcAft>
                <a:spcPts val="0"/>
              </a:spcAft>
              <a:buClr>
                <a:schemeClr val="accent2"/>
              </a:buClr>
              <a:buSzPts val="2400"/>
              <a:buNone/>
              <a:defRPr sz="2400">
                <a:solidFill>
                  <a:schemeClr val="accent2"/>
                </a:solidFill>
              </a:defRPr>
            </a:lvl3pPr>
            <a:lvl4pPr lvl="3" algn="ctr" rtl="0">
              <a:spcBef>
                <a:spcPts val="0"/>
              </a:spcBef>
              <a:spcAft>
                <a:spcPts val="0"/>
              </a:spcAft>
              <a:buClr>
                <a:schemeClr val="accent2"/>
              </a:buClr>
              <a:buSzPts val="2400"/>
              <a:buNone/>
              <a:defRPr sz="2400">
                <a:solidFill>
                  <a:schemeClr val="accent2"/>
                </a:solidFill>
              </a:defRPr>
            </a:lvl4pPr>
            <a:lvl5pPr lvl="4" algn="ctr" rtl="0">
              <a:spcBef>
                <a:spcPts val="0"/>
              </a:spcBef>
              <a:spcAft>
                <a:spcPts val="0"/>
              </a:spcAft>
              <a:buClr>
                <a:schemeClr val="accent2"/>
              </a:buClr>
              <a:buSzPts val="2400"/>
              <a:buNone/>
              <a:defRPr sz="2400">
                <a:solidFill>
                  <a:schemeClr val="accent2"/>
                </a:solidFill>
              </a:defRPr>
            </a:lvl5pPr>
            <a:lvl6pPr lvl="5" algn="ctr" rtl="0">
              <a:spcBef>
                <a:spcPts val="0"/>
              </a:spcBef>
              <a:spcAft>
                <a:spcPts val="0"/>
              </a:spcAft>
              <a:buClr>
                <a:schemeClr val="accent2"/>
              </a:buClr>
              <a:buSzPts val="2400"/>
              <a:buNone/>
              <a:defRPr sz="2400">
                <a:solidFill>
                  <a:schemeClr val="accent2"/>
                </a:solidFill>
              </a:defRPr>
            </a:lvl6pPr>
            <a:lvl7pPr lvl="6" algn="ctr" rtl="0">
              <a:spcBef>
                <a:spcPts val="0"/>
              </a:spcBef>
              <a:spcAft>
                <a:spcPts val="0"/>
              </a:spcAft>
              <a:buClr>
                <a:schemeClr val="accent2"/>
              </a:buClr>
              <a:buSzPts val="2400"/>
              <a:buNone/>
              <a:defRPr sz="2400">
                <a:solidFill>
                  <a:schemeClr val="accent2"/>
                </a:solidFill>
              </a:defRPr>
            </a:lvl7pPr>
            <a:lvl8pPr lvl="7" algn="ctr" rtl="0">
              <a:spcBef>
                <a:spcPts val="0"/>
              </a:spcBef>
              <a:spcAft>
                <a:spcPts val="0"/>
              </a:spcAft>
              <a:buClr>
                <a:schemeClr val="accent2"/>
              </a:buClr>
              <a:buSzPts val="2400"/>
              <a:buNone/>
              <a:defRPr sz="2400">
                <a:solidFill>
                  <a:schemeClr val="accent2"/>
                </a:solidFill>
              </a:defRPr>
            </a:lvl8pPr>
            <a:lvl9pPr lvl="8" algn="ctr" rtl="0">
              <a:spcBef>
                <a:spcPts val="0"/>
              </a:spcBef>
              <a:spcAft>
                <a:spcPts val="0"/>
              </a:spcAft>
              <a:buClr>
                <a:schemeClr val="accent2"/>
              </a:buClr>
              <a:buSzPts val="2400"/>
              <a:buNone/>
              <a:defRPr sz="2400">
                <a:solidFill>
                  <a:schemeClr val="accent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SECTION_TITLE_AND_DESCRIPTION_1_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71" name="Google Shape;71;p14"/>
          <p:cNvSpPr txBox="1">
            <a:spLocks noGrp="1"/>
          </p:cNvSpPr>
          <p:nvPr>
            <p:ph type="title" idx="2" hasCustomPrompt="1"/>
          </p:nvPr>
        </p:nvSpPr>
        <p:spPr>
          <a:xfrm>
            <a:off x="2477100" y="1022775"/>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2" name="Google Shape;72;p14"/>
          <p:cNvSpPr txBox="1">
            <a:spLocks noGrp="1"/>
          </p:cNvSpPr>
          <p:nvPr>
            <p:ph type="subTitle" idx="1"/>
          </p:nvPr>
        </p:nvSpPr>
        <p:spPr>
          <a:xfrm flipH="1">
            <a:off x="3139506" y="1259025"/>
            <a:ext cx="17793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3" name="Google Shape;73;p14"/>
          <p:cNvSpPr txBox="1">
            <a:spLocks noGrp="1"/>
          </p:cNvSpPr>
          <p:nvPr>
            <p:ph type="subTitle" idx="3"/>
          </p:nvPr>
        </p:nvSpPr>
        <p:spPr>
          <a:xfrm>
            <a:off x="5152806" y="1220900"/>
            <a:ext cx="32013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4" name="Google Shape;74;p14"/>
          <p:cNvSpPr txBox="1">
            <a:spLocks noGrp="1"/>
          </p:cNvSpPr>
          <p:nvPr>
            <p:ph type="title" idx="4" hasCustomPrompt="1"/>
          </p:nvPr>
        </p:nvSpPr>
        <p:spPr>
          <a:xfrm>
            <a:off x="2477100" y="1772447"/>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5" name="Google Shape;75;p14"/>
          <p:cNvSpPr txBox="1">
            <a:spLocks noGrp="1"/>
          </p:cNvSpPr>
          <p:nvPr>
            <p:ph type="subTitle" idx="5"/>
          </p:nvPr>
        </p:nvSpPr>
        <p:spPr>
          <a:xfrm flipH="1">
            <a:off x="3139506" y="2008700"/>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6" name="Google Shape;76;p14"/>
          <p:cNvSpPr txBox="1">
            <a:spLocks noGrp="1"/>
          </p:cNvSpPr>
          <p:nvPr>
            <p:ph type="subTitle" idx="6"/>
          </p:nvPr>
        </p:nvSpPr>
        <p:spPr>
          <a:xfrm>
            <a:off x="5146886" y="1970580"/>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7" name="Google Shape;77;p14"/>
          <p:cNvSpPr txBox="1">
            <a:spLocks noGrp="1"/>
          </p:cNvSpPr>
          <p:nvPr>
            <p:ph type="title" idx="7" hasCustomPrompt="1"/>
          </p:nvPr>
        </p:nvSpPr>
        <p:spPr>
          <a:xfrm>
            <a:off x="2477100" y="2522122"/>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78" name="Google Shape;78;p14"/>
          <p:cNvSpPr txBox="1">
            <a:spLocks noGrp="1"/>
          </p:cNvSpPr>
          <p:nvPr>
            <p:ph type="subTitle" idx="8"/>
          </p:nvPr>
        </p:nvSpPr>
        <p:spPr>
          <a:xfrm flipH="1">
            <a:off x="3139506" y="2759849"/>
            <a:ext cx="17793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79" name="Google Shape;79;p14"/>
          <p:cNvSpPr txBox="1">
            <a:spLocks noGrp="1"/>
          </p:cNvSpPr>
          <p:nvPr>
            <p:ph type="subTitle" idx="9"/>
          </p:nvPr>
        </p:nvSpPr>
        <p:spPr>
          <a:xfrm>
            <a:off x="5143119" y="2721733"/>
            <a:ext cx="32013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4"/>
          <p:cNvSpPr txBox="1">
            <a:spLocks noGrp="1"/>
          </p:cNvSpPr>
          <p:nvPr>
            <p:ph type="title" idx="13" hasCustomPrompt="1"/>
          </p:nvPr>
        </p:nvSpPr>
        <p:spPr>
          <a:xfrm>
            <a:off x="2477100" y="3275277"/>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81" name="Google Shape;81;p14"/>
          <p:cNvSpPr txBox="1">
            <a:spLocks noGrp="1"/>
          </p:cNvSpPr>
          <p:nvPr>
            <p:ph type="subTitle" idx="14"/>
          </p:nvPr>
        </p:nvSpPr>
        <p:spPr>
          <a:xfrm flipH="1">
            <a:off x="3139506" y="3511527"/>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82" name="Google Shape;82;p14"/>
          <p:cNvSpPr txBox="1">
            <a:spLocks noGrp="1"/>
          </p:cNvSpPr>
          <p:nvPr>
            <p:ph type="subTitle" idx="15"/>
          </p:nvPr>
        </p:nvSpPr>
        <p:spPr>
          <a:xfrm>
            <a:off x="5142250" y="3473428"/>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3" name="Google Shape;83;p14"/>
          <p:cNvSpPr txBox="1">
            <a:spLocks noGrp="1"/>
          </p:cNvSpPr>
          <p:nvPr>
            <p:ph type="title" idx="16" hasCustomPrompt="1"/>
          </p:nvPr>
        </p:nvSpPr>
        <p:spPr>
          <a:xfrm>
            <a:off x="2477100" y="4021475"/>
            <a:ext cx="657000" cy="7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2400" b="1">
                <a:solidFill>
                  <a:schemeClr val="accent2"/>
                </a:solidFill>
              </a:defRPr>
            </a:lvl1pPr>
            <a:lvl2pPr lvl="1"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0000">
                <a:solidFill>
                  <a:schemeClr val="accent2"/>
                </a:solidFill>
                <a:latin typeface="Yanone Kaffeesatz"/>
                <a:ea typeface="Yanone Kaffeesatz"/>
                <a:cs typeface="Yanone Kaffeesatz"/>
                <a:sym typeface="Yanone Kaffeesatz"/>
              </a:defRPr>
            </a:lvl9pPr>
          </a:lstStyle>
          <a:p>
            <a:r>
              <a:t>xx%</a:t>
            </a:r>
          </a:p>
        </p:txBody>
      </p:sp>
      <p:sp>
        <p:nvSpPr>
          <p:cNvPr id="84" name="Google Shape;84;p14"/>
          <p:cNvSpPr txBox="1">
            <a:spLocks noGrp="1"/>
          </p:cNvSpPr>
          <p:nvPr>
            <p:ph type="subTitle" idx="17"/>
          </p:nvPr>
        </p:nvSpPr>
        <p:spPr>
          <a:xfrm flipH="1">
            <a:off x="3139506" y="4257750"/>
            <a:ext cx="1777200" cy="2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000"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endParaRPr/>
          </a:p>
        </p:txBody>
      </p:sp>
      <p:sp>
        <p:nvSpPr>
          <p:cNvPr id="85" name="Google Shape;85;p14"/>
          <p:cNvSpPr txBox="1">
            <a:spLocks noGrp="1"/>
          </p:cNvSpPr>
          <p:nvPr>
            <p:ph type="subTitle" idx="18"/>
          </p:nvPr>
        </p:nvSpPr>
        <p:spPr>
          <a:xfrm>
            <a:off x="5142250" y="4219650"/>
            <a:ext cx="3206400" cy="36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4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86" name="Google Shape;86;p14"/>
          <p:cNvPicPr preferRelativeResize="0"/>
          <p:nvPr/>
        </p:nvPicPr>
        <p:blipFill rotWithShape="1">
          <a:blip r:embed="rId2">
            <a:alphaModFix/>
          </a:blip>
          <a:srcRect/>
          <a:stretch/>
        </p:blipFill>
        <p:spPr>
          <a:xfrm>
            <a:off x="-12739" y="1960725"/>
            <a:ext cx="1888727" cy="31649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flipH="1">
            <a:off x="5434928" y="-827887"/>
            <a:ext cx="6153101" cy="6799271"/>
          </a:xfrm>
          <a:prstGeom prst="rect">
            <a:avLst/>
          </a:prstGeom>
          <a:noFill/>
          <a:ln>
            <a:noFill/>
          </a:ln>
        </p:spPr>
      </p:pic>
      <p:sp>
        <p:nvSpPr>
          <p:cNvPr id="93" name="Google Shape;93;p16"/>
          <p:cNvSpPr txBox="1">
            <a:spLocks noGrp="1"/>
          </p:cNvSpPr>
          <p:nvPr>
            <p:ph type="title"/>
          </p:nvPr>
        </p:nvSpPr>
        <p:spPr>
          <a:xfrm>
            <a:off x="2817900" y="2227050"/>
            <a:ext cx="350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6"/>
          <p:cNvSpPr txBox="1">
            <a:spLocks noGrp="1"/>
          </p:cNvSpPr>
          <p:nvPr>
            <p:ph type="subTitle" idx="1"/>
          </p:nvPr>
        </p:nvSpPr>
        <p:spPr>
          <a:xfrm>
            <a:off x="2817900" y="3194925"/>
            <a:ext cx="35082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95" name="Google Shape;95;p16"/>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
        <p:nvSpPr>
          <p:cNvPr id="96" name="Google Shape;96;p16"/>
          <p:cNvSpPr txBox="1">
            <a:spLocks noGrp="1"/>
          </p:cNvSpPr>
          <p:nvPr>
            <p:ph type="title" idx="2" hasCustomPrompt="1"/>
          </p:nvPr>
        </p:nvSpPr>
        <p:spPr>
          <a:xfrm>
            <a:off x="3349500" y="1027125"/>
            <a:ext cx="2445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4800"/>
              <a:buNone/>
              <a:defRPr sz="48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16"/>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1" name="Shape 98"/>
        <p:cNvGrpSpPr/>
        <p:nvPr/>
      </p:nvGrpSpPr>
      <p:grpSpPr>
        <a:xfrm>
          <a:off x="0" y="0"/>
          <a:ext cx="0" cy="0"/>
          <a:chOff x="0" y="0"/>
          <a:chExt cx="0" cy="0"/>
        </a:xfrm>
      </p:grpSpPr>
      <p:pic>
        <p:nvPicPr>
          <p:cNvPr id="99" name="Google Shape;99;p17"/>
          <p:cNvPicPr preferRelativeResize="0"/>
          <p:nvPr/>
        </p:nvPicPr>
        <p:blipFill>
          <a:blip r:embed="rId2">
            <a:alphaModFix/>
          </a:blip>
          <a:stretch>
            <a:fillRect/>
          </a:stretch>
        </p:blipFill>
        <p:spPr>
          <a:xfrm flipH="1">
            <a:off x="3108153" y="-827887"/>
            <a:ext cx="6153101" cy="6799271"/>
          </a:xfrm>
          <a:prstGeom prst="rect">
            <a:avLst/>
          </a:prstGeom>
          <a:noFill/>
          <a:ln>
            <a:noFill/>
          </a:ln>
        </p:spPr>
      </p:pic>
      <p:sp>
        <p:nvSpPr>
          <p:cNvPr id="100" name="Google Shape;100;p17"/>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7"/>
          <p:cNvSpPr txBox="1">
            <a:spLocks noGrp="1"/>
          </p:cNvSpPr>
          <p:nvPr>
            <p:ph type="title"/>
          </p:nvPr>
        </p:nvSpPr>
        <p:spPr>
          <a:xfrm>
            <a:off x="1212600" y="2227050"/>
            <a:ext cx="350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17"/>
          <p:cNvSpPr txBox="1">
            <a:spLocks noGrp="1"/>
          </p:cNvSpPr>
          <p:nvPr>
            <p:ph type="subTitle" idx="1"/>
          </p:nvPr>
        </p:nvSpPr>
        <p:spPr>
          <a:xfrm>
            <a:off x="1212600" y="3194925"/>
            <a:ext cx="3508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03" name="Google Shape;103;p17"/>
          <p:cNvSpPr txBox="1">
            <a:spLocks noGrp="1"/>
          </p:cNvSpPr>
          <p:nvPr>
            <p:ph type="title" idx="2" hasCustomPrompt="1"/>
          </p:nvPr>
        </p:nvSpPr>
        <p:spPr>
          <a:xfrm>
            <a:off x="1212600"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0" r:id="rId7"/>
    <p:sldLayoutId id="2147483662" r:id="rId8"/>
    <p:sldLayoutId id="2147483663" r:id="rId9"/>
    <p:sldLayoutId id="2147483664" r:id="rId10"/>
    <p:sldLayoutId id="2147483665" r:id="rId11"/>
    <p:sldLayoutId id="2147483669" r:id="rId12"/>
    <p:sldLayoutId id="2147483670" r:id="rId13"/>
    <p:sldLayoutId id="2147483675" r:id="rId14"/>
    <p:sldLayoutId id="2147483682" r:id="rId15"/>
    <p:sldLayoutId id="2147483684" r:id="rId16"/>
    <p:sldLayoutId id="2147483686" r:id="rId17"/>
    <p:sldLayoutId id="2147483691" r:id="rId18"/>
    <p:sldLayoutId id="2147483692" r:id="rId19"/>
    <p:sldLayoutId id="214748369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7.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0.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28.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slide" Target="slide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287"/>
        <p:cNvGrpSpPr/>
        <p:nvPr/>
      </p:nvGrpSpPr>
      <p:grpSpPr>
        <a:xfrm>
          <a:off x="0" y="0"/>
          <a:ext cx="0" cy="0"/>
          <a:chOff x="0" y="0"/>
          <a:chExt cx="0" cy="0"/>
        </a:xfrm>
      </p:grpSpPr>
      <p:pic>
        <p:nvPicPr>
          <p:cNvPr id="288" name="Google Shape;288;p50"/>
          <p:cNvPicPr preferRelativeResize="0"/>
          <p:nvPr/>
        </p:nvPicPr>
        <p:blipFill>
          <a:blip r:embed="rId3">
            <a:alphaModFix/>
          </a:blip>
          <a:stretch>
            <a:fillRect/>
          </a:stretch>
        </p:blipFill>
        <p:spPr>
          <a:xfrm>
            <a:off x="-1813479" y="-327231"/>
            <a:ext cx="4892424" cy="5406203"/>
          </a:xfrm>
          <a:prstGeom prst="rect">
            <a:avLst/>
          </a:prstGeom>
          <a:noFill/>
          <a:ln>
            <a:noFill/>
          </a:ln>
        </p:spPr>
      </p:pic>
      <p:pic>
        <p:nvPicPr>
          <p:cNvPr id="289" name="Google Shape;289;p50"/>
          <p:cNvPicPr preferRelativeResize="0"/>
          <p:nvPr/>
        </p:nvPicPr>
        <p:blipFill>
          <a:blip r:embed="rId3">
            <a:alphaModFix/>
          </a:blip>
          <a:stretch>
            <a:fillRect/>
          </a:stretch>
        </p:blipFill>
        <p:spPr>
          <a:xfrm flipH="1">
            <a:off x="6026470" y="-327231"/>
            <a:ext cx="4892424" cy="5406203"/>
          </a:xfrm>
          <a:prstGeom prst="rect">
            <a:avLst/>
          </a:prstGeom>
          <a:noFill/>
          <a:ln>
            <a:noFill/>
          </a:ln>
        </p:spPr>
      </p:pic>
      <p:sp>
        <p:nvSpPr>
          <p:cNvPr id="290" name="Google Shape;290;p50"/>
          <p:cNvSpPr txBox="1">
            <a:spLocks noGrp="1"/>
          </p:cNvSpPr>
          <p:nvPr>
            <p:ph type="ctrTitle"/>
          </p:nvPr>
        </p:nvSpPr>
        <p:spPr>
          <a:xfrm>
            <a:off x="390197" y="1012514"/>
            <a:ext cx="8520600" cy="9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sz="3400" dirty="0"/>
              <a:t>MİKROİŞLEMCİLER</a:t>
            </a:r>
            <a:br>
              <a:rPr lang="tr-TR" sz="3400" dirty="0"/>
            </a:br>
            <a:r>
              <a:rPr lang="tr-TR" sz="3400" dirty="0"/>
              <a:t>Trafik Işıkları Projesi</a:t>
            </a:r>
            <a:endParaRPr sz="3400" dirty="0"/>
          </a:p>
        </p:txBody>
      </p:sp>
      <p:sp>
        <p:nvSpPr>
          <p:cNvPr id="291" name="Google Shape;291;p50"/>
          <p:cNvSpPr txBox="1">
            <a:spLocks noGrp="1"/>
          </p:cNvSpPr>
          <p:nvPr>
            <p:ph type="subTitle" idx="1"/>
          </p:nvPr>
        </p:nvSpPr>
        <p:spPr>
          <a:xfrm>
            <a:off x="1369837" y="2945034"/>
            <a:ext cx="2950179" cy="3353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lt2"/>
                </a:solidFill>
              </a:rPr>
              <a:t>Muhammet Alten-</a:t>
            </a:r>
          </a:p>
          <a:p>
            <a:pPr marL="0" lvl="0" indent="0" algn="ctr" rtl="0">
              <a:spcBef>
                <a:spcPts val="0"/>
              </a:spcBef>
              <a:spcAft>
                <a:spcPts val="0"/>
              </a:spcAft>
              <a:buNone/>
            </a:pPr>
            <a:r>
              <a:rPr lang="tr-TR" dirty="0">
                <a:solidFill>
                  <a:schemeClr val="lt2"/>
                </a:solidFill>
              </a:rPr>
              <a:t>210501042</a:t>
            </a:r>
          </a:p>
          <a:p>
            <a:pPr marL="0" lvl="0" indent="0" algn="ctr" rtl="0">
              <a:spcBef>
                <a:spcPts val="0"/>
              </a:spcBef>
              <a:spcAft>
                <a:spcPts val="0"/>
              </a:spcAft>
              <a:buNone/>
            </a:pPr>
            <a:r>
              <a:rPr lang="tr-TR" dirty="0">
                <a:solidFill>
                  <a:schemeClr val="lt2"/>
                </a:solidFill>
              </a:rPr>
              <a:t>Muhammed Külünk-210501008</a:t>
            </a:r>
          </a:p>
          <a:p>
            <a:pPr marL="0" lvl="0" indent="0" algn="ctr" rtl="0">
              <a:spcBef>
                <a:spcPts val="0"/>
              </a:spcBef>
              <a:spcAft>
                <a:spcPts val="0"/>
              </a:spcAft>
              <a:buNone/>
            </a:pPr>
            <a:r>
              <a:rPr lang="tr-TR" dirty="0">
                <a:solidFill>
                  <a:schemeClr val="lt2"/>
                </a:solidFill>
              </a:rPr>
              <a:t>Hamza Yiğit Uzunali-210501012</a:t>
            </a:r>
            <a:endParaRPr dirty="0">
              <a:solidFill>
                <a:schemeClr val="lt2"/>
              </a:solidFill>
            </a:endParaRPr>
          </a:p>
        </p:txBody>
      </p:sp>
      <p:sp>
        <p:nvSpPr>
          <p:cNvPr id="2" name="Metin kutusu 1">
            <a:extLst>
              <a:ext uri="{FF2B5EF4-FFF2-40B4-BE49-F238E27FC236}">
                <a16:creationId xmlns:a16="http://schemas.microsoft.com/office/drawing/2014/main" id="{48A3ECC6-CB57-C76D-F04E-15D7A4473E72}"/>
              </a:ext>
            </a:extLst>
          </p:cNvPr>
          <p:cNvSpPr txBox="1"/>
          <p:nvPr/>
        </p:nvSpPr>
        <p:spPr>
          <a:xfrm>
            <a:off x="5087042" y="2945034"/>
            <a:ext cx="2350438" cy="923330"/>
          </a:xfrm>
          <a:prstGeom prst="rect">
            <a:avLst/>
          </a:prstGeom>
          <a:noFill/>
        </p:spPr>
        <p:txBody>
          <a:bodyPr wrap="square" rtlCol="0">
            <a:spAutoFit/>
          </a:bodyPr>
          <a:lstStyle/>
          <a:p>
            <a:r>
              <a:rPr lang="tr-TR" sz="1800" dirty="0">
                <a:solidFill>
                  <a:schemeClr val="bg1"/>
                </a:solidFill>
              </a:rPr>
              <a:t>Öğretim Görevlisi: </a:t>
            </a:r>
            <a:r>
              <a:rPr lang="tr-TR" sz="1800" b="0" i="0" dirty="0">
                <a:solidFill>
                  <a:schemeClr val="bg1"/>
                </a:solidFill>
                <a:effectLst/>
                <a:latin typeface="Open Sans" panose="020B0606030504020204" pitchFamily="34" charset="0"/>
              </a:rPr>
              <a:t>Dr. Öğr. Üyesi Emre Özeren</a:t>
            </a:r>
            <a:endParaRPr lang="tr-TR"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500"/>
                                        <p:tgtEl>
                                          <p:spTgt spid="288"/>
                                        </p:tgtEl>
                                        <p:attrNameLst>
                                          <p:attrName>ppt_x</p:attrName>
                                        </p:attrNameLst>
                                      </p:cBhvr>
                                      <p:tavLst>
                                        <p:tav tm="0">
                                          <p:val>
                                            <p:strVal val="#ppt_x-1"/>
                                          </p:val>
                                        </p:tav>
                                        <p:tav tm="100000">
                                          <p:val>
                                            <p:strVal val="#ppt_x"/>
                                          </p:val>
                                        </p:tav>
                                      </p:tavLst>
                                    </p:anim>
                                  </p:childTnLst>
                                </p:cTn>
                              </p:par>
                            </p:childTnLst>
                          </p:cTn>
                        </p:par>
                        <p:par>
                          <p:cTn id="8" fill="hold">
                            <p:stCondLst>
                              <p:cond delay="1500"/>
                            </p:stCondLst>
                            <p:childTnLst>
                              <p:par>
                                <p:cTn id="9" presetID="2" presetClass="entr" presetSubtype="2"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 calcmode="lin" valueType="num">
                                      <p:cBhvr additive="base">
                                        <p:cTn id="11" dur="1500"/>
                                        <p:tgtEl>
                                          <p:spTgt spid="2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70"/>
          <p:cNvSpPr txBox="1">
            <a:spLocks noGrp="1"/>
          </p:cNvSpPr>
          <p:nvPr>
            <p:ph type="title"/>
          </p:nvPr>
        </p:nvSpPr>
        <p:spPr>
          <a:xfrm>
            <a:off x="1212600" y="2227050"/>
            <a:ext cx="350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FİKİR DİYAGRAMI</a:t>
            </a:r>
            <a:endParaRPr dirty="0"/>
          </a:p>
        </p:txBody>
      </p:sp>
      <p:sp>
        <p:nvSpPr>
          <p:cNvPr id="930" name="Google Shape;930;p70"/>
          <p:cNvSpPr txBox="1">
            <a:spLocks noGrp="1"/>
          </p:cNvSpPr>
          <p:nvPr>
            <p:ph type="title" idx="2"/>
          </p:nvPr>
        </p:nvSpPr>
        <p:spPr>
          <a:xfrm>
            <a:off x="1212600" y="1027125"/>
            <a:ext cx="24450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dirty="0"/>
          </a:p>
        </p:txBody>
      </p:sp>
      <p:sp>
        <p:nvSpPr>
          <p:cNvPr id="931" name="Google Shape;931;p7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2" name="Google Shape;932;p70"/>
          <p:cNvGrpSpPr/>
          <p:nvPr/>
        </p:nvGrpSpPr>
        <p:grpSpPr>
          <a:xfrm>
            <a:off x="629692" y="1105264"/>
            <a:ext cx="144992" cy="269768"/>
            <a:chOff x="629692" y="1105264"/>
            <a:chExt cx="144992" cy="269768"/>
          </a:xfrm>
        </p:grpSpPr>
        <p:sp>
          <p:nvSpPr>
            <p:cNvPr id="933" name="Google Shape;933;p7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7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5" name="Google Shape;935;p7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936" name="Google Shape;936;p7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2</a:t>
            </a:r>
            <a:endParaRPr sz="1000" dirty="0"/>
          </a:p>
        </p:txBody>
      </p:sp>
      <p:sp>
        <p:nvSpPr>
          <p:cNvPr id="937" name="Google Shape;937;p7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938" name="Google Shape;938;p7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939" name="Google Shape;939;p70"/>
          <p:cNvSpPr txBox="1">
            <a:spLocks noGrp="1"/>
          </p:cNvSpPr>
          <p:nvPr>
            <p:ph type="subTitle" idx="1"/>
          </p:nvPr>
        </p:nvSpPr>
        <p:spPr>
          <a:xfrm>
            <a:off x="1212600" y="3194925"/>
            <a:ext cx="35082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dirty="0"/>
              <a:t>Projeyi Hazırlarken Oluşturduğumuz Ve Örnek Aldığımız Diyagram</a:t>
            </a:r>
            <a:endParaRPr dirty="0"/>
          </a:p>
        </p:txBody>
      </p:sp>
      <p:grpSp>
        <p:nvGrpSpPr>
          <p:cNvPr id="940" name="Google Shape;940;p70"/>
          <p:cNvGrpSpPr/>
          <p:nvPr/>
        </p:nvGrpSpPr>
        <p:grpSpPr>
          <a:xfrm>
            <a:off x="1105779" y="-58550"/>
            <a:ext cx="1230900" cy="2085600"/>
            <a:chOff x="3956550" y="-58550"/>
            <a:chExt cx="1230900" cy="2085600"/>
          </a:xfrm>
        </p:grpSpPr>
        <p:sp>
          <p:nvSpPr>
            <p:cNvPr id="941" name="Google Shape;941;p70"/>
            <p:cNvSpPr/>
            <p:nvPr/>
          </p:nvSpPr>
          <p:spPr>
            <a:xfrm>
              <a:off x="3956550"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70"/>
            <p:cNvSpPr/>
            <p:nvPr/>
          </p:nvSpPr>
          <p:spPr>
            <a:xfrm rot="-5400000">
              <a:off x="4120350" y="348850"/>
              <a:ext cx="9033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40"/>
                                        </p:tgtEl>
                                        <p:attrNameLst>
                                          <p:attrName>style.visibility</p:attrName>
                                        </p:attrNameLst>
                                      </p:cBhvr>
                                      <p:to>
                                        <p:strVal val="visible"/>
                                      </p:to>
                                    </p:set>
                                    <p:anim calcmode="lin" valueType="num">
                                      <p:cBhvr additive="base">
                                        <p:cTn id="7" dur="1500"/>
                                        <p:tgtEl>
                                          <p:spTgt spid="9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930"/>
                                        </p:tgtEl>
                                        <p:attrNameLst>
                                          <p:attrName>style.visibility</p:attrName>
                                        </p:attrNameLst>
                                      </p:cBhvr>
                                      <p:to>
                                        <p:strVal val="visible"/>
                                      </p:to>
                                    </p:set>
                                    <p:anim calcmode="lin" valueType="num">
                                      <p:cBhvr additive="base">
                                        <p:cTn id="10" dur="1500"/>
                                        <p:tgtEl>
                                          <p:spTgt spid="9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60" name="Google Shape;960;p71"/>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1" name="Google Shape;961;p71"/>
          <p:cNvGrpSpPr/>
          <p:nvPr/>
        </p:nvGrpSpPr>
        <p:grpSpPr>
          <a:xfrm>
            <a:off x="629692" y="1105264"/>
            <a:ext cx="144992" cy="269768"/>
            <a:chOff x="629692" y="1105264"/>
            <a:chExt cx="144992" cy="269768"/>
          </a:xfrm>
        </p:grpSpPr>
        <p:sp>
          <p:nvSpPr>
            <p:cNvPr id="962" name="Google Shape;962;p71"/>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71"/>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4" name="Google Shape;964;p71">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965" name="Google Shape;965;p71">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2</a:t>
            </a:r>
            <a:endParaRPr sz="1000" dirty="0"/>
          </a:p>
        </p:txBody>
      </p:sp>
      <p:sp>
        <p:nvSpPr>
          <p:cNvPr id="966" name="Google Shape;966;p71">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dirty="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967" name="Google Shape;967;p71">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pic>
        <p:nvPicPr>
          <p:cNvPr id="23" name="Resim 22">
            <a:extLst>
              <a:ext uri="{FF2B5EF4-FFF2-40B4-BE49-F238E27FC236}">
                <a16:creationId xmlns:a16="http://schemas.microsoft.com/office/drawing/2014/main" id="{BF1A7A93-2301-416F-99FD-8ED45119096C}"/>
              </a:ext>
            </a:extLst>
          </p:cNvPr>
          <p:cNvPicPr>
            <a:picLocks noChangeAspect="1"/>
          </p:cNvPicPr>
          <p:nvPr/>
        </p:nvPicPr>
        <p:blipFill>
          <a:blip r:embed="rId5"/>
          <a:stretch>
            <a:fillRect/>
          </a:stretch>
        </p:blipFill>
        <p:spPr>
          <a:xfrm>
            <a:off x="-1" y="1017"/>
            <a:ext cx="9145809" cy="51424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5" name="Google Shape;1025;p74"/>
          <p:cNvSpPr txBox="1">
            <a:spLocks noGrp="1"/>
          </p:cNvSpPr>
          <p:nvPr>
            <p:ph type="title"/>
          </p:nvPr>
        </p:nvSpPr>
        <p:spPr>
          <a:xfrm>
            <a:off x="1803146" y="326571"/>
            <a:ext cx="5784197" cy="828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FİKİR DİYAGRAMI</a:t>
            </a:r>
            <a:endParaRPr dirty="0"/>
          </a:p>
        </p:txBody>
      </p:sp>
      <p:sp>
        <p:nvSpPr>
          <p:cNvPr id="1030" name="Google Shape;1030;p74"/>
          <p:cNvSpPr txBox="1">
            <a:spLocks noGrp="1"/>
          </p:cNvSpPr>
          <p:nvPr>
            <p:ph type="subTitle" idx="4294967295"/>
          </p:nvPr>
        </p:nvSpPr>
        <p:spPr>
          <a:xfrm>
            <a:off x="1556657" y="875390"/>
            <a:ext cx="6562671" cy="3666332"/>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Tx/>
              <a:buChar char="-"/>
            </a:pPr>
            <a:r>
              <a:rPr lang="tr-TR" sz="1400" dirty="0">
                <a:latin typeface="Montserrat" panose="00000500000000000000" pitchFamily="2" charset="-94"/>
                <a:cs typeface="Arial" panose="020B0604020202020204" pitchFamily="34" charset="0"/>
              </a:rPr>
              <a:t>Diyagramdan görüldüğü üzere ilk önce Kuzey-Güney yönü için yeşil ışık yanacak ve araçların geçmesi beklenecek.</a:t>
            </a:r>
          </a:p>
          <a:p>
            <a:pPr marL="285750" lvl="0" indent="-285750" rtl="0">
              <a:spcBef>
                <a:spcPts val="0"/>
              </a:spcBef>
              <a:spcAft>
                <a:spcPts val="1600"/>
              </a:spcAft>
              <a:buFontTx/>
              <a:buChar char="-"/>
            </a:pPr>
            <a:r>
              <a:rPr lang="tr-TR" sz="1400" dirty="0">
                <a:latin typeface="Montserrat" panose="00000500000000000000" pitchFamily="2" charset="-94"/>
                <a:cs typeface="Arial" panose="020B0604020202020204" pitchFamily="34" charset="0"/>
              </a:rPr>
              <a:t>Kuzey-Güney yönünde 25 araç geçişi tamamlandıktan sonra önce sarı ardından kırmızı ışık yanacak ve araçlar duracaktır.</a:t>
            </a:r>
          </a:p>
          <a:p>
            <a:pPr marL="285750" lvl="0" indent="-285750" rtl="0">
              <a:spcBef>
                <a:spcPts val="0"/>
              </a:spcBef>
              <a:spcAft>
                <a:spcPts val="1600"/>
              </a:spcAft>
              <a:buFontTx/>
              <a:buChar char="-"/>
            </a:pPr>
            <a:r>
              <a:rPr lang="tr-TR" sz="1400" dirty="0">
                <a:latin typeface="Montserrat" panose="00000500000000000000" pitchFamily="2" charset="-94"/>
                <a:cs typeface="Arial" panose="020B0604020202020204" pitchFamily="34" charset="0"/>
              </a:rPr>
              <a:t>Aynı esnada Doğu-Batı yönü için öncelikle sarı ve kırmızı ışıklar aynı anda yanacak daha sonra yeşil ışık yanıp geçişlerin tamamlanması beklenecek.</a:t>
            </a:r>
          </a:p>
          <a:p>
            <a:pPr marL="285750" lvl="0" indent="-285750" rtl="0">
              <a:spcBef>
                <a:spcPts val="0"/>
              </a:spcBef>
              <a:spcAft>
                <a:spcPts val="1600"/>
              </a:spcAft>
              <a:buFontTx/>
              <a:buChar char="-"/>
            </a:pPr>
            <a:r>
              <a:rPr lang="tr-TR" sz="1400" dirty="0">
                <a:latin typeface="Montserrat" panose="00000500000000000000" pitchFamily="2" charset="-94"/>
                <a:cs typeface="Arial" panose="020B0604020202020204" pitchFamily="34" charset="0"/>
              </a:rPr>
              <a:t>Geçişler tamamlandıktan sonra ışıklar tekrar önce sarı ardından kırmızı yanacak ve program sonlandırılacaktır. </a:t>
            </a:r>
            <a:endParaRPr sz="1400" dirty="0">
              <a:latin typeface="Montserrat" panose="00000500000000000000" pitchFamily="2" charset="-94"/>
              <a:cs typeface="Arial" panose="020B0604020202020204" pitchFamily="34" charset="0"/>
            </a:endParaRPr>
          </a:p>
        </p:txBody>
      </p:sp>
      <p:sp>
        <p:nvSpPr>
          <p:cNvPr id="1032" name="Google Shape;1032;p74"/>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3" name="Google Shape;1033;p74"/>
          <p:cNvGrpSpPr/>
          <p:nvPr/>
        </p:nvGrpSpPr>
        <p:grpSpPr>
          <a:xfrm>
            <a:off x="629692" y="1105264"/>
            <a:ext cx="144992" cy="269768"/>
            <a:chOff x="629692" y="1105264"/>
            <a:chExt cx="144992" cy="269768"/>
          </a:xfrm>
        </p:grpSpPr>
        <p:sp>
          <p:nvSpPr>
            <p:cNvPr id="1034" name="Google Shape;1034;p74"/>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74"/>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6" name="Google Shape;1036;p74">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037" name="Google Shape;1037;p74">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2</a:t>
            </a:r>
            <a:endParaRPr sz="1000" dirty="0"/>
          </a:p>
        </p:txBody>
      </p:sp>
      <p:sp>
        <p:nvSpPr>
          <p:cNvPr id="1038" name="Google Shape;1038;p74">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039" name="Google Shape;1039;p74">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9" name="Google Shape;1049;p75"/>
          <p:cNvSpPr txBox="1">
            <a:spLocks noGrp="1"/>
          </p:cNvSpPr>
          <p:nvPr>
            <p:ph type="title"/>
          </p:nvPr>
        </p:nvSpPr>
        <p:spPr>
          <a:xfrm>
            <a:off x="1792704" y="368652"/>
            <a:ext cx="4397277"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Fikir Diyagramı Aşamaları</a:t>
            </a:r>
            <a:endParaRPr dirty="0"/>
          </a:p>
        </p:txBody>
      </p:sp>
      <p:sp>
        <p:nvSpPr>
          <p:cNvPr id="1050" name="Google Shape;1050;p75"/>
          <p:cNvSpPr txBox="1">
            <a:spLocks noGrp="1"/>
          </p:cNvSpPr>
          <p:nvPr>
            <p:ph type="title" idx="4294967295"/>
          </p:nvPr>
        </p:nvSpPr>
        <p:spPr>
          <a:xfrm>
            <a:off x="689100" y="4119325"/>
            <a:ext cx="148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600" dirty="0"/>
              <a:t>Aşama 1</a:t>
            </a:r>
            <a:endParaRPr sz="1600" dirty="0"/>
          </a:p>
        </p:txBody>
      </p:sp>
      <p:sp>
        <p:nvSpPr>
          <p:cNvPr id="1051" name="Google Shape;1051;p75"/>
          <p:cNvSpPr txBox="1">
            <a:spLocks noGrp="1"/>
          </p:cNvSpPr>
          <p:nvPr>
            <p:ph type="title" idx="4294967295"/>
          </p:nvPr>
        </p:nvSpPr>
        <p:spPr>
          <a:xfrm>
            <a:off x="2258400" y="4119325"/>
            <a:ext cx="148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600" dirty="0"/>
              <a:t>Aşama 2</a:t>
            </a:r>
            <a:endParaRPr sz="1600" dirty="0"/>
          </a:p>
        </p:txBody>
      </p:sp>
      <p:sp>
        <p:nvSpPr>
          <p:cNvPr id="1052" name="Google Shape;1052;p75"/>
          <p:cNvSpPr txBox="1">
            <a:spLocks noGrp="1"/>
          </p:cNvSpPr>
          <p:nvPr>
            <p:ph type="title" idx="4294967295"/>
          </p:nvPr>
        </p:nvSpPr>
        <p:spPr>
          <a:xfrm>
            <a:off x="3827701" y="4119325"/>
            <a:ext cx="148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600" dirty="0"/>
              <a:t>Aşama 3</a:t>
            </a:r>
            <a:endParaRPr sz="1600" dirty="0"/>
          </a:p>
        </p:txBody>
      </p:sp>
      <p:sp>
        <p:nvSpPr>
          <p:cNvPr id="1053" name="Google Shape;1053;p75"/>
          <p:cNvSpPr txBox="1">
            <a:spLocks noGrp="1"/>
          </p:cNvSpPr>
          <p:nvPr>
            <p:ph type="title" idx="4294967295"/>
          </p:nvPr>
        </p:nvSpPr>
        <p:spPr>
          <a:xfrm>
            <a:off x="5397002" y="4119325"/>
            <a:ext cx="148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600" dirty="0"/>
              <a:t>Aşama 4</a:t>
            </a:r>
            <a:endParaRPr sz="1600" dirty="0"/>
          </a:p>
        </p:txBody>
      </p:sp>
      <p:sp>
        <p:nvSpPr>
          <p:cNvPr id="1054" name="Google Shape;1054;p75"/>
          <p:cNvSpPr txBox="1">
            <a:spLocks noGrp="1"/>
          </p:cNvSpPr>
          <p:nvPr>
            <p:ph type="title" idx="4294967295"/>
          </p:nvPr>
        </p:nvSpPr>
        <p:spPr>
          <a:xfrm>
            <a:off x="6966302" y="4119325"/>
            <a:ext cx="148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600" dirty="0"/>
              <a:t>Aşama 5</a:t>
            </a:r>
            <a:endParaRPr sz="1600" dirty="0"/>
          </a:p>
        </p:txBody>
      </p:sp>
      <p:sp>
        <p:nvSpPr>
          <p:cNvPr id="1068" name="Google Shape;1068;p75"/>
          <p:cNvSpPr txBox="1">
            <a:spLocks noGrp="1"/>
          </p:cNvSpPr>
          <p:nvPr>
            <p:ph type="subTitle" idx="4294967295"/>
          </p:nvPr>
        </p:nvSpPr>
        <p:spPr>
          <a:xfrm>
            <a:off x="662726" y="1970314"/>
            <a:ext cx="1514971" cy="13093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t>Bütün ışıklar kırmızı yanar ve sistem durmaktadır</a:t>
            </a:r>
            <a:endParaRPr sz="1200" dirty="0"/>
          </a:p>
        </p:txBody>
      </p:sp>
      <p:sp>
        <p:nvSpPr>
          <p:cNvPr id="1082" name="Google Shape;1082;p75"/>
          <p:cNvSpPr txBox="1">
            <a:spLocks noGrp="1"/>
          </p:cNvSpPr>
          <p:nvPr>
            <p:ph type="subTitle" idx="4294967295"/>
          </p:nvPr>
        </p:nvSpPr>
        <p:spPr>
          <a:xfrm>
            <a:off x="2376237" y="1970314"/>
            <a:ext cx="1370763" cy="13093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solidFill>
                  <a:schemeClr val="bg1"/>
                </a:solidFill>
              </a:rPr>
              <a:t>Kuzey-Güney yönü için yeşil ışık yanar ve 25 geçişin tamamlanması beklenir</a:t>
            </a:r>
            <a:endParaRPr sz="1200" dirty="0">
              <a:solidFill>
                <a:schemeClr val="bg1"/>
              </a:solidFill>
            </a:endParaRPr>
          </a:p>
        </p:txBody>
      </p:sp>
      <p:sp>
        <p:nvSpPr>
          <p:cNvPr id="1096" name="Google Shape;1096;p75"/>
          <p:cNvSpPr txBox="1">
            <a:spLocks noGrp="1"/>
          </p:cNvSpPr>
          <p:nvPr>
            <p:ph type="subTitle" idx="4294967295"/>
          </p:nvPr>
        </p:nvSpPr>
        <p:spPr>
          <a:xfrm>
            <a:off x="3696249" y="1949402"/>
            <a:ext cx="1748431" cy="122707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solidFill>
                  <a:schemeClr val="bg1"/>
                </a:solidFill>
              </a:rPr>
              <a:t>Geçişler tamamlanır sonrasında Doğu-Batı yönü için önce sarı sonra yeşil yanar. Aynı esnada Kuzey-Güney yönü için kırmızı ışık yanar</a:t>
            </a:r>
            <a:endParaRPr sz="1200" dirty="0">
              <a:solidFill>
                <a:schemeClr val="bg1"/>
              </a:solidFill>
            </a:endParaRPr>
          </a:p>
        </p:txBody>
      </p:sp>
      <p:sp>
        <p:nvSpPr>
          <p:cNvPr id="1110" name="Google Shape;1110;p75"/>
          <p:cNvSpPr txBox="1">
            <a:spLocks noGrp="1"/>
          </p:cNvSpPr>
          <p:nvPr>
            <p:ph type="subTitle" idx="4294967295"/>
          </p:nvPr>
        </p:nvSpPr>
        <p:spPr>
          <a:xfrm>
            <a:off x="5444680" y="1970314"/>
            <a:ext cx="1556652" cy="13093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solidFill>
                  <a:schemeClr val="bg1"/>
                </a:solidFill>
              </a:rPr>
              <a:t>Doğu-Batı yönünde 25 geçişin tamamlanması beklenir.</a:t>
            </a:r>
            <a:endParaRPr sz="1200" dirty="0">
              <a:solidFill>
                <a:schemeClr val="bg1"/>
              </a:solidFill>
            </a:endParaRPr>
          </a:p>
        </p:txBody>
      </p:sp>
      <p:sp>
        <p:nvSpPr>
          <p:cNvPr id="1124" name="Google Shape;1124;p75"/>
          <p:cNvSpPr txBox="1">
            <a:spLocks noGrp="1"/>
          </p:cNvSpPr>
          <p:nvPr>
            <p:ph type="subTitle" idx="4294967295"/>
          </p:nvPr>
        </p:nvSpPr>
        <p:spPr>
          <a:xfrm>
            <a:off x="6885602" y="1970314"/>
            <a:ext cx="1813410" cy="13093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solidFill>
                  <a:schemeClr val="bg1"/>
                </a:solidFill>
              </a:rPr>
              <a:t>Geçişler tamamlanır sonrasında Doğu-Batı yönü için önce sarı sonra kırmızı ışık yanar ve program sonlandırılır</a:t>
            </a:r>
            <a:endParaRPr sz="1200" dirty="0">
              <a:solidFill>
                <a:schemeClr val="bg1"/>
              </a:solidFill>
            </a:endParaRPr>
          </a:p>
        </p:txBody>
      </p:sp>
      <p:cxnSp>
        <p:nvCxnSpPr>
          <p:cNvPr id="1125" name="Google Shape;1125;p75"/>
          <p:cNvCxnSpPr>
            <a:cxnSpLocks/>
            <a:endCxn id="1050" idx="0"/>
          </p:cNvCxnSpPr>
          <p:nvPr/>
        </p:nvCxnSpPr>
        <p:spPr>
          <a:xfrm>
            <a:off x="1433400" y="3509875"/>
            <a:ext cx="0" cy="609600"/>
          </a:xfrm>
          <a:prstGeom prst="straightConnector1">
            <a:avLst/>
          </a:prstGeom>
          <a:noFill/>
          <a:ln w="9525" cap="flat" cmpd="sng">
            <a:solidFill>
              <a:schemeClr val="accent2"/>
            </a:solidFill>
            <a:prstDash val="solid"/>
            <a:round/>
            <a:headEnd type="none" w="med" len="med"/>
            <a:tailEnd type="oval" w="med" len="med"/>
          </a:ln>
        </p:spPr>
      </p:cxnSp>
      <p:cxnSp>
        <p:nvCxnSpPr>
          <p:cNvPr id="1126" name="Google Shape;1126;p75"/>
          <p:cNvCxnSpPr>
            <a:cxnSpLocks/>
            <a:endCxn id="1051" idx="0"/>
          </p:cNvCxnSpPr>
          <p:nvPr/>
        </p:nvCxnSpPr>
        <p:spPr>
          <a:xfrm>
            <a:off x="3002700" y="3509725"/>
            <a:ext cx="0" cy="609600"/>
          </a:xfrm>
          <a:prstGeom prst="straightConnector1">
            <a:avLst/>
          </a:prstGeom>
          <a:noFill/>
          <a:ln w="9525" cap="flat" cmpd="sng">
            <a:solidFill>
              <a:schemeClr val="accent2"/>
            </a:solidFill>
            <a:prstDash val="solid"/>
            <a:round/>
            <a:headEnd type="none" w="med" len="med"/>
            <a:tailEnd type="oval" w="med" len="med"/>
          </a:ln>
        </p:spPr>
      </p:cxnSp>
      <p:cxnSp>
        <p:nvCxnSpPr>
          <p:cNvPr id="1127" name="Google Shape;1127;p75"/>
          <p:cNvCxnSpPr>
            <a:cxnSpLocks/>
            <a:endCxn id="1052" idx="0"/>
          </p:cNvCxnSpPr>
          <p:nvPr/>
        </p:nvCxnSpPr>
        <p:spPr>
          <a:xfrm>
            <a:off x="4570465" y="3509875"/>
            <a:ext cx="1500" cy="609600"/>
          </a:xfrm>
          <a:prstGeom prst="straightConnector1">
            <a:avLst/>
          </a:prstGeom>
          <a:noFill/>
          <a:ln w="9525" cap="flat" cmpd="sng">
            <a:solidFill>
              <a:schemeClr val="accent2"/>
            </a:solidFill>
            <a:prstDash val="solid"/>
            <a:round/>
            <a:headEnd type="none" w="med" len="med"/>
            <a:tailEnd type="oval" w="med" len="med"/>
          </a:ln>
        </p:spPr>
      </p:cxnSp>
      <p:cxnSp>
        <p:nvCxnSpPr>
          <p:cNvPr id="1128" name="Google Shape;1128;p75"/>
          <p:cNvCxnSpPr>
            <a:cxnSpLocks/>
            <a:endCxn id="1053" idx="0"/>
          </p:cNvCxnSpPr>
          <p:nvPr/>
        </p:nvCxnSpPr>
        <p:spPr>
          <a:xfrm flipH="1">
            <a:off x="6141400" y="3509875"/>
            <a:ext cx="1500" cy="609600"/>
          </a:xfrm>
          <a:prstGeom prst="straightConnector1">
            <a:avLst/>
          </a:prstGeom>
          <a:noFill/>
          <a:ln w="9525" cap="flat" cmpd="sng">
            <a:solidFill>
              <a:schemeClr val="accent2"/>
            </a:solidFill>
            <a:prstDash val="solid"/>
            <a:round/>
            <a:headEnd type="none" w="med" len="med"/>
            <a:tailEnd type="oval" w="med" len="med"/>
          </a:ln>
        </p:spPr>
      </p:cxnSp>
      <p:cxnSp>
        <p:nvCxnSpPr>
          <p:cNvPr id="1129" name="Google Shape;1129;p75"/>
          <p:cNvCxnSpPr>
            <a:cxnSpLocks/>
            <a:endCxn id="1054" idx="0"/>
          </p:cNvCxnSpPr>
          <p:nvPr/>
        </p:nvCxnSpPr>
        <p:spPr>
          <a:xfrm>
            <a:off x="7701375" y="3509875"/>
            <a:ext cx="9300" cy="609600"/>
          </a:xfrm>
          <a:prstGeom prst="straightConnector1">
            <a:avLst/>
          </a:prstGeom>
          <a:noFill/>
          <a:ln w="9525" cap="flat" cmpd="sng">
            <a:solidFill>
              <a:schemeClr val="accent2"/>
            </a:solidFill>
            <a:prstDash val="solid"/>
            <a:round/>
            <a:headEnd type="none" w="med" len="med"/>
            <a:tailEnd type="oval" w="med" len="med"/>
          </a:ln>
        </p:spPr>
      </p:cxnSp>
      <p:sp>
        <p:nvSpPr>
          <p:cNvPr id="1130" name="Google Shape;1130;p75"/>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75"/>
          <p:cNvGrpSpPr/>
          <p:nvPr/>
        </p:nvGrpSpPr>
        <p:grpSpPr>
          <a:xfrm>
            <a:off x="629692" y="1105264"/>
            <a:ext cx="144992" cy="269768"/>
            <a:chOff x="629692" y="1105264"/>
            <a:chExt cx="144992" cy="269768"/>
          </a:xfrm>
        </p:grpSpPr>
        <p:sp>
          <p:nvSpPr>
            <p:cNvPr id="1132" name="Google Shape;1132;p75"/>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75"/>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4" name="Google Shape;1134;p75">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135" name="Google Shape;1135;p75">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2</a:t>
            </a:r>
            <a:endParaRPr sz="1000" dirty="0"/>
          </a:p>
        </p:txBody>
      </p:sp>
      <p:sp>
        <p:nvSpPr>
          <p:cNvPr id="1136" name="Google Shape;1136;p75">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137" name="Google Shape;1137;p75">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85"/>
          <p:cNvSpPr txBox="1">
            <a:spLocks noGrp="1"/>
          </p:cNvSpPr>
          <p:nvPr>
            <p:ph type="title"/>
          </p:nvPr>
        </p:nvSpPr>
        <p:spPr>
          <a:xfrm>
            <a:off x="1212600" y="2150850"/>
            <a:ext cx="350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Akış Diyagramları </a:t>
            </a:r>
            <a:endParaRPr dirty="0"/>
          </a:p>
        </p:txBody>
      </p:sp>
      <p:sp>
        <p:nvSpPr>
          <p:cNvPr id="1540" name="Google Shape;1540;p85"/>
          <p:cNvSpPr txBox="1">
            <a:spLocks noGrp="1"/>
          </p:cNvSpPr>
          <p:nvPr>
            <p:ph type="title" idx="2"/>
          </p:nvPr>
        </p:nvSpPr>
        <p:spPr>
          <a:xfrm>
            <a:off x="1214500" y="1027125"/>
            <a:ext cx="24450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tr-TR" dirty="0"/>
              <a:t>3</a:t>
            </a:r>
            <a:endParaRPr dirty="0"/>
          </a:p>
        </p:txBody>
      </p:sp>
      <p:sp>
        <p:nvSpPr>
          <p:cNvPr id="1541" name="Google Shape;1541;p85"/>
          <p:cNvSpPr txBox="1">
            <a:spLocks noGrp="1"/>
          </p:cNvSpPr>
          <p:nvPr>
            <p:ph type="subTitle" idx="1"/>
          </p:nvPr>
        </p:nvSpPr>
        <p:spPr>
          <a:xfrm>
            <a:off x="1212600" y="3194925"/>
            <a:ext cx="35082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dirty="0"/>
              <a:t>Projenin Simülasyon Halindeki Gerçek Diyagramı</a:t>
            </a:r>
            <a:endParaRPr dirty="0"/>
          </a:p>
        </p:txBody>
      </p:sp>
      <p:grpSp>
        <p:nvGrpSpPr>
          <p:cNvPr id="1542" name="Google Shape;1542;p85"/>
          <p:cNvGrpSpPr/>
          <p:nvPr/>
        </p:nvGrpSpPr>
        <p:grpSpPr>
          <a:xfrm>
            <a:off x="1105779" y="-58550"/>
            <a:ext cx="1230900" cy="2085600"/>
            <a:chOff x="3956550" y="-58550"/>
            <a:chExt cx="1230900" cy="2085600"/>
          </a:xfrm>
        </p:grpSpPr>
        <p:sp>
          <p:nvSpPr>
            <p:cNvPr id="1543" name="Google Shape;1543;p85"/>
            <p:cNvSpPr/>
            <p:nvPr/>
          </p:nvSpPr>
          <p:spPr>
            <a:xfrm>
              <a:off x="3956550"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85"/>
            <p:cNvSpPr/>
            <p:nvPr/>
          </p:nvSpPr>
          <p:spPr>
            <a:xfrm rot="-5400000">
              <a:off x="4120350" y="348850"/>
              <a:ext cx="9033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5" name="Google Shape;1545;p85"/>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46" name="Google Shape;1546;p85"/>
          <p:cNvGrpSpPr/>
          <p:nvPr/>
        </p:nvGrpSpPr>
        <p:grpSpPr>
          <a:xfrm>
            <a:off x="629692" y="1105264"/>
            <a:ext cx="144992" cy="269768"/>
            <a:chOff x="629692" y="1105264"/>
            <a:chExt cx="144992" cy="269768"/>
          </a:xfrm>
        </p:grpSpPr>
        <p:sp>
          <p:nvSpPr>
            <p:cNvPr id="1547" name="Google Shape;1547;p85"/>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85"/>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9" name="Google Shape;1549;p85">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550" name="Google Shape;1550;p85">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5</a:t>
            </a:r>
            <a:endParaRPr sz="1000" dirty="0"/>
          </a:p>
        </p:txBody>
      </p:sp>
      <p:sp>
        <p:nvSpPr>
          <p:cNvPr id="1551" name="Google Shape;1551;p85">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552" name="Google Shape;1552;p85">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42"/>
                                        </p:tgtEl>
                                        <p:attrNameLst>
                                          <p:attrName>style.visibility</p:attrName>
                                        </p:attrNameLst>
                                      </p:cBhvr>
                                      <p:to>
                                        <p:strVal val="visible"/>
                                      </p:to>
                                    </p:set>
                                    <p:anim calcmode="lin" valueType="num">
                                      <p:cBhvr additive="base">
                                        <p:cTn id="7" dur="1500"/>
                                        <p:tgtEl>
                                          <p:spTgt spid="154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540"/>
                                        </p:tgtEl>
                                        <p:attrNameLst>
                                          <p:attrName>style.visibility</p:attrName>
                                        </p:attrNameLst>
                                      </p:cBhvr>
                                      <p:to>
                                        <p:strVal val="visible"/>
                                      </p:to>
                                    </p:set>
                                    <p:anim calcmode="lin" valueType="num">
                                      <p:cBhvr additive="base">
                                        <p:cTn id="10" dur="1500"/>
                                        <p:tgtEl>
                                          <p:spTgt spid="15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2A676-B7FD-6720-E855-13A5A36333F1}"/>
              </a:ext>
            </a:extLst>
          </p:cNvPr>
          <p:cNvSpPr>
            <a:spLocks noGrp="1"/>
          </p:cNvSpPr>
          <p:nvPr>
            <p:ph type="title"/>
          </p:nvPr>
        </p:nvSpPr>
        <p:spPr/>
        <p:txBody>
          <a:bodyPr/>
          <a:lstStyle/>
          <a:p>
            <a:endParaRPr lang="tr-TR" dirty="0"/>
          </a:p>
        </p:txBody>
      </p:sp>
      <p:sp>
        <p:nvSpPr>
          <p:cNvPr id="3" name="Başlık 2">
            <a:extLst>
              <a:ext uri="{FF2B5EF4-FFF2-40B4-BE49-F238E27FC236}">
                <a16:creationId xmlns:a16="http://schemas.microsoft.com/office/drawing/2014/main" id="{55E122C6-F2EB-C26C-8A5B-0C1C8F674820}"/>
              </a:ext>
            </a:extLst>
          </p:cNvPr>
          <p:cNvSpPr>
            <a:spLocks noGrp="1"/>
          </p:cNvSpPr>
          <p:nvPr>
            <p:ph type="title" idx="2"/>
          </p:nvPr>
        </p:nvSpPr>
        <p:spPr/>
        <p:txBody>
          <a:bodyPr/>
          <a:lstStyle/>
          <a:p>
            <a:endParaRPr lang="tr-TR" dirty="0"/>
          </a:p>
        </p:txBody>
      </p:sp>
      <p:sp>
        <p:nvSpPr>
          <p:cNvPr id="4" name="Alt Başlık 3">
            <a:extLst>
              <a:ext uri="{FF2B5EF4-FFF2-40B4-BE49-F238E27FC236}">
                <a16:creationId xmlns:a16="http://schemas.microsoft.com/office/drawing/2014/main" id="{DF51F0E9-A4D1-982B-485A-AEE77E4D56D8}"/>
              </a:ext>
            </a:extLst>
          </p:cNvPr>
          <p:cNvSpPr>
            <a:spLocks noGrp="1"/>
          </p:cNvSpPr>
          <p:nvPr>
            <p:ph type="subTitle" idx="1"/>
          </p:nvPr>
        </p:nvSpPr>
        <p:spPr/>
        <p:txBody>
          <a:bodyPr/>
          <a:lstStyle/>
          <a:p>
            <a:endParaRPr lang="tr-TR" dirty="0"/>
          </a:p>
        </p:txBody>
      </p:sp>
      <p:sp>
        <p:nvSpPr>
          <p:cNvPr id="5" name="Başlık 4">
            <a:extLst>
              <a:ext uri="{FF2B5EF4-FFF2-40B4-BE49-F238E27FC236}">
                <a16:creationId xmlns:a16="http://schemas.microsoft.com/office/drawing/2014/main" id="{B34B00CB-9902-3343-579B-D4B27B70C877}"/>
              </a:ext>
            </a:extLst>
          </p:cNvPr>
          <p:cNvSpPr>
            <a:spLocks noGrp="1"/>
          </p:cNvSpPr>
          <p:nvPr>
            <p:ph type="title" idx="3"/>
          </p:nvPr>
        </p:nvSpPr>
        <p:spPr/>
        <p:txBody>
          <a:bodyPr/>
          <a:lstStyle/>
          <a:p>
            <a:endParaRPr lang="tr-TR" dirty="0"/>
          </a:p>
        </p:txBody>
      </p:sp>
      <p:sp>
        <p:nvSpPr>
          <p:cNvPr id="6" name="Alt Başlık 5">
            <a:extLst>
              <a:ext uri="{FF2B5EF4-FFF2-40B4-BE49-F238E27FC236}">
                <a16:creationId xmlns:a16="http://schemas.microsoft.com/office/drawing/2014/main" id="{8440797E-DBDF-6F41-578B-531F8CFDE4BD}"/>
              </a:ext>
            </a:extLst>
          </p:cNvPr>
          <p:cNvSpPr>
            <a:spLocks noGrp="1"/>
          </p:cNvSpPr>
          <p:nvPr>
            <p:ph type="subTitle" idx="4"/>
          </p:nvPr>
        </p:nvSpPr>
        <p:spPr/>
        <p:txBody>
          <a:bodyPr/>
          <a:lstStyle/>
          <a:p>
            <a:endParaRPr lang="tr-TR" dirty="0"/>
          </a:p>
        </p:txBody>
      </p:sp>
    </p:spTree>
    <p:extLst>
      <p:ext uri="{BB962C8B-B14F-4D97-AF65-F5344CB8AC3E}">
        <p14:creationId xmlns:p14="http://schemas.microsoft.com/office/powerpoint/2010/main" val="377211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Resim 23">
            <a:extLst>
              <a:ext uri="{FF2B5EF4-FFF2-40B4-BE49-F238E27FC236}">
                <a16:creationId xmlns:a16="http://schemas.microsoft.com/office/drawing/2014/main" id="{7EAC6252-A0EF-AD40-BBE3-829D9660C8B1}"/>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11449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418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3FE15833-D154-B8EF-89B3-9BC2A4F848B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3759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80"/>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Simülasyon Kodu</a:t>
            </a:r>
            <a:endParaRPr dirty="0"/>
          </a:p>
        </p:txBody>
      </p:sp>
      <p:sp>
        <p:nvSpPr>
          <p:cNvPr id="1205" name="Google Shape;1205;p80"/>
          <p:cNvSpPr txBox="1">
            <a:spLocks noGrp="1"/>
          </p:cNvSpPr>
          <p:nvPr>
            <p:ph type="title" idx="2"/>
          </p:nvPr>
        </p:nvSpPr>
        <p:spPr>
          <a:xfrm>
            <a:off x="5112425" y="1027125"/>
            <a:ext cx="24450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dirty="0"/>
          </a:p>
        </p:txBody>
      </p:sp>
      <p:sp>
        <p:nvSpPr>
          <p:cNvPr id="1206" name="Google Shape;1206;p8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7" name="Google Shape;1207;p80"/>
          <p:cNvGrpSpPr/>
          <p:nvPr/>
        </p:nvGrpSpPr>
        <p:grpSpPr>
          <a:xfrm>
            <a:off x="629692" y="1105264"/>
            <a:ext cx="144992" cy="269768"/>
            <a:chOff x="629692" y="1105264"/>
            <a:chExt cx="144992" cy="269768"/>
          </a:xfrm>
        </p:grpSpPr>
        <p:sp>
          <p:nvSpPr>
            <p:cNvPr id="1208" name="Google Shape;1208;p8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8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10" name="Google Shape;1210;p8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211" name="Google Shape;1211;p8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4</a:t>
            </a:r>
            <a:endParaRPr sz="1000" dirty="0"/>
          </a:p>
        </p:txBody>
      </p:sp>
      <p:sp>
        <p:nvSpPr>
          <p:cNvPr id="1212" name="Google Shape;1212;p8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213" name="Google Shape;1213;p8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214" name="Google Shape;1214;p80"/>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Simülasyon Üzerinde Çalışan Kod </a:t>
            </a:r>
            <a:endParaRPr dirty="0"/>
          </a:p>
        </p:txBody>
      </p:sp>
      <p:grpSp>
        <p:nvGrpSpPr>
          <p:cNvPr id="1215" name="Google Shape;1215;p80"/>
          <p:cNvGrpSpPr/>
          <p:nvPr/>
        </p:nvGrpSpPr>
        <p:grpSpPr>
          <a:xfrm>
            <a:off x="5017125" y="796150"/>
            <a:ext cx="4246000" cy="1230900"/>
            <a:chOff x="5017125" y="796150"/>
            <a:chExt cx="4246000" cy="1230900"/>
          </a:xfrm>
        </p:grpSpPr>
        <p:sp>
          <p:nvSpPr>
            <p:cNvPr id="1216" name="Google Shape;1216;p80"/>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80"/>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15"/>
                                        </p:tgtEl>
                                        <p:attrNameLst>
                                          <p:attrName>style.visibility</p:attrName>
                                        </p:attrNameLst>
                                      </p:cBhvr>
                                      <p:to>
                                        <p:strVal val="visible"/>
                                      </p:to>
                                    </p:set>
                                    <p:anim calcmode="lin" valueType="num">
                                      <p:cBhvr additive="base">
                                        <p:cTn id="7" dur="1500"/>
                                        <p:tgtEl>
                                          <p:spTgt spid="12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05"/>
                                        </p:tgtEl>
                                        <p:attrNameLst>
                                          <p:attrName>style.visibility</p:attrName>
                                        </p:attrNameLst>
                                      </p:cBhvr>
                                      <p:to>
                                        <p:strVal val="visible"/>
                                      </p:to>
                                    </p:set>
                                    <p:anim calcmode="lin" valueType="num">
                                      <p:cBhvr additive="base">
                                        <p:cTn id="10" dur="1500"/>
                                        <p:tgtEl>
                                          <p:spTgt spid="12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3">
            <a:hlinkClick r:id="rId3" action="ppaction://hlinksldjump"/>
          </p:cNvPr>
          <p:cNvSpPr txBox="1">
            <a:spLocks noGrp="1"/>
          </p:cNvSpPr>
          <p:nvPr>
            <p:ph type="title" idx="13"/>
          </p:nvPr>
        </p:nvSpPr>
        <p:spPr>
          <a:xfrm>
            <a:off x="11394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dirty="0"/>
          </a:p>
        </p:txBody>
      </p:sp>
      <p:sp>
        <p:nvSpPr>
          <p:cNvPr id="316" name="Google Shape;316;p53"/>
          <p:cNvSpPr txBox="1">
            <a:spLocks noGrp="1"/>
          </p:cNvSpPr>
          <p:nvPr>
            <p:ph type="title"/>
          </p:nvPr>
        </p:nvSpPr>
        <p:spPr>
          <a:xfrm>
            <a:off x="702450" y="1773225"/>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Projeye Genel Bakış</a:t>
            </a:r>
            <a:endParaRPr dirty="0"/>
          </a:p>
        </p:txBody>
      </p:sp>
      <p:sp>
        <p:nvSpPr>
          <p:cNvPr id="317" name="Google Shape;317;p53"/>
          <p:cNvSpPr txBox="1">
            <a:spLocks noGrp="1"/>
          </p:cNvSpPr>
          <p:nvPr>
            <p:ph type="subTitle" idx="1"/>
          </p:nvPr>
        </p:nvSpPr>
        <p:spPr>
          <a:xfrm>
            <a:off x="702450" y="2070300"/>
            <a:ext cx="19467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Projenin konusu hakkında kısa özeti.</a:t>
            </a:r>
            <a:endParaRPr dirty="0"/>
          </a:p>
        </p:txBody>
      </p:sp>
      <p:sp>
        <p:nvSpPr>
          <p:cNvPr id="318" name="Google Shape;318;p53"/>
          <p:cNvSpPr txBox="1">
            <a:spLocks noGrp="1"/>
          </p:cNvSpPr>
          <p:nvPr>
            <p:ph type="title" idx="2"/>
          </p:nvPr>
        </p:nvSpPr>
        <p:spPr>
          <a:xfrm>
            <a:off x="3598650" y="2027908"/>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Projenin Kod Üzerinde Akış Diyagramı</a:t>
            </a:r>
          </a:p>
        </p:txBody>
      </p:sp>
      <p:sp>
        <p:nvSpPr>
          <p:cNvPr id="319" name="Google Shape;319;p53"/>
          <p:cNvSpPr txBox="1">
            <a:spLocks noGrp="1"/>
          </p:cNvSpPr>
          <p:nvPr>
            <p:ph type="subTitle" idx="3"/>
          </p:nvPr>
        </p:nvSpPr>
        <p:spPr>
          <a:xfrm>
            <a:off x="3612399" y="2265458"/>
            <a:ext cx="19467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Projenin Akış Diyagramları</a:t>
            </a:r>
            <a:endParaRPr dirty="0"/>
          </a:p>
        </p:txBody>
      </p:sp>
      <p:sp>
        <p:nvSpPr>
          <p:cNvPr id="320" name="Google Shape;320;p53"/>
          <p:cNvSpPr txBox="1">
            <a:spLocks noGrp="1"/>
          </p:cNvSpPr>
          <p:nvPr>
            <p:ph type="title" idx="4"/>
          </p:nvPr>
        </p:nvSpPr>
        <p:spPr>
          <a:xfrm>
            <a:off x="6494850" y="2017067"/>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Projenin Simülasyon Harici Kodu</a:t>
            </a:r>
            <a:endParaRPr dirty="0"/>
          </a:p>
        </p:txBody>
      </p:sp>
      <p:sp>
        <p:nvSpPr>
          <p:cNvPr id="321" name="Google Shape;321;p53"/>
          <p:cNvSpPr txBox="1">
            <a:spLocks noGrp="1"/>
          </p:cNvSpPr>
          <p:nvPr>
            <p:ph type="subTitle" idx="5"/>
          </p:nvPr>
        </p:nvSpPr>
        <p:spPr>
          <a:xfrm>
            <a:off x="6463949" y="2275512"/>
            <a:ext cx="19467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tr-TR" dirty="0"/>
              <a:t>Projenin günlük hayatta kullanılan kod versiyonu</a:t>
            </a:r>
          </a:p>
          <a:p>
            <a:pPr marL="0" lvl="0" indent="0" algn="ctr" rtl="0">
              <a:spcBef>
                <a:spcPts val="0"/>
              </a:spcBef>
              <a:spcAft>
                <a:spcPts val="0"/>
              </a:spcAft>
              <a:buNone/>
            </a:pPr>
            <a:endParaRPr dirty="0"/>
          </a:p>
        </p:txBody>
      </p:sp>
      <p:sp>
        <p:nvSpPr>
          <p:cNvPr id="322" name="Google Shape;322;p53"/>
          <p:cNvSpPr txBox="1">
            <a:spLocks noGrp="1"/>
          </p:cNvSpPr>
          <p:nvPr>
            <p:ph type="title" idx="6"/>
          </p:nvPr>
        </p:nvSpPr>
        <p:spPr>
          <a:xfrm>
            <a:off x="5039888" y="374152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Projenin Simülasyon Kodu</a:t>
            </a:r>
            <a:endParaRPr dirty="0"/>
          </a:p>
        </p:txBody>
      </p:sp>
      <p:sp>
        <p:nvSpPr>
          <p:cNvPr id="323" name="Google Shape;323;p53"/>
          <p:cNvSpPr txBox="1">
            <a:spLocks noGrp="1"/>
          </p:cNvSpPr>
          <p:nvPr>
            <p:ph type="subTitle" idx="7"/>
          </p:nvPr>
        </p:nvSpPr>
        <p:spPr>
          <a:xfrm>
            <a:off x="5060997" y="3989180"/>
            <a:ext cx="19467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Projenin simülasyon uygulamasında bulunan kodu</a:t>
            </a:r>
            <a:endParaRPr dirty="0"/>
          </a:p>
        </p:txBody>
      </p:sp>
      <p:sp>
        <p:nvSpPr>
          <p:cNvPr id="324" name="Google Shape;324;p53"/>
          <p:cNvSpPr txBox="1">
            <a:spLocks noGrp="1"/>
          </p:cNvSpPr>
          <p:nvPr>
            <p:ph type="title" idx="8"/>
          </p:nvPr>
        </p:nvSpPr>
        <p:spPr>
          <a:xfrm>
            <a:off x="2157424" y="3798230"/>
            <a:ext cx="19467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Projenin Bir Akış Diyagramı Örneği</a:t>
            </a:r>
            <a:endParaRPr dirty="0"/>
          </a:p>
        </p:txBody>
      </p:sp>
      <p:sp>
        <p:nvSpPr>
          <p:cNvPr id="325" name="Google Shape;325;p53"/>
          <p:cNvSpPr txBox="1">
            <a:spLocks noGrp="1"/>
          </p:cNvSpPr>
          <p:nvPr>
            <p:ph type="subTitle" idx="9"/>
          </p:nvPr>
        </p:nvSpPr>
        <p:spPr>
          <a:xfrm>
            <a:off x="2136303" y="4102815"/>
            <a:ext cx="19467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tr-TR" dirty="0"/>
              <a:t>Projenin fikir üzerindeki akış diyagramı</a:t>
            </a:r>
            <a:endParaRPr dirty="0"/>
          </a:p>
          <a:p>
            <a:pPr marL="0" lvl="0" indent="0" algn="ctr" rtl="0">
              <a:spcBef>
                <a:spcPts val="0"/>
              </a:spcBef>
              <a:spcAft>
                <a:spcPts val="0"/>
              </a:spcAft>
              <a:buNone/>
            </a:pPr>
            <a:endParaRPr dirty="0"/>
          </a:p>
        </p:txBody>
      </p:sp>
      <p:sp>
        <p:nvSpPr>
          <p:cNvPr id="326" name="Google Shape;326;p53">
            <a:hlinkClick r:id="rId4" action="ppaction://hlinksldjump"/>
          </p:cNvPr>
          <p:cNvSpPr txBox="1">
            <a:spLocks noGrp="1"/>
          </p:cNvSpPr>
          <p:nvPr>
            <p:ph type="title" idx="14"/>
          </p:nvPr>
        </p:nvSpPr>
        <p:spPr>
          <a:xfrm>
            <a:off x="40356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dirty="0"/>
          </a:p>
        </p:txBody>
      </p:sp>
      <p:sp>
        <p:nvSpPr>
          <p:cNvPr id="327" name="Google Shape;327;p53">
            <a:hlinkClick r:id="rId5" action="ppaction://hlinksldjump"/>
          </p:cNvPr>
          <p:cNvSpPr txBox="1">
            <a:spLocks noGrp="1"/>
          </p:cNvSpPr>
          <p:nvPr>
            <p:ph type="title" idx="15"/>
          </p:nvPr>
        </p:nvSpPr>
        <p:spPr>
          <a:xfrm>
            <a:off x="6931800" y="128332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dirty="0"/>
          </a:p>
        </p:txBody>
      </p:sp>
      <p:sp>
        <p:nvSpPr>
          <p:cNvPr id="328" name="Google Shape;328;p53">
            <a:hlinkClick r:id="rId6" action="ppaction://hlinksldjump"/>
          </p:cNvPr>
          <p:cNvSpPr txBox="1">
            <a:spLocks noGrp="1"/>
          </p:cNvSpPr>
          <p:nvPr>
            <p:ph type="title" idx="16"/>
          </p:nvPr>
        </p:nvSpPr>
        <p:spPr>
          <a:xfrm>
            <a:off x="5476850" y="3007778"/>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dirty="0"/>
          </a:p>
        </p:txBody>
      </p:sp>
      <p:sp>
        <p:nvSpPr>
          <p:cNvPr id="329" name="Google Shape;329;p53">
            <a:hlinkClick r:id="rId7" action="ppaction://hlinksldjump"/>
          </p:cNvPr>
          <p:cNvSpPr txBox="1">
            <a:spLocks noGrp="1"/>
          </p:cNvSpPr>
          <p:nvPr>
            <p:ph type="title" idx="17"/>
          </p:nvPr>
        </p:nvSpPr>
        <p:spPr>
          <a:xfrm>
            <a:off x="2594375" y="3015515"/>
            <a:ext cx="10728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02</a:t>
            </a:r>
            <a:endParaRPr dirty="0"/>
          </a:p>
        </p:txBody>
      </p:sp>
      <p:cxnSp>
        <p:nvCxnSpPr>
          <p:cNvPr id="330" name="Google Shape;330;p53"/>
          <p:cNvCxnSpPr/>
          <p:nvPr/>
        </p:nvCxnSpPr>
        <p:spPr>
          <a:xfrm rot="10800000">
            <a:off x="1675800" y="-64575"/>
            <a:ext cx="0" cy="1347900"/>
          </a:xfrm>
          <a:prstGeom prst="straightConnector1">
            <a:avLst/>
          </a:prstGeom>
          <a:noFill/>
          <a:ln w="9525" cap="flat" cmpd="sng">
            <a:solidFill>
              <a:schemeClr val="accent2"/>
            </a:solidFill>
            <a:prstDash val="solid"/>
            <a:round/>
            <a:headEnd type="oval" w="med" len="med"/>
            <a:tailEnd type="none" w="med" len="med"/>
          </a:ln>
        </p:spPr>
      </p:cxnSp>
      <p:cxnSp>
        <p:nvCxnSpPr>
          <p:cNvPr id="331" name="Google Shape;331;p53"/>
          <p:cNvCxnSpPr>
            <a:stCxn id="326" idx="0"/>
          </p:cNvCxnSpPr>
          <p:nvPr/>
        </p:nvCxnSpPr>
        <p:spPr>
          <a:xfrm rot="10800000">
            <a:off x="45720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332" name="Google Shape;332;p53"/>
          <p:cNvCxnSpPr>
            <a:stCxn id="327" idx="0"/>
          </p:cNvCxnSpPr>
          <p:nvPr/>
        </p:nvCxnSpPr>
        <p:spPr>
          <a:xfrm rot="10800000">
            <a:off x="7468200" y="-50175"/>
            <a:ext cx="0" cy="1333500"/>
          </a:xfrm>
          <a:prstGeom prst="straightConnector1">
            <a:avLst/>
          </a:prstGeom>
          <a:noFill/>
          <a:ln w="9525" cap="flat" cmpd="sng">
            <a:solidFill>
              <a:schemeClr val="accent2"/>
            </a:solidFill>
            <a:prstDash val="solid"/>
            <a:round/>
            <a:headEnd type="oval" w="med" len="med"/>
            <a:tailEnd type="none" w="med" len="med"/>
          </a:ln>
        </p:spPr>
      </p:cxnSp>
      <p:cxnSp>
        <p:nvCxnSpPr>
          <p:cNvPr id="333" name="Google Shape;333;p53"/>
          <p:cNvCxnSpPr>
            <a:stCxn id="329" idx="0"/>
          </p:cNvCxnSpPr>
          <p:nvPr/>
        </p:nvCxnSpPr>
        <p:spPr>
          <a:xfrm rot="10800000">
            <a:off x="3130775" y="-71785"/>
            <a:ext cx="0" cy="3087300"/>
          </a:xfrm>
          <a:prstGeom prst="straightConnector1">
            <a:avLst/>
          </a:prstGeom>
          <a:noFill/>
          <a:ln w="9525" cap="flat" cmpd="sng">
            <a:solidFill>
              <a:schemeClr val="accent2"/>
            </a:solidFill>
            <a:prstDash val="solid"/>
            <a:round/>
            <a:headEnd type="oval" w="med" len="med"/>
            <a:tailEnd type="none" w="med" len="med"/>
          </a:ln>
        </p:spPr>
      </p:cxnSp>
      <p:cxnSp>
        <p:nvCxnSpPr>
          <p:cNvPr id="334" name="Google Shape;334;p53"/>
          <p:cNvCxnSpPr>
            <a:stCxn id="328" idx="0"/>
          </p:cNvCxnSpPr>
          <p:nvPr/>
        </p:nvCxnSpPr>
        <p:spPr>
          <a:xfrm rot="10800000">
            <a:off x="6013250" y="-28822"/>
            <a:ext cx="0" cy="3036600"/>
          </a:xfrm>
          <a:prstGeom prst="straightConnector1">
            <a:avLst/>
          </a:prstGeom>
          <a:noFill/>
          <a:ln w="9525" cap="flat" cmpd="sng">
            <a:solidFill>
              <a:schemeClr val="accent2"/>
            </a:solidFill>
            <a:prstDash val="solid"/>
            <a:round/>
            <a:headEnd type="oval" w="med" len="med"/>
            <a:tailEnd type="none" w="med" len="med"/>
          </a:ln>
        </p:spPr>
      </p:cxnSp>
      <p:sp>
        <p:nvSpPr>
          <p:cNvPr id="335" name="Google Shape;335;p53"/>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6" name="Google Shape;336;p53"/>
          <p:cNvGrpSpPr/>
          <p:nvPr/>
        </p:nvGrpSpPr>
        <p:grpSpPr>
          <a:xfrm>
            <a:off x="629692" y="1105264"/>
            <a:ext cx="144992" cy="269768"/>
            <a:chOff x="629692" y="1105264"/>
            <a:chExt cx="144992" cy="269768"/>
          </a:xfrm>
        </p:grpSpPr>
        <p:sp>
          <p:nvSpPr>
            <p:cNvPr id="337" name="Google Shape;337;p53"/>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3"/>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9" name="Google Shape;339;p53">
            <a:hlinkClick r:id="rId8"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340" name="Google Shape;340;p53"/>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341" name="Google Shape;341;p53">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342" name="Google Shape;342;p53">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30"/>
                                        </p:tgtEl>
                                        <p:attrNameLst>
                                          <p:attrName>style.visibility</p:attrName>
                                        </p:attrNameLst>
                                      </p:cBhvr>
                                      <p:to>
                                        <p:strVal val="visible"/>
                                      </p:to>
                                    </p:set>
                                    <p:anim calcmode="lin" valueType="num">
                                      <p:cBhvr additive="base">
                                        <p:cTn id="7" dur="1000"/>
                                        <p:tgtEl>
                                          <p:spTgt spid="33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333"/>
                                        </p:tgtEl>
                                        <p:attrNameLst>
                                          <p:attrName>style.visibility</p:attrName>
                                        </p:attrNameLst>
                                      </p:cBhvr>
                                      <p:to>
                                        <p:strVal val="visible"/>
                                      </p:to>
                                    </p:set>
                                    <p:anim calcmode="lin" valueType="num">
                                      <p:cBhvr additive="base">
                                        <p:cTn id="11" dur="1000"/>
                                        <p:tgtEl>
                                          <p:spTgt spid="333"/>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331"/>
                                        </p:tgtEl>
                                        <p:attrNameLst>
                                          <p:attrName>style.visibility</p:attrName>
                                        </p:attrNameLst>
                                      </p:cBhvr>
                                      <p:to>
                                        <p:strVal val="visible"/>
                                      </p:to>
                                    </p:set>
                                    <p:anim calcmode="lin" valueType="num">
                                      <p:cBhvr additive="base">
                                        <p:cTn id="15" dur="1000"/>
                                        <p:tgtEl>
                                          <p:spTgt spid="331"/>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334"/>
                                        </p:tgtEl>
                                        <p:attrNameLst>
                                          <p:attrName>style.visibility</p:attrName>
                                        </p:attrNameLst>
                                      </p:cBhvr>
                                      <p:to>
                                        <p:strVal val="visible"/>
                                      </p:to>
                                    </p:set>
                                    <p:anim calcmode="lin" valueType="num">
                                      <p:cBhvr additive="base">
                                        <p:cTn id="19" dur="1000"/>
                                        <p:tgtEl>
                                          <p:spTgt spid="334"/>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1" fill="hold" nodeType="afterEffect">
                                  <p:stCondLst>
                                    <p:cond delay="0"/>
                                  </p:stCondLst>
                                  <p:childTnLst>
                                    <p:set>
                                      <p:cBhvr>
                                        <p:cTn id="22" dur="1" fill="hold">
                                          <p:stCondLst>
                                            <p:cond delay="0"/>
                                          </p:stCondLst>
                                        </p:cTn>
                                        <p:tgtEl>
                                          <p:spTgt spid="332"/>
                                        </p:tgtEl>
                                        <p:attrNameLst>
                                          <p:attrName>style.visibility</p:attrName>
                                        </p:attrNameLst>
                                      </p:cBhvr>
                                      <p:to>
                                        <p:strVal val="visible"/>
                                      </p:to>
                                    </p:set>
                                    <p:anim calcmode="lin" valueType="num">
                                      <p:cBhvr additive="base">
                                        <p:cTn id="23" dur="1000"/>
                                        <p:tgtEl>
                                          <p:spTgt spid="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87"/>
          <p:cNvSpPr txBox="1">
            <a:spLocks noGrp="1"/>
          </p:cNvSpPr>
          <p:nvPr>
            <p:ph type="title"/>
          </p:nvPr>
        </p:nvSpPr>
        <p:spPr>
          <a:xfrm>
            <a:off x="1504092" y="102393"/>
            <a:ext cx="32580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Simülasyon Kodu</a:t>
            </a:r>
            <a:endParaRPr dirty="0"/>
          </a:p>
        </p:txBody>
      </p:sp>
      <p:sp>
        <p:nvSpPr>
          <p:cNvPr id="1601" name="Google Shape;1601;p8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02" name="Google Shape;1602;p87"/>
          <p:cNvGrpSpPr/>
          <p:nvPr/>
        </p:nvGrpSpPr>
        <p:grpSpPr>
          <a:xfrm>
            <a:off x="629692" y="1105264"/>
            <a:ext cx="144992" cy="269768"/>
            <a:chOff x="629692" y="1105264"/>
            <a:chExt cx="144992" cy="269768"/>
          </a:xfrm>
        </p:grpSpPr>
        <p:sp>
          <p:nvSpPr>
            <p:cNvPr id="1603" name="Google Shape;1603;p8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8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5" name="Google Shape;1605;p8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606" name="Google Shape;1606;p8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5</a:t>
            </a:r>
            <a:endParaRPr sz="1000" dirty="0"/>
          </a:p>
        </p:txBody>
      </p:sp>
      <p:sp>
        <p:nvSpPr>
          <p:cNvPr id="1607" name="Google Shape;1607;p8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608" name="Google Shape;1608;p8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3" name="Alt Başlık 2">
            <a:extLst>
              <a:ext uri="{FF2B5EF4-FFF2-40B4-BE49-F238E27FC236}">
                <a16:creationId xmlns:a16="http://schemas.microsoft.com/office/drawing/2014/main" id="{E9993D2B-74CF-D092-92D7-9F8D09F6E77F}"/>
              </a:ext>
            </a:extLst>
          </p:cNvPr>
          <p:cNvSpPr>
            <a:spLocks noGrp="1"/>
          </p:cNvSpPr>
          <p:nvPr>
            <p:ph type="subTitle" idx="1"/>
          </p:nvPr>
        </p:nvSpPr>
        <p:spPr>
          <a:xfrm>
            <a:off x="1212272" y="506572"/>
            <a:ext cx="6427636" cy="3933725"/>
          </a:xfrm>
        </p:spPr>
        <p:txBody>
          <a:bodyPr/>
          <a:lstStyle/>
          <a:p>
            <a:pPr algn="l"/>
            <a:r>
              <a:rPr lang="tr-TR" sz="1000" dirty="0"/>
              <a:t>#start=Traffic_Lights.exe#</a:t>
            </a:r>
          </a:p>
          <a:p>
            <a:pPr algn="l"/>
            <a:r>
              <a:rPr lang="tr-TR" sz="1000" dirty="0"/>
              <a:t>ORG 100h</a:t>
            </a:r>
          </a:p>
          <a:p>
            <a:pPr algn="l"/>
            <a:r>
              <a:rPr lang="tr-TR" sz="1000" dirty="0"/>
              <a:t>MOV CX, 150       ; </a:t>
            </a:r>
            <a:r>
              <a:rPr lang="tr-TR" sz="1000" dirty="0">
                <a:highlight>
                  <a:srgbClr val="008000"/>
                </a:highlight>
              </a:rPr>
              <a:t>Sure belirlemek icin kullaniyoruz (CX kaydedicisini sayac olarak kullaniyoruz)</a:t>
            </a:r>
          </a:p>
          <a:p>
            <a:pPr algn="l"/>
            <a:r>
              <a:rPr lang="tr-TR" sz="1000" dirty="0"/>
              <a:t>LoopStart1:</a:t>
            </a:r>
          </a:p>
          <a:p>
            <a:pPr algn="l"/>
            <a:r>
              <a:rPr lang="tr-TR" sz="1000" dirty="0"/>
              <a:t>MOV AX, 0000001001001001B    ;</a:t>
            </a:r>
            <a:r>
              <a:rPr lang="tr-TR" sz="1000" dirty="0">
                <a:highlight>
                  <a:srgbClr val="008000"/>
                </a:highlight>
              </a:rPr>
              <a:t>kuzey-guney kirmizi / dogu-bati kirmizi </a:t>
            </a:r>
          </a:p>
          <a:p>
            <a:pPr algn="l"/>
            <a:r>
              <a:rPr lang="tr-TR" sz="1000" dirty="0"/>
              <a:t>OUT 4, AX ; </a:t>
            </a:r>
            <a:r>
              <a:rPr lang="tr-TR" sz="1000" dirty="0">
                <a:highlight>
                  <a:srgbClr val="008000"/>
                </a:highlight>
              </a:rPr>
              <a:t>AX kaydedicisindeki verilerin 4. çcikis portuna gonderilmesi için   kullanilir.(Cikis portuna belirtilen bit degerlerini atar)</a:t>
            </a:r>
          </a:p>
          <a:p>
            <a:pPr algn="l"/>
            <a:r>
              <a:rPr lang="tr-TR" sz="1000" dirty="0"/>
              <a:t>LOOP LoopStart1  ; </a:t>
            </a:r>
            <a:r>
              <a:rPr lang="tr-TR" sz="1000" dirty="0">
                <a:highlight>
                  <a:srgbClr val="008000"/>
                </a:highlight>
              </a:rPr>
              <a:t>Donguyu baslatir</a:t>
            </a:r>
          </a:p>
          <a:p>
            <a:pPr algn="l"/>
            <a:r>
              <a:rPr lang="tr-TR" sz="1000" dirty="0"/>
              <a:t>MOV CX, 150       ; </a:t>
            </a:r>
            <a:r>
              <a:rPr lang="tr-TR" sz="1000" dirty="0">
                <a:highlight>
                  <a:srgbClr val="008000"/>
                </a:highlight>
              </a:rPr>
              <a:t>Sure belirlemek icin kullaniyoruz (CX kaydedicisini sayac olarak kullaniyoruz)</a:t>
            </a:r>
          </a:p>
          <a:p>
            <a:pPr algn="l"/>
            <a:r>
              <a:rPr lang="tr-TR" sz="1000" dirty="0"/>
              <a:t>LoopStart2:</a:t>
            </a:r>
          </a:p>
          <a:p>
            <a:pPr algn="l"/>
            <a:r>
              <a:rPr lang="tr-TR" sz="1000" dirty="0"/>
              <a:t>MOV AX, 0000001011001011B    ;</a:t>
            </a:r>
            <a:r>
              <a:rPr lang="tr-TR" sz="1000" dirty="0">
                <a:highlight>
                  <a:srgbClr val="008000"/>
                </a:highlight>
              </a:rPr>
              <a:t>kuzey-guney sari-kirmizi / dogu-bati kirmizi</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LoopStart2  ; </a:t>
            </a:r>
            <a:r>
              <a:rPr lang="tr-TR" sz="1000" dirty="0">
                <a:highlight>
                  <a:srgbClr val="008000"/>
                </a:highlight>
              </a:rPr>
              <a:t>Donguyu baslatir</a:t>
            </a:r>
          </a:p>
          <a:p>
            <a:pPr algn="l"/>
            <a:r>
              <a:rPr lang="tr-TR" sz="1000" dirty="0"/>
              <a:t>MOV CX, 3750    ; </a:t>
            </a:r>
            <a:r>
              <a:rPr lang="tr-TR" sz="1000" dirty="0">
                <a:highlight>
                  <a:srgbClr val="008000"/>
                </a:highlight>
              </a:rPr>
              <a:t>Sure belirlemek icin kullaniyoruz (CX kaydedicisini sayac olarak kullaniyoruz)</a:t>
            </a:r>
          </a:p>
          <a:p>
            <a:pPr algn="l"/>
            <a:r>
              <a:rPr lang="tr-TR" sz="1000" dirty="0"/>
              <a:t>LoopStart3:</a:t>
            </a:r>
          </a:p>
          <a:p>
            <a:pPr algn="l"/>
            <a:r>
              <a:rPr lang="tr-TR" sz="1000" dirty="0"/>
              <a:t>MOV AX, 0000001100001100B   ;</a:t>
            </a:r>
            <a:r>
              <a:rPr lang="tr-TR" sz="1000" dirty="0">
                <a:highlight>
                  <a:srgbClr val="008000"/>
                </a:highlight>
              </a:rPr>
              <a:t>kuzey guney icin yesil isik / dogu-bati kirmizi</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LoopStart3  ; </a:t>
            </a:r>
            <a:r>
              <a:rPr lang="tr-TR" sz="1000" dirty="0">
                <a:highlight>
                  <a:srgbClr val="008000"/>
                </a:highlight>
              </a:rPr>
              <a:t>Donguyu baslatir</a:t>
            </a:r>
          </a:p>
          <a:p>
            <a:pPr algn="l"/>
            <a:r>
              <a:rPr lang="tr-TR" sz="1000" dirty="0"/>
              <a:t>  MOV CX, 100  ; </a:t>
            </a:r>
            <a:r>
              <a:rPr lang="tr-TR" sz="1000" dirty="0">
                <a:highlight>
                  <a:srgbClr val="008000"/>
                </a:highlight>
              </a:rPr>
              <a:t>Sure belirlemek icin kullaniyoruz (CX kaydedicisini sayac olarak kullaniyoruz)</a:t>
            </a:r>
          </a:p>
          <a:p>
            <a:pPr algn="l"/>
            <a:r>
              <a:rPr lang="tr-TR" sz="1000" dirty="0"/>
              <a:t>LoopStart4:</a:t>
            </a:r>
          </a:p>
          <a:p>
            <a:pPr algn="l"/>
            <a:r>
              <a:rPr lang="tr-TR" sz="1000" dirty="0"/>
              <a:t>MOV AX, 0000011010011010B   ;</a:t>
            </a:r>
            <a:r>
              <a:rPr lang="tr-TR" sz="1000" dirty="0">
                <a:highlight>
                  <a:srgbClr val="008000"/>
                </a:highlight>
              </a:rPr>
              <a:t>kuzey-guney sari/ dogu-bati sari-kirmizi</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LoopStart4    ; </a:t>
            </a:r>
            <a:r>
              <a:rPr lang="tr-TR" sz="1000" dirty="0">
                <a:highlight>
                  <a:srgbClr val="008000"/>
                </a:highlight>
              </a:rPr>
              <a:t>Donguyu baslatir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9F7B1F-1EDF-4C2B-B76A-A95EB61205FE}"/>
              </a:ext>
            </a:extLst>
          </p:cNvPr>
          <p:cNvSpPr>
            <a:spLocks noGrp="1"/>
          </p:cNvSpPr>
          <p:nvPr>
            <p:ph type="title"/>
          </p:nvPr>
        </p:nvSpPr>
        <p:spPr>
          <a:xfrm>
            <a:off x="805500" y="115381"/>
            <a:ext cx="7533000" cy="515100"/>
          </a:xfrm>
        </p:spPr>
        <p:txBody>
          <a:bodyPr/>
          <a:lstStyle/>
          <a:p>
            <a:pPr algn="l"/>
            <a:r>
              <a:rPr lang="tr-TR" dirty="0"/>
              <a:t>SİMÜLASYON KODU DEVAMI</a:t>
            </a:r>
          </a:p>
        </p:txBody>
      </p:sp>
      <p:sp>
        <p:nvSpPr>
          <p:cNvPr id="4" name="Alt Başlık 3">
            <a:extLst>
              <a:ext uri="{FF2B5EF4-FFF2-40B4-BE49-F238E27FC236}">
                <a16:creationId xmlns:a16="http://schemas.microsoft.com/office/drawing/2014/main" id="{5C26858F-320C-074E-FB51-635ABB3E7C55}"/>
              </a:ext>
            </a:extLst>
          </p:cNvPr>
          <p:cNvSpPr>
            <a:spLocks noGrp="1"/>
          </p:cNvSpPr>
          <p:nvPr>
            <p:ph type="subTitle" idx="1"/>
          </p:nvPr>
        </p:nvSpPr>
        <p:spPr>
          <a:xfrm>
            <a:off x="559901" y="460663"/>
            <a:ext cx="7680409" cy="4222173"/>
          </a:xfrm>
        </p:spPr>
        <p:txBody>
          <a:bodyPr/>
          <a:lstStyle/>
          <a:p>
            <a:pPr algn="l"/>
            <a:r>
              <a:rPr lang="tr-TR" sz="1000" dirty="0"/>
              <a:t>MOV CX, 100     ; </a:t>
            </a:r>
            <a:r>
              <a:rPr lang="tr-TR" sz="1000" dirty="0">
                <a:highlight>
                  <a:srgbClr val="008000"/>
                </a:highlight>
              </a:rPr>
              <a:t>Sure belirlemek icin kullaniyoruz (CX kaydedicisini sayac olarak kullaniyoruz)</a:t>
            </a:r>
          </a:p>
          <a:p>
            <a:pPr algn="l"/>
            <a:r>
              <a:rPr lang="tr-TR" sz="1000" dirty="0"/>
              <a:t>LoopStart5:</a:t>
            </a:r>
          </a:p>
          <a:p>
            <a:pPr algn="l"/>
            <a:r>
              <a:rPr lang="tr-TR" sz="1000" dirty="0"/>
              <a:t>MOV AX, 0000011001011001B    ; </a:t>
            </a:r>
            <a:r>
              <a:rPr lang="tr-TR" sz="1000" dirty="0">
                <a:highlight>
                  <a:srgbClr val="008000"/>
                </a:highlight>
              </a:rPr>
              <a:t>kuzey-guney kirmizi/ dogu-bati sari-kirmizi</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LoopStart5   ; </a:t>
            </a:r>
            <a:r>
              <a:rPr lang="tr-TR" sz="1000" dirty="0">
                <a:highlight>
                  <a:srgbClr val="008000"/>
                </a:highlight>
              </a:rPr>
              <a:t>Donguyu baslatir</a:t>
            </a:r>
          </a:p>
          <a:p>
            <a:pPr algn="l"/>
            <a:r>
              <a:rPr lang="tr-TR" sz="1000" dirty="0"/>
              <a:t>MOV CX, 3750      ; </a:t>
            </a:r>
            <a:r>
              <a:rPr lang="tr-TR" sz="1000" dirty="0">
                <a:highlight>
                  <a:srgbClr val="008000"/>
                </a:highlight>
              </a:rPr>
              <a:t>Sure belirlemek icin kullaniyoruz (CX kaydedicisini sayac olarak kullaniyoruz)</a:t>
            </a:r>
          </a:p>
          <a:p>
            <a:pPr algn="l"/>
            <a:r>
              <a:rPr lang="tr-TR" sz="1000" dirty="0"/>
              <a:t>LoopStart6:</a:t>
            </a:r>
          </a:p>
          <a:p>
            <a:pPr algn="l"/>
            <a:r>
              <a:rPr lang="tr-TR" sz="1000" dirty="0"/>
              <a:t>MOV AX, 0000100001100001B    ;</a:t>
            </a:r>
            <a:r>
              <a:rPr lang="tr-TR" sz="1000" dirty="0">
                <a:highlight>
                  <a:srgbClr val="008000"/>
                </a:highlight>
              </a:rPr>
              <a:t>kuzey-guney kirmizi / dogu-bati yesil</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LoopStart6   ; </a:t>
            </a:r>
            <a:r>
              <a:rPr lang="tr-TR" sz="1000" dirty="0">
                <a:highlight>
                  <a:srgbClr val="008000"/>
                </a:highlight>
              </a:rPr>
              <a:t>Donguyu baslatir</a:t>
            </a:r>
          </a:p>
          <a:p>
            <a:pPr algn="l"/>
            <a:r>
              <a:rPr lang="tr-TR" sz="1000" dirty="0"/>
              <a:t>MOV CX, 100     ; </a:t>
            </a:r>
            <a:r>
              <a:rPr lang="tr-TR" sz="1000" dirty="0">
                <a:highlight>
                  <a:srgbClr val="008000"/>
                </a:highlight>
              </a:rPr>
              <a:t>Sure belirlemek icin kullaniyoruz (CX kaydedicisini sayac olarak kullaniyoruz)</a:t>
            </a:r>
          </a:p>
          <a:p>
            <a:pPr algn="l"/>
            <a:r>
              <a:rPr lang="tr-TR" sz="1000" dirty="0"/>
              <a:t>LoopStart7:</a:t>
            </a:r>
          </a:p>
          <a:p>
            <a:pPr algn="l"/>
            <a:r>
              <a:rPr lang="tr-TR" sz="1000" dirty="0"/>
              <a:t>MOV AX, 0000010001010001B    ;</a:t>
            </a:r>
            <a:r>
              <a:rPr lang="tr-TR" sz="1000" dirty="0">
                <a:highlight>
                  <a:srgbClr val="008000"/>
                </a:highlight>
              </a:rPr>
              <a:t>kuzey-guney kirmizi / dogu-bati sari</a:t>
            </a:r>
          </a:p>
          <a:p>
            <a:pPr algn="l"/>
            <a:r>
              <a:rPr lang="tr-TR" sz="1000" dirty="0"/>
              <a:t>OUT 4, AX  ; </a:t>
            </a:r>
            <a:r>
              <a:rPr lang="tr-TR" sz="1000" dirty="0">
                <a:highlight>
                  <a:srgbClr val="008000"/>
                </a:highlight>
              </a:rPr>
              <a:t>AX kaydedicisindeki verilerin 4. çcikis portuna gonderilmesi icin kullanilir.(Cikis portuna belirtilen bit degerlerini atar)</a:t>
            </a:r>
          </a:p>
          <a:p>
            <a:pPr algn="l"/>
            <a:r>
              <a:rPr lang="tr-TR" sz="1000" dirty="0"/>
              <a:t>LOOP LoopStart7    ; </a:t>
            </a:r>
            <a:r>
              <a:rPr lang="tr-TR" sz="1000" dirty="0">
                <a:highlight>
                  <a:srgbClr val="008000"/>
                </a:highlight>
              </a:rPr>
              <a:t>Donguyu baslatir</a:t>
            </a:r>
          </a:p>
          <a:p>
            <a:pPr algn="l"/>
            <a:r>
              <a:rPr lang="tr-TR" sz="1000" dirty="0"/>
              <a:t>MOV CX, 100       ; </a:t>
            </a:r>
            <a:r>
              <a:rPr lang="tr-TR" sz="1000" dirty="0">
                <a:highlight>
                  <a:srgbClr val="008000"/>
                </a:highlight>
              </a:rPr>
              <a:t>Sure belirlemek icin kullaniyoruz (CX kaydedicisini sayac olarak kullaniyoruz)</a:t>
            </a:r>
          </a:p>
          <a:p>
            <a:pPr algn="l"/>
            <a:r>
              <a:rPr lang="tr-TR" sz="1000" dirty="0"/>
              <a:t>LoopStart8:</a:t>
            </a:r>
          </a:p>
          <a:p>
            <a:pPr algn="l"/>
            <a:r>
              <a:rPr lang="tr-TR" sz="1000" dirty="0"/>
              <a:t>MOV AX, 0000001001001001B    ;</a:t>
            </a:r>
            <a:r>
              <a:rPr lang="tr-TR" sz="1000" dirty="0">
                <a:highlight>
                  <a:srgbClr val="008000"/>
                </a:highlight>
              </a:rPr>
              <a:t>kuzey-guney kirmizi / dogu-bati kirmizi</a:t>
            </a:r>
          </a:p>
          <a:p>
            <a:pPr algn="l"/>
            <a:r>
              <a:rPr lang="tr-TR" sz="1000" dirty="0"/>
              <a:t>OUT 4, AX      ; </a:t>
            </a:r>
            <a:r>
              <a:rPr lang="tr-TR" sz="1000" dirty="0">
                <a:highlight>
                  <a:srgbClr val="008000"/>
                </a:highlight>
              </a:rPr>
              <a:t>AX kaydedicisindeki verilerin 4. cikis portuna gonderilmesi icin kullanilir.(Cikis portuna belirtilen bit degerlerini atar)</a:t>
            </a:r>
          </a:p>
          <a:p>
            <a:pPr algn="l"/>
            <a:r>
              <a:rPr lang="tr-TR" sz="1000" dirty="0"/>
              <a:t>LOOP LoopStart8  ; </a:t>
            </a:r>
            <a:r>
              <a:rPr lang="tr-TR" sz="1000" dirty="0">
                <a:highlight>
                  <a:srgbClr val="008000"/>
                </a:highlight>
              </a:rPr>
              <a:t>Donguyu baslatir</a:t>
            </a:r>
          </a:p>
          <a:p>
            <a:pPr algn="l"/>
            <a:r>
              <a:rPr lang="tr-TR" sz="1000" dirty="0"/>
              <a:t>MOV AH, 4CH        ; </a:t>
            </a:r>
            <a:r>
              <a:rPr lang="tr-TR" sz="1000" dirty="0">
                <a:highlight>
                  <a:srgbClr val="008000"/>
                </a:highlight>
              </a:rPr>
              <a:t>AH'ye programin çcikis kodunu atar.</a:t>
            </a:r>
          </a:p>
          <a:p>
            <a:pPr algn="l"/>
            <a:r>
              <a:rPr lang="tr-TR" sz="1000" dirty="0"/>
              <a:t>INT 21H            ; </a:t>
            </a:r>
            <a:r>
              <a:rPr lang="tr-TR" sz="1000" dirty="0">
                <a:highlight>
                  <a:srgbClr val="008000"/>
                </a:highlight>
              </a:rPr>
              <a:t>Bu islemci kesmesi, programin cikis yapmasini saglar.</a:t>
            </a:r>
          </a:p>
          <a:p>
            <a:pPr algn="l"/>
            <a:r>
              <a:rPr lang="tr-TR" sz="1000" dirty="0"/>
              <a:t>end                ; </a:t>
            </a:r>
            <a:r>
              <a:rPr lang="tr-TR" sz="1000" dirty="0">
                <a:highlight>
                  <a:srgbClr val="008000"/>
                </a:highlight>
              </a:rPr>
              <a:t>Programin sonunu belirtir.</a:t>
            </a:r>
          </a:p>
        </p:txBody>
      </p:sp>
    </p:spTree>
    <p:extLst>
      <p:ext uri="{BB962C8B-B14F-4D97-AF65-F5344CB8AC3E}">
        <p14:creationId xmlns:p14="http://schemas.microsoft.com/office/powerpoint/2010/main" val="237813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C8F5BFB9-D2C9-FC1A-EAEE-88F6B9EA1544}"/>
              </a:ext>
            </a:extLst>
          </p:cNvPr>
          <p:cNvSpPr txBox="1"/>
          <p:nvPr/>
        </p:nvSpPr>
        <p:spPr>
          <a:xfrm>
            <a:off x="55232" y="4081047"/>
            <a:ext cx="9144000" cy="461665"/>
          </a:xfrm>
          <a:prstGeom prst="rect">
            <a:avLst/>
          </a:prstGeom>
          <a:noFill/>
        </p:spPr>
        <p:txBody>
          <a:bodyPr wrap="square" rtlCol="0">
            <a:spAutoFit/>
          </a:bodyPr>
          <a:lstStyle/>
          <a:p>
            <a:pPr algn="ctr"/>
            <a:r>
              <a:rPr lang="tr-TR" sz="2400" dirty="0">
                <a:solidFill>
                  <a:schemeClr val="bg1"/>
                </a:solidFill>
                <a:latin typeface="Montserrat" panose="00000500000000000000" pitchFamily="2" charset="-94"/>
              </a:rPr>
              <a:t>EMU8086 TRAFİK IŞIKLARI PROJESİ KOD SATIRLARI -1-</a:t>
            </a:r>
          </a:p>
        </p:txBody>
      </p:sp>
      <p:pic>
        <p:nvPicPr>
          <p:cNvPr id="3" name="Resim 2">
            <a:extLst>
              <a:ext uri="{FF2B5EF4-FFF2-40B4-BE49-F238E27FC236}">
                <a16:creationId xmlns:a16="http://schemas.microsoft.com/office/drawing/2014/main" id="{A69A69B2-AD38-29FC-1D35-B1BD63C8C5AA}"/>
              </a:ext>
            </a:extLst>
          </p:cNvPr>
          <p:cNvPicPr>
            <a:picLocks noChangeAspect="1"/>
          </p:cNvPicPr>
          <p:nvPr/>
        </p:nvPicPr>
        <p:blipFill>
          <a:blip r:embed="rId2"/>
          <a:stretch>
            <a:fillRect/>
          </a:stretch>
        </p:blipFill>
        <p:spPr>
          <a:xfrm>
            <a:off x="0" y="0"/>
            <a:ext cx="9144000" cy="3918857"/>
          </a:xfrm>
          <a:prstGeom prst="rect">
            <a:avLst/>
          </a:prstGeom>
        </p:spPr>
      </p:pic>
    </p:spTree>
    <p:extLst>
      <p:ext uri="{BB962C8B-B14F-4D97-AF65-F5344CB8AC3E}">
        <p14:creationId xmlns:p14="http://schemas.microsoft.com/office/powerpoint/2010/main" val="291180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9F215E6D-29FB-F5DD-7A1A-2CBEF25B6F30}"/>
              </a:ext>
            </a:extLst>
          </p:cNvPr>
          <p:cNvSpPr txBox="1"/>
          <p:nvPr/>
        </p:nvSpPr>
        <p:spPr>
          <a:xfrm>
            <a:off x="349804" y="4074910"/>
            <a:ext cx="9144000" cy="677108"/>
          </a:xfrm>
          <a:prstGeom prst="rect">
            <a:avLst/>
          </a:prstGeom>
          <a:noFill/>
        </p:spPr>
        <p:txBody>
          <a:bodyPr wrap="square" rtlCol="0">
            <a:spAutoFit/>
          </a:bodyPr>
          <a:lstStyle/>
          <a:p>
            <a:r>
              <a:rPr lang="tr-TR" sz="2400" dirty="0">
                <a:solidFill>
                  <a:schemeClr val="bg1"/>
                </a:solidFill>
                <a:latin typeface="Montserrat" panose="00000500000000000000" pitchFamily="2" charset="-94"/>
              </a:rPr>
              <a:t>EMU8086 TRAFİK IŞIKLARI PROJESİ KOD SATIRLARI -2-</a:t>
            </a:r>
          </a:p>
          <a:p>
            <a:endParaRPr lang="tr-TR" dirty="0"/>
          </a:p>
        </p:txBody>
      </p:sp>
      <p:pic>
        <p:nvPicPr>
          <p:cNvPr id="3" name="Resim 2">
            <a:extLst>
              <a:ext uri="{FF2B5EF4-FFF2-40B4-BE49-F238E27FC236}">
                <a16:creationId xmlns:a16="http://schemas.microsoft.com/office/drawing/2014/main" id="{707726A9-830A-32D0-3C92-C553C6DE8719}"/>
              </a:ext>
            </a:extLst>
          </p:cNvPr>
          <p:cNvPicPr>
            <a:picLocks noChangeAspect="1"/>
          </p:cNvPicPr>
          <p:nvPr/>
        </p:nvPicPr>
        <p:blipFill>
          <a:blip r:embed="rId2"/>
          <a:stretch>
            <a:fillRect/>
          </a:stretch>
        </p:blipFill>
        <p:spPr>
          <a:xfrm>
            <a:off x="0" y="1"/>
            <a:ext cx="9144000" cy="4074910"/>
          </a:xfrm>
          <a:prstGeom prst="rect">
            <a:avLst/>
          </a:prstGeom>
        </p:spPr>
      </p:pic>
    </p:spTree>
    <p:extLst>
      <p:ext uri="{BB962C8B-B14F-4D97-AF65-F5344CB8AC3E}">
        <p14:creationId xmlns:p14="http://schemas.microsoft.com/office/powerpoint/2010/main" val="325765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FAB32495-54BD-8895-FFF0-E4510B2605CC}"/>
              </a:ext>
            </a:extLst>
          </p:cNvPr>
          <p:cNvPicPr>
            <a:picLocks noChangeAspect="1"/>
          </p:cNvPicPr>
          <p:nvPr/>
        </p:nvPicPr>
        <p:blipFill>
          <a:blip r:embed="rId2"/>
          <a:stretch>
            <a:fillRect/>
          </a:stretch>
        </p:blipFill>
        <p:spPr>
          <a:xfrm>
            <a:off x="206829" y="0"/>
            <a:ext cx="2143424" cy="2253343"/>
          </a:xfrm>
          <a:prstGeom prst="rect">
            <a:avLst/>
          </a:prstGeom>
        </p:spPr>
      </p:pic>
      <p:pic>
        <p:nvPicPr>
          <p:cNvPr id="16" name="Resim 15">
            <a:extLst>
              <a:ext uri="{FF2B5EF4-FFF2-40B4-BE49-F238E27FC236}">
                <a16:creationId xmlns:a16="http://schemas.microsoft.com/office/drawing/2014/main" id="{80489A7D-81E7-3181-2919-74B09CA1E3CC}"/>
              </a:ext>
            </a:extLst>
          </p:cNvPr>
          <p:cNvPicPr>
            <a:picLocks noChangeAspect="1"/>
          </p:cNvPicPr>
          <p:nvPr/>
        </p:nvPicPr>
        <p:blipFill>
          <a:blip r:embed="rId3"/>
          <a:stretch>
            <a:fillRect/>
          </a:stretch>
        </p:blipFill>
        <p:spPr>
          <a:xfrm>
            <a:off x="206829" y="2571750"/>
            <a:ext cx="2162477" cy="2571750"/>
          </a:xfrm>
          <a:prstGeom prst="rect">
            <a:avLst/>
          </a:prstGeom>
        </p:spPr>
      </p:pic>
      <p:sp>
        <p:nvSpPr>
          <p:cNvPr id="17" name="Metin kutusu 16">
            <a:extLst>
              <a:ext uri="{FF2B5EF4-FFF2-40B4-BE49-F238E27FC236}">
                <a16:creationId xmlns:a16="http://schemas.microsoft.com/office/drawing/2014/main" id="{CD14D0FE-16B5-677D-3FB3-37A08CED7B40}"/>
              </a:ext>
            </a:extLst>
          </p:cNvPr>
          <p:cNvSpPr txBox="1"/>
          <p:nvPr/>
        </p:nvSpPr>
        <p:spPr>
          <a:xfrm>
            <a:off x="2502355" y="1308012"/>
            <a:ext cx="6434815"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Tüm ışıklar kırmızı yanarken kullandığımız kod satırları ve uygulama görüntüsü.</a:t>
            </a:r>
          </a:p>
        </p:txBody>
      </p:sp>
      <p:sp>
        <p:nvSpPr>
          <p:cNvPr id="21" name="Metin kutusu 20">
            <a:extLst>
              <a:ext uri="{FF2B5EF4-FFF2-40B4-BE49-F238E27FC236}">
                <a16:creationId xmlns:a16="http://schemas.microsoft.com/office/drawing/2014/main" id="{4981A78B-D330-FEB2-0EB2-FF2B63277166}"/>
              </a:ext>
            </a:extLst>
          </p:cNvPr>
          <p:cNvSpPr txBox="1"/>
          <p:nvPr/>
        </p:nvSpPr>
        <p:spPr>
          <a:xfrm>
            <a:off x="2502354" y="3973286"/>
            <a:ext cx="6304189"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sarı-kırmızı, Doğu-Batı yönünde ışıklar kırmızı yanarken kullandığımız kod satırları ve uygulama görüntüsü.</a:t>
            </a:r>
          </a:p>
        </p:txBody>
      </p:sp>
      <p:pic>
        <p:nvPicPr>
          <p:cNvPr id="3" name="Resim 2">
            <a:extLst>
              <a:ext uri="{FF2B5EF4-FFF2-40B4-BE49-F238E27FC236}">
                <a16:creationId xmlns:a16="http://schemas.microsoft.com/office/drawing/2014/main" id="{A0F82056-0F10-734F-4B6A-12DBD4EEF1C0}"/>
              </a:ext>
            </a:extLst>
          </p:cNvPr>
          <p:cNvPicPr>
            <a:picLocks noChangeAspect="1"/>
          </p:cNvPicPr>
          <p:nvPr/>
        </p:nvPicPr>
        <p:blipFill>
          <a:blip r:embed="rId4"/>
          <a:stretch>
            <a:fillRect/>
          </a:stretch>
        </p:blipFill>
        <p:spPr>
          <a:xfrm>
            <a:off x="2502353" y="119743"/>
            <a:ext cx="6538231" cy="883082"/>
          </a:xfrm>
          <a:prstGeom prst="rect">
            <a:avLst/>
          </a:prstGeom>
        </p:spPr>
      </p:pic>
      <p:pic>
        <p:nvPicPr>
          <p:cNvPr id="5" name="Resim 4">
            <a:extLst>
              <a:ext uri="{FF2B5EF4-FFF2-40B4-BE49-F238E27FC236}">
                <a16:creationId xmlns:a16="http://schemas.microsoft.com/office/drawing/2014/main" id="{9E6E882C-34F7-ACF8-EFC5-F1CED4E3687C}"/>
              </a:ext>
            </a:extLst>
          </p:cNvPr>
          <p:cNvPicPr>
            <a:picLocks noChangeAspect="1"/>
          </p:cNvPicPr>
          <p:nvPr/>
        </p:nvPicPr>
        <p:blipFill>
          <a:blip r:embed="rId5"/>
          <a:stretch>
            <a:fillRect/>
          </a:stretch>
        </p:blipFill>
        <p:spPr>
          <a:xfrm>
            <a:off x="2502352" y="2703338"/>
            <a:ext cx="6538231" cy="883082"/>
          </a:xfrm>
          <a:prstGeom prst="rect">
            <a:avLst/>
          </a:prstGeom>
        </p:spPr>
      </p:pic>
    </p:spTree>
    <p:extLst>
      <p:ext uri="{BB962C8B-B14F-4D97-AF65-F5344CB8AC3E}">
        <p14:creationId xmlns:p14="http://schemas.microsoft.com/office/powerpoint/2010/main" val="365616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25FDB0F3-BB32-3E87-700E-878887606AC6}"/>
              </a:ext>
            </a:extLst>
          </p:cNvPr>
          <p:cNvPicPr>
            <a:picLocks noChangeAspect="1"/>
          </p:cNvPicPr>
          <p:nvPr/>
        </p:nvPicPr>
        <p:blipFill>
          <a:blip r:embed="rId2"/>
          <a:stretch>
            <a:fillRect/>
          </a:stretch>
        </p:blipFill>
        <p:spPr>
          <a:xfrm>
            <a:off x="271994" y="0"/>
            <a:ext cx="2133898" cy="2296886"/>
          </a:xfrm>
          <a:prstGeom prst="rect">
            <a:avLst/>
          </a:prstGeom>
        </p:spPr>
      </p:pic>
      <p:sp>
        <p:nvSpPr>
          <p:cNvPr id="11" name="Metin kutusu 10">
            <a:extLst>
              <a:ext uri="{FF2B5EF4-FFF2-40B4-BE49-F238E27FC236}">
                <a16:creationId xmlns:a16="http://schemas.microsoft.com/office/drawing/2014/main" id="{A6AC0E34-A982-0470-9F1E-6C3D256A395E}"/>
              </a:ext>
            </a:extLst>
          </p:cNvPr>
          <p:cNvSpPr txBox="1"/>
          <p:nvPr/>
        </p:nvSpPr>
        <p:spPr>
          <a:xfrm>
            <a:off x="2536372" y="1306286"/>
            <a:ext cx="6477000"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yeşil, Doğu-Batı yönünde ışıklar kırmızı yanarken kullandığımız kod satırları ve uygulama görüntüsü.</a:t>
            </a:r>
          </a:p>
        </p:txBody>
      </p:sp>
      <p:pic>
        <p:nvPicPr>
          <p:cNvPr id="13" name="Resim 12">
            <a:extLst>
              <a:ext uri="{FF2B5EF4-FFF2-40B4-BE49-F238E27FC236}">
                <a16:creationId xmlns:a16="http://schemas.microsoft.com/office/drawing/2014/main" id="{00357342-20F8-9B85-839F-33F797F36500}"/>
              </a:ext>
            </a:extLst>
          </p:cNvPr>
          <p:cNvPicPr>
            <a:picLocks noChangeAspect="1"/>
          </p:cNvPicPr>
          <p:nvPr/>
        </p:nvPicPr>
        <p:blipFill>
          <a:blip r:embed="rId3"/>
          <a:stretch>
            <a:fillRect/>
          </a:stretch>
        </p:blipFill>
        <p:spPr>
          <a:xfrm>
            <a:off x="262468" y="2571750"/>
            <a:ext cx="2143424" cy="2571750"/>
          </a:xfrm>
          <a:prstGeom prst="rect">
            <a:avLst/>
          </a:prstGeom>
        </p:spPr>
      </p:pic>
      <p:sp>
        <p:nvSpPr>
          <p:cNvPr id="16" name="Metin kutusu 15">
            <a:extLst>
              <a:ext uri="{FF2B5EF4-FFF2-40B4-BE49-F238E27FC236}">
                <a16:creationId xmlns:a16="http://schemas.microsoft.com/office/drawing/2014/main" id="{FB453978-5D4C-E69E-E992-5440F979598A}"/>
              </a:ext>
            </a:extLst>
          </p:cNvPr>
          <p:cNvSpPr txBox="1"/>
          <p:nvPr/>
        </p:nvSpPr>
        <p:spPr>
          <a:xfrm>
            <a:off x="2536372" y="3951514"/>
            <a:ext cx="6477000"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sarı, Doğu-Batı yönünde ışıklar sarı-kırmızı yanarken kullandığımız kod satırları ve uygulama görüntüsü.</a:t>
            </a:r>
          </a:p>
        </p:txBody>
      </p:sp>
      <p:pic>
        <p:nvPicPr>
          <p:cNvPr id="3" name="Resim 2">
            <a:extLst>
              <a:ext uri="{FF2B5EF4-FFF2-40B4-BE49-F238E27FC236}">
                <a16:creationId xmlns:a16="http://schemas.microsoft.com/office/drawing/2014/main" id="{5C83E1CB-C18B-EA00-CEB4-2B228F4C1EE9}"/>
              </a:ext>
            </a:extLst>
          </p:cNvPr>
          <p:cNvPicPr>
            <a:picLocks noChangeAspect="1"/>
          </p:cNvPicPr>
          <p:nvPr/>
        </p:nvPicPr>
        <p:blipFill>
          <a:blip r:embed="rId4"/>
          <a:stretch>
            <a:fillRect/>
          </a:stretch>
        </p:blipFill>
        <p:spPr>
          <a:xfrm>
            <a:off x="2536372" y="166741"/>
            <a:ext cx="6477001" cy="981702"/>
          </a:xfrm>
          <a:prstGeom prst="rect">
            <a:avLst/>
          </a:prstGeom>
        </p:spPr>
      </p:pic>
      <p:pic>
        <p:nvPicPr>
          <p:cNvPr id="5" name="Resim 4">
            <a:extLst>
              <a:ext uri="{FF2B5EF4-FFF2-40B4-BE49-F238E27FC236}">
                <a16:creationId xmlns:a16="http://schemas.microsoft.com/office/drawing/2014/main" id="{0D84677F-5703-7624-D1AC-668059661323}"/>
              </a:ext>
            </a:extLst>
          </p:cNvPr>
          <p:cNvPicPr>
            <a:picLocks noChangeAspect="1"/>
          </p:cNvPicPr>
          <p:nvPr/>
        </p:nvPicPr>
        <p:blipFill>
          <a:blip r:embed="rId5"/>
          <a:stretch>
            <a:fillRect/>
          </a:stretch>
        </p:blipFill>
        <p:spPr>
          <a:xfrm>
            <a:off x="2536373" y="2637370"/>
            <a:ext cx="6477000" cy="981702"/>
          </a:xfrm>
          <a:prstGeom prst="rect">
            <a:avLst/>
          </a:prstGeom>
        </p:spPr>
      </p:pic>
    </p:spTree>
    <p:extLst>
      <p:ext uri="{BB962C8B-B14F-4D97-AF65-F5344CB8AC3E}">
        <p14:creationId xmlns:p14="http://schemas.microsoft.com/office/powerpoint/2010/main" val="141844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AA1DB3FD-EDFA-3A58-47C2-8C0BFB29BDAF}"/>
              </a:ext>
            </a:extLst>
          </p:cNvPr>
          <p:cNvPicPr>
            <a:picLocks noChangeAspect="1"/>
          </p:cNvPicPr>
          <p:nvPr/>
        </p:nvPicPr>
        <p:blipFill>
          <a:blip r:embed="rId2"/>
          <a:stretch>
            <a:fillRect/>
          </a:stretch>
        </p:blipFill>
        <p:spPr>
          <a:xfrm>
            <a:off x="164497" y="0"/>
            <a:ext cx="2152950" cy="2394857"/>
          </a:xfrm>
          <a:prstGeom prst="rect">
            <a:avLst/>
          </a:prstGeom>
        </p:spPr>
      </p:pic>
      <p:pic>
        <p:nvPicPr>
          <p:cNvPr id="10" name="Resim 9">
            <a:extLst>
              <a:ext uri="{FF2B5EF4-FFF2-40B4-BE49-F238E27FC236}">
                <a16:creationId xmlns:a16="http://schemas.microsoft.com/office/drawing/2014/main" id="{E51218B5-2841-414E-C5E4-2F11A5200E1B}"/>
              </a:ext>
            </a:extLst>
          </p:cNvPr>
          <p:cNvPicPr>
            <a:picLocks noChangeAspect="1"/>
          </p:cNvPicPr>
          <p:nvPr/>
        </p:nvPicPr>
        <p:blipFill>
          <a:blip r:embed="rId3"/>
          <a:stretch>
            <a:fillRect/>
          </a:stretch>
        </p:blipFill>
        <p:spPr>
          <a:xfrm>
            <a:off x="164498" y="2656115"/>
            <a:ext cx="2152950" cy="2487386"/>
          </a:xfrm>
          <a:prstGeom prst="rect">
            <a:avLst/>
          </a:prstGeom>
        </p:spPr>
      </p:pic>
      <p:sp>
        <p:nvSpPr>
          <p:cNvPr id="13" name="Metin kutusu 12">
            <a:extLst>
              <a:ext uri="{FF2B5EF4-FFF2-40B4-BE49-F238E27FC236}">
                <a16:creationId xmlns:a16="http://schemas.microsoft.com/office/drawing/2014/main" id="{282ACE9F-6158-21EE-E8AF-BF78751A6FB2}"/>
              </a:ext>
            </a:extLst>
          </p:cNvPr>
          <p:cNvSpPr txBox="1"/>
          <p:nvPr/>
        </p:nvSpPr>
        <p:spPr>
          <a:xfrm>
            <a:off x="2525486" y="1393371"/>
            <a:ext cx="6454017"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kırmızı, Doğu-Batı yönünde ışıklar sarı-kırmızı yanarken kullandığımız kod satırları ve uygulama görüntüsü.</a:t>
            </a:r>
          </a:p>
        </p:txBody>
      </p:sp>
      <p:sp>
        <p:nvSpPr>
          <p:cNvPr id="16" name="Metin kutusu 15">
            <a:extLst>
              <a:ext uri="{FF2B5EF4-FFF2-40B4-BE49-F238E27FC236}">
                <a16:creationId xmlns:a16="http://schemas.microsoft.com/office/drawing/2014/main" id="{6E1FFB39-B78F-BE41-8488-689685C7AB66}"/>
              </a:ext>
            </a:extLst>
          </p:cNvPr>
          <p:cNvSpPr txBox="1"/>
          <p:nvPr/>
        </p:nvSpPr>
        <p:spPr>
          <a:xfrm>
            <a:off x="2525485" y="4005943"/>
            <a:ext cx="6454017"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kırmızı, Doğu-Batı yönünde ışıklar yeşil yanarken kullandığımız kod satırları ve uygulama görüntüsü.</a:t>
            </a:r>
          </a:p>
        </p:txBody>
      </p:sp>
      <p:pic>
        <p:nvPicPr>
          <p:cNvPr id="3" name="Resim 2">
            <a:extLst>
              <a:ext uri="{FF2B5EF4-FFF2-40B4-BE49-F238E27FC236}">
                <a16:creationId xmlns:a16="http://schemas.microsoft.com/office/drawing/2014/main" id="{4E082F27-3945-2D76-5FCC-4DBA7EBE1C29}"/>
              </a:ext>
            </a:extLst>
          </p:cNvPr>
          <p:cNvPicPr>
            <a:picLocks noChangeAspect="1"/>
          </p:cNvPicPr>
          <p:nvPr/>
        </p:nvPicPr>
        <p:blipFill>
          <a:blip r:embed="rId4"/>
          <a:stretch>
            <a:fillRect/>
          </a:stretch>
        </p:blipFill>
        <p:spPr>
          <a:xfrm>
            <a:off x="2622850" y="131076"/>
            <a:ext cx="6259286" cy="957495"/>
          </a:xfrm>
          <a:prstGeom prst="rect">
            <a:avLst/>
          </a:prstGeom>
        </p:spPr>
      </p:pic>
      <p:pic>
        <p:nvPicPr>
          <p:cNvPr id="5" name="Resim 4">
            <a:extLst>
              <a:ext uri="{FF2B5EF4-FFF2-40B4-BE49-F238E27FC236}">
                <a16:creationId xmlns:a16="http://schemas.microsoft.com/office/drawing/2014/main" id="{55FFB772-15BF-96AD-7A66-0D6C54898295}"/>
              </a:ext>
            </a:extLst>
          </p:cNvPr>
          <p:cNvPicPr>
            <a:picLocks noChangeAspect="1"/>
          </p:cNvPicPr>
          <p:nvPr/>
        </p:nvPicPr>
        <p:blipFill>
          <a:blip r:embed="rId5"/>
          <a:stretch>
            <a:fillRect/>
          </a:stretch>
        </p:blipFill>
        <p:spPr>
          <a:xfrm>
            <a:off x="2525484" y="2719932"/>
            <a:ext cx="6356651" cy="1100954"/>
          </a:xfrm>
          <a:prstGeom prst="rect">
            <a:avLst/>
          </a:prstGeom>
        </p:spPr>
      </p:pic>
    </p:spTree>
    <p:extLst>
      <p:ext uri="{BB962C8B-B14F-4D97-AF65-F5344CB8AC3E}">
        <p14:creationId xmlns:p14="http://schemas.microsoft.com/office/powerpoint/2010/main" val="323624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A1784246-9907-2654-22EA-FBD23E7CD635}"/>
              </a:ext>
            </a:extLst>
          </p:cNvPr>
          <p:cNvPicPr>
            <a:picLocks noChangeAspect="1"/>
          </p:cNvPicPr>
          <p:nvPr/>
        </p:nvPicPr>
        <p:blipFill>
          <a:blip r:embed="rId2"/>
          <a:stretch>
            <a:fillRect/>
          </a:stretch>
        </p:blipFill>
        <p:spPr>
          <a:xfrm>
            <a:off x="174022" y="0"/>
            <a:ext cx="2133898" cy="2443843"/>
          </a:xfrm>
          <a:prstGeom prst="rect">
            <a:avLst/>
          </a:prstGeom>
        </p:spPr>
      </p:pic>
      <p:pic>
        <p:nvPicPr>
          <p:cNvPr id="10" name="Resim 9">
            <a:extLst>
              <a:ext uri="{FF2B5EF4-FFF2-40B4-BE49-F238E27FC236}">
                <a16:creationId xmlns:a16="http://schemas.microsoft.com/office/drawing/2014/main" id="{5130B258-7D1B-1A76-0533-6244B8D52658}"/>
              </a:ext>
            </a:extLst>
          </p:cNvPr>
          <p:cNvPicPr>
            <a:picLocks noChangeAspect="1"/>
          </p:cNvPicPr>
          <p:nvPr/>
        </p:nvPicPr>
        <p:blipFill>
          <a:blip r:embed="rId3"/>
          <a:stretch>
            <a:fillRect/>
          </a:stretch>
        </p:blipFill>
        <p:spPr>
          <a:xfrm>
            <a:off x="174022" y="2699657"/>
            <a:ext cx="2143424" cy="2446564"/>
          </a:xfrm>
          <a:prstGeom prst="rect">
            <a:avLst/>
          </a:prstGeom>
        </p:spPr>
      </p:pic>
      <p:sp>
        <p:nvSpPr>
          <p:cNvPr id="13" name="Metin kutusu 12">
            <a:extLst>
              <a:ext uri="{FF2B5EF4-FFF2-40B4-BE49-F238E27FC236}">
                <a16:creationId xmlns:a16="http://schemas.microsoft.com/office/drawing/2014/main" id="{8E5D956D-52B5-D694-F93F-DB5188C03AC8}"/>
              </a:ext>
            </a:extLst>
          </p:cNvPr>
          <p:cNvSpPr txBox="1"/>
          <p:nvPr/>
        </p:nvSpPr>
        <p:spPr>
          <a:xfrm>
            <a:off x="2449286" y="1480457"/>
            <a:ext cx="6520692"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Kuzey-Güney yönünde ışıklar kırmızı, Doğu-Batı yönünde ışıklar sarı yanarken kullandığımız kod satırları ve uygulama görüntüsü.</a:t>
            </a:r>
          </a:p>
        </p:txBody>
      </p:sp>
      <p:sp>
        <p:nvSpPr>
          <p:cNvPr id="17" name="Metin kutusu 16">
            <a:extLst>
              <a:ext uri="{FF2B5EF4-FFF2-40B4-BE49-F238E27FC236}">
                <a16:creationId xmlns:a16="http://schemas.microsoft.com/office/drawing/2014/main" id="{AB42FEF8-3DDC-43D7-EDDD-1D8BC0FBC06A}"/>
              </a:ext>
            </a:extLst>
          </p:cNvPr>
          <p:cNvSpPr txBox="1"/>
          <p:nvPr/>
        </p:nvSpPr>
        <p:spPr>
          <a:xfrm>
            <a:off x="2472118" y="4180114"/>
            <a:ext cx="6497860" cy="523220"/>
          </a:xfrm>
          <a:prstGeom prst="rect">
            <a:avLst/>
          </a:prstGeom>
          <a:noFill/>
        </p:spPr>
        <p:txBody>
          <a:bodyPr wrap="square" rtlCol="0">
            <a:spAutoFit/>
          </a:bodyPr>
          <a:lstStyle/>
          <a:p>
            <a:r>
              <a:rPr lang="tr-TR" dirty="0">
                <a:solidFill>
                  <a:schemeClr val="bg1"/>
                </a:solidFill>
                <a:latin typeface="Montserrat" panose="00000500000000000000" pitchFamily="2" charset="-94"/>
              </a:rPr>
              <a:t>Tüm ışıklar kırmızı yanarken kullandığımız kod satırları ve uygulama görüntüsü.</a:t>
            </a:r>
          </a:p>
        </p:txBody>
      </p:sp>
      <p:pic>
        <p:nvPicPr>
          <p:cNvPr id="3" name="Resim 2">
            <a:extLst>
              <a:ext uri="{FF2B5EF4-FFF2-40B4-BE49-F238E27FC236}">
                <a16:creationId xmlns:a16="http://schemas.microsoft.com/office/drawing/2014/main" id="{0E12DE81-5F7A-6AB3-2152-4CD80FE9D996}"/>
              </a:ext>
            </a:extLst>
          </p:cNvPr>
          <p:cNvPicPr>
            <a:picLocks noChangeAspect="1"/>
          </p:cNvPicPr>
          <p:nvPr/>
        </p:nvPicPr>
        <p:blipFill>
          <a:blip r:embed="rId4"/>
          <a:stretch>
            <a:fillRect/>
          </a:stretch>
        </p:blipFill>
        <p:spPr>
          <a:xfrm>
            <a:off x="2449286" y="189534"/>
            <a:ext cx="6433457" cy="1032387"/>
          </a:xfrm>
          <a:prstGeom prst="rect">
            <a:avLst/>
          </a:prstGeom>
        </p:spPr>
      </p:pic>
      <p:pic>
        <p:nvPicPr>
          <p:cNvPr id="5" name="Resim 4">
            <a:extLst>
              <a:ext uri="{FF2B5EF4-FFF2-40B4-BE49-F238E27FC236}">
                <a16:creationId xmlns:a16="http://schemas.microsoft.com/office/drawing/2014/main" id="{50887188-C731-2641-DCCD-BC5062690B00}"/>
              </a:ext>
            </a:extLst>
          </p:cNvPr>
          <p:cNvPicPr>
            <a:picLocks noChangeAspect="1"/>
          </p:cNvPicPr>
          <p:nvPr/>
        </p:nvPicPr>
        <p:blipFill>
          <a:blip r:embed="rId5"/>
          <a:stretch>
            <a:fillRect/>
          </a:stretch>
        </p:blipFill>
        <p:spPr>
          <a:xfrm>
            <a:off x="2449286" y="2801975"/>
            <a:ext cx="6410625" cy="931825"/>
          </a:xfrm>
          <a:prstGeom prst="rect">
            <a:avLst/>
          </a:prstGeom>
        </p:spPr>
      </p:pic>
    </p:spTree>
    <p:extLst>
      <p:ext uri="{BB962C8B-B14F-4D97-AF65-F5344CB8AC3E}">
        <p14:creationId xmlns:p14="http://schemas.microsoft.com/office/powerpoint/2010/main" val="171114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76"/>
          <p:cNvSpPr txBox="1">
            <a:spLocks noGrp="1"/>
          </p:cNvSpPr>
          <p:nvPr>
            <p:ph type="title"/>
          </p:nvPr>
        </p:nvSpPr>
        <p:spPr>
          <a:xfrm>
            <a:off x="2817900" y="2227050"/>
            <a:ext cx="3508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Simülasyonsuz Kod</a:t>
            </a:r>
            <a:endParaRPr dirty="0"/>
          </a:p>
        </p:txBody>
      </p:sp>
      <p:sp>
        <p:nvSpPr>
          <p:cNvPr id="1143" name="Google Shape;1143;p76"/>
          <p:cNvSpPr txBox="1">
            <a:spLocks noGrp="1"/>
          </p:cNvSpPr>
          <p:nvPr>
            <p:ph type="title" idx="2"/>
          </p:nvPr>
        </p:nvSpPr>
        <p:spPr>
          <a:xfrm>
            <a:off x="3349500" y="1027125"/>
            <a:ext cx="2445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tr-TR" dirty="0"/>
              <a:t>5</a:t>
            </a:r>
            <a:endParaRPr dirty="0"/>
          </a:p>
        </p:txBody>
      </p:sp>
      <p:sp>
        <p:nvSpPr>
          <p:cNvPr id="1144" name="Google Shape;1144;p76"/>
          <p:cNvSpPr txBox="1">
            <a:spLocks noGrp="1"/>
          </p:cNvSpPr>
          <p:nvPr>
            <p:ph type="subTitle" idx="1"/>
          </p:nvPr>
        </p:nvSpPr>
        <p:spPr>
          <a:xfrm>
            <a:off x="2817900" y="3194925"/>
            <a:ext cx="3508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dirty="0"/>
              <a:t>Trafik Işıkları İle Alakalı Çip Üzerinde Oluşturulabilecek Kodlar</a:t>
            </a:r>
            <a:endParaRPr dirty="0"/>
          </a:p>
        </p:txBody>
      </p:sp>
      <p:grpSp>
        <p:nvGrpSpPr>
          <p:cNvPr id="1145" name="Google Shape;1145;p76"/>
          <p:cNvGrpSpPr/>
          <p:nvPr/>
        </p:nvGrpSpPr>
        <p:grpSpPr>
          <a:xfrm>
            <a:off x="3956550" y="-58550"/>
            <a:ext cx="1230900" cy="2085600"/>
            <a:chOff x="3956550" y="-58550"/>
            <a:chExt cx="1230900" cy="2085600"/>
          </a:xfrm>
        </p:grpSpPr>
        <p:sp>
          <p:nvSpPr>
            <p:cNvPr id="1146" name="Google Shape;1146;p76"/>
            <p:cNvSpPr/>
            <p:nvPr/>
          </p:nvSpPr>
          <p:spPr>
            <a:xfrm>
              <a:off x="3956550"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76"/>
            <p:cNvSpPr/>
            <p:nvPr/>
          </p:nvSpPr>
          <p:spPr>
            <a:xfrm rot="-5400000">
              <a:off x="4120350" y="348850"/>
              <a:ext cx="9033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8" name="Google Shape;1148;p7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49" name="Google Shape;1149;p76"/>
          <p:cNvGrpSpPr/>
          <p:nvPr/>
        </p:nvGrpSpPr>
        <p:grpSpPr>
          <a:xfrm>
            <a:off x="629692" y="1105264"/>
            <a:ext cx="144992" cy="269768"/>
            <a:chOff x="629692" y="1105264"/>
            <a:chExt cx="144992" cy="269768"/>
          </a:xfrm>
        </p:grpSpPr>
        <p:sp>
          <p:nvSpPr>
            <p:cNvPr id="1150" name="Google Shape;1150;p7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7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2" name="Google Shape;1152;p7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153" name="Google Shape;1153;p76">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3</a:t>
            </a:r>
            <a:endParaRPr sz="1000" dirty="0"/>
          </a:p>
        </p:txBody>
      </p:sp>
      <p:sp>
        <p:nvSpPr>
          <p:cNvPr id="1154" name="Google Shape;1154;p7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155" name="Google Shape;1155;p7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145"/>
                                        </p:tgtEl>
                                        <p:attrNameLst>
                                          <p:attrName>style.visibility</p:attrName>
                                        </p:attrNameLst>
                                      </p:cBhvr>
                                      <p:to>
                                        <p:strVal val="visible"/>
                                      </p:to>
                                    </p:set>
                                    <p:anim calcmode="lin" valueType="num">
                                      <p:cBhvr additive="base">
                                        <p:cTn id="7" dur="1500"/>
                                        <p:tgtEl>
                                          <p:spTgt spid="114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143"/>
                                        </p:tgtEl>
                                        <p:attrNameLst>
                                          <p:attrName>style.visibility</p:attrName>
                                        </p:attrNameLst>
                                      </p:cBhvr>
                                      <p:to>
                                        <p:strVal val="visible"/>
                                      </p:to>
                                    </p:set>
                                    <p:anim calcmode="lin" valueType="num">
                                      <p:cBhvr additive="base">
                                        <p:cTn id="10" dur="1500"/>
                                        <p:tgtEl>
                                          <p:spTgt spid="1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9" name="Google Shape;1179;p7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0" name="Google Shape;1180;p78"/>
          <p:cNvGrpSpPr/>
          <p:nvPr/>
        </p:nvGrpSpPr>
        <p:grpSpPr>
          <a:xfrm>
            <a:off x="629692" y="1105264"/>
            <a:ext cx="144992" cy="269768"/>
            <a:chOff x="629692" y="1105264"/>
            <a:chExt cx="144992" cy="269768"/>
          </a:xfrm>
        </p:grpSpPr>
        <p:sp>
          <p:nvSpPr>
            <p:cNvPr id="1181" name="Google Shape;1181;p7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7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83" name="Google Shape;1183;p7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184" name="Google Shape;1184;p7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3</a:t>
            </a:r>
            <a:endParaRPr sz="1000" dirty="0"/>
          </a:p>
        </p:txBody>
      </p:sp>
      <p:sp>
        <p:nvSpPr>
          <p:cNvPr id="1185" name="Google Shape;1185;p7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186" name="Google Shape;1186;p7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12" name="Metin kutusu 11">
            <a:extLst>
              <a:ext uri="{FF2B5EF4-FFF2-40B4-BE49-F238E27FC236}">
                <a16:creationId xmlns:a16="http://schemas.microsoft.com/office/drawing/2014/main" id="{26E10547-BD0C-5F2C-B043-B3D95D720CBC}"/>
              </a:ext>
            </a:extLst>
          </p:cNvPr>
          <p:cNvSpPr txBox="1"/>
          <p:nvPr/>
        </p:nvSpPr>
        <p:spPr>
          <a:xfrm>
            <a:off x="902126" y="548114"/>
            <a:ext cx="8398475" cy="4748479"/>
          </a:xfrm>
          <a:prstGeom prst="rect">
            <a:avLst/>
          </a:prstGeom>
          <a:noFill/>
        </p:spPr>
        <p:txBody>
          <a:bodyPr wrap="square" rtlCol="0">
            <a:spAutoFit/>
          </a:bodyPr>
          <a:lstStyle/>
          <a:p>
            <a:pPr>
              <a:lnSpc>
                <a:spcPct val="107000"/>
              </a:lnSpc>
              <a:spcAft>
                <a:spcPts val="800"/>
              </a:spcAft>
            </a:pPr>
            <a:r>
              <a:rPr lang="tr-TR" sz="2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Emu</a:t>
            </a:r>
            <a:r>
              <a:rPr lang="tr-TR" sz="2000" kern="100" dirty="0">
                <a:solidFill>
                  <a:schemeClr val="bg1"/>
                </a:solidFill>
                <a:latin typeface="Montserrat" panose="00000500000000000000" pitchFamily="2" charset="-94"/>
                <a:ea typeface="Calibri" panose="020F0502020204030204" pitchFamily="34" charset="0"/>
                <a:cs typeface="Times New Roman" panose="02020603050405020304" pitchFamily="18" charset="0"/>
              </a:rPr>
              <a:t>8086 Simülasyonsuz Örnek Kod</a:t>
            </a:r>
            <a:endPar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endParaRP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model small  ; Bu, programın küçük bir bellek modelini kullanacağını belirtir.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.stack 100h    ; Programın yığınının boyutunu belirtir. </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.data</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NorthSouthCars dw 25  ; Kuzey-Güney yönündeki araçların sayısını belirler.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EastWestCars dw 25    ; Doğu-Batı yönündeki araçların sayısını belirler.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.code  ; Programın kod bölümü başlar.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start:  ; Programın başlangıç noktası.</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Kuzey-Güney ışıklarını kontrol et</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mov ax, NorthSouthCars ; ax'e Kuzey-Güney araç sayısını atar.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mov cx, ax ; cx'i sayacımız olarak kullanıyoruz.</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KGNorthSouth:</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 25 aracın geçtiğini varsayıyoruz.</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loop KGNorthSouth ; loop, cx'yi bir azaltır ve eğer cx sıfır değilse belirtilen etikete geri döner.</a:t>
            </a:r>
          </a:p>
          <a:p>
            <a:pPr>
              <a:lnSpc>
                <a:spcPct val="107000"/>
              </a:lnSpc>
              <a:spcAft>
                <a:spcPts val="800"/>
              </a:spcAft>
            </a:pPr>
            <a:r>
              <a:rPr lang="tr-TR" sz="1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Kuzey-Güney ışıkları kırmızıya döner, Doğu-Batı ışıkları yeşile döner.</a:t>
            </a:r>
          </a:p>
          <a:p>
            <a:pPr>
              <a:lnSpc>
                <a:spcPct val="107000"/>
              </a:lnSpc>
              <a:spcAft>
                <a:spcPts val="800"/>
              </a:spcAft>
            </a:pPr>
            <a:endParaRPr lang="tr-TR"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a:hlinkClick r:id="rId3" action="ppaction://hlinksldjump"/>
          </p:cNvPr>
          <p:cNvSpPr txBox="1">
            <a:spLocks noGrp="1"/>
          </p:cNvSpPr>
          <p:nvPr>
            <p:ph type="title" idx="4"/>
          </p:nvPr>
        </p:nvSpPr>
        <p:spPr>
          <a:xfrm>
            <a:off x="2477100" y="1772447"/>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48" name="Google Shape;348;p54"/>
          <p:cNvSpPr txBox="1">
            <a:spLocks noGrp="1"/>
          </p:cNvSpPr>
          <p:nvPr>
            <p:ph type="subTitle" idx="5"/>
          </p:nvPr>
        </p:nvSpPr>
        <p:spPr>
          <a:xfrm flipH="1">
            <a:off x="3139506" y="2008700"/>
            <a:ext cx="1777200" cy="2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Fikir Diyagramı</a:t>
            </a:r>
            <a:endParaRPr dirty="0"/>
          </a:p>
        </p:txBody>
      </p:sp>
      <p:sp>
        <p:nvSpPr>
          <p:cNvPr id="349" name="Google Shape;349;p54">
            <a:hlinkClick r:id="rId4" action="ppaction://hlinksldjump"/>
          </p:cNvPr>
          <p:cNvSpPr txBox="1">
            <a:spLocks noGrp="1"/>
          </p:cNvSpPr>
          <p:nvPr>
            <p:ph type="title" idx="13"/>
          </p:nvPr>
        </p:nvSpPr>
        <p:spPr>
          <a:xfrm>
            <a:off x="2477100" y="3275277"/>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50" name="Google Shape;350;p54"/>
          <p:cNvSpPr txBox="1">
            <a:spLocks noGrp="1"/>
          </p:cNvSpPr>
          <p:nvPr>
            <p:ph type="subTitle" idx="6"/>
          </p:nvPr>
        </p:nvSpPr>
        <p:spPr>
          <a:xfrm>
            <a:off x="5146886" y="1970580"/>
            <a:ext cx="3206400" cy="36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Burada projenin fikir aşamasında oluşturulan akış diyagramı yer almaktadır</a:t>
            </a:r>
            <a:endParaRPr dirty="0"/>
          </a:p>
        </p:txBody>
      </p:sp>
      <p:sp>
        <p:nvSpPr>
          <p:cNvPr id="351" name="Google Shape;351;p54"/>
          <p:cNvSpPr txBox="1">
            <a:spLocks noGrp="1"/>
          </p:cNvSpPr>
          <p:nvPr>
            <p:ph type="subTitle" idx="1"/>
          </p:nvPr>
        </p:nvSpPr>
        <p:spPr>
          <a:xfrm flipH="1">
            <a:off x="3139506" y="1259025"/>
            <a:ext cx="1779300" cy="2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Projeye  Genel Bakış</a:t>
            </a:r>
            <a:endParaRPr dirty="0"/>
          </a:p>
        </p:txBody>
      </p:sp>
      <p:sp>
        <p:nvSpPr>
          <p:cNvPr id="352" name="Google Shape;352;p54">
            <a:hlinkClick r:id="rId5" action="ppaction://hlinksldjump"/>
          </p:cNvPr>
          <p:cNvSpPr txBox="1">
            <a:spLocks noGrp="1"/>
          </p:cNvSpPr>
          <p:nvPr>
            <p:ph type="title" idx="7"/>
          </p:nvPr>
        </p:nvSpPr>
        <p:spPr>
          <a:xfrm>
            <a:off x="2477100" y="2522122"/>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53" name="Google Shape;353;p54">
            <a:hlinkClick r:id="rId6" action="ppaction://hlinksldjump"/>
          </p:cNvPr>
          <p:cNvSpPr txBox="1">
            <a:spLocks noGrp="1"/>
          </p:cNvSpPr>
          <p:nvPr>
            <p:ph type="title" idx="2"/>
          </p:nvPr>
        </p:nvSpPr>
        <p:spPr>
          <a:xfrm>
            <a:off x="2477100" y="1022775"/>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4" name="Google Shape;354;p54"/>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İçindekiler</a:t>
            </a:r>
            <a:endParaRPr dirty="0"/>
          </a:p>
        </p:txBody>
      </p:sp>
      <p:sp>
        <p:nvSpPr>
          <p:cNvPr id="355" name="Google Shape;355;p54"/>
          <p:cNvSpPr txBox="1">
            <a:spLocks noGrp="1"/>
          </p:cNvSpPr>
          <p:nvPr>
            <p:ph type="subTitle" idx="3"/>
          </p:nvPr>
        </p:nvSpPr>
        <p:spPr>
          <a:xfrm>
            <a:off x="5152806" y="1220900"/>
            <a:ext cx="3201300" cy="36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Burada kısaca projenin özelliklerinden bahsedilmektedir</a:t>
            </a:r>
            <a:endParaRPr dirty="0"/>
          </a:p>
        </p:txBody>
      </p:sp>
      <p:sp>
        <p:nvSpPr>
          <p:cNvPr id="356" name="Google Shape;356;p54"/>
          <p:cNvSpPr txBox="1">
            <a:spLocks noGrp="1"/>
          </p:cNvSpPr>
          <p:nvPr>
            <p:ph type="subTitle" idx="8"/>
          </p:nvPr>
        </p:nvSpPr>
        <p:spPr>
          <a:xfrm flipH="1">
            <a:off x="3141606" y="2758451"/>
            <a:ext cx="1779300" cy="322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1800" dirty="0"/>
              <a:t>Akış Diyagramları</a:t>
            </a:r>
          </a:p>
        </p:txBody>
      </p:sp>
      <p:sp>
        <p:nvSpPr>
          <p:cNvPr id="357" name="Google Shape;357;p54"/>
          <p:cNvSpPr txBox="1">
            <a:spLocks noGrp="1"/>
          </p:cNvSpPr>
          <p:nvPr>
            <p:ph type="subTitle" idx="9"/>
          </p:nvPr>
        </p:nvSpPr>
        <p:spPr>
          <a:xfrm>
            <a:off x="5152805" y="2721733"/>
            <a:ext cx="3191613" cy="36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Gerekli akış diyagramları burada yer almaktadır</a:t>
            </a:r>
          </a:p>
        </p:txBody>
      </p:sp>
      <p:sp>
        <p:nvSpPr>
          <p:cNvPr id="358" name="Google Shape;358;p54"/>
          <p:cNvSpPr txBox="1">
            <a:spLocks noGrp="1"/>
          </p:cNvSpPr>
          <p:nvPr>
            <p:ph type="subTitle" idx="14"/>
          </p:nvPr>
        </p:nvSpPr>
        <p:spPr>
          <a:xfrm flipH="1">
            <a:off x="3139506" y="3511527"/>
            <a:ext cx="1777200" cy="2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Simülasyon Kodu</a:t>
            </a:r>
            <a:endParaRPr dirty="0"/>
          </a:p>
        </p:txBody>
      </p:sp>
      <p:sp>
        <p:nvSpPr>
          <p:cNvPr id="359" name="Google Shape;359;p54"/>
          <p:cNvSpPr txBox="1">
            <a:spLocks noGrp="1"/>
          </p:cNvSpPr>
          <p:nvPr>
            <p:ph type="subTitle" idx="15"/>
          </p:nvPr>
        </p:nvSpPr>
        <p:spPr>
          <a:xfrm>
            <a:off x="5142250" y="3473428"/>
            <a:ext cx="3206400" cy="36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Burada projenin simülasyon üzerinde nasıl göründüğü bulunmaktadır</a:t>
            </a:r>
            <a:endParaRPr dirty="0"/>
          </a:p>
        </p:txBody>
      </p:sp>
      <p:sp>
        <p:nvSpPr>
          <p:cNvPr id="360" name="Google Shape;360;p54">
            <a:hlinkClick r:id="rId7" action="ppaction://hlinksldjump"/>
          </p:cNvPr>
          <p:cNvSpPr txBox="1">
            <a:spLocks noGrp="1"/>
          </p:cNvSpPr>
          <p:nvPr>
            <p:ph type="title" idx="16"/>
          </p:nvPr>
        </p:nvSpPr>
        <p:spPr>
          <a:xfrm>
            <a:off x="2477100" y="4021475"/>
            <a:ext cx="657000" cy="7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61" name="Google Shape;361;p54"/>
          <p:cNvSpPr txBox="1">
            <a:spLocks noGrp="1"/>
          </p:cNvSpPr>
          <p:nvPr>
            <p:ph type="subTitle" idx="17"/>
          </p:nvPr>
        </p:nvSpPr>
        <p:spPr>
          <a:xfrm flipH="1">
            <a:off x="3139506" y="4257750"/>
            <a:ext cx="1777200" cy="2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1600" dirty="0"/>
              <a:t>Simülasyonsuz Kod</a:t>
            </a:r>
            <a:endParaRPr sz="1600" dirty="0"/>
          </a:p>
        </p:txBody>
      </p:sp>
      <p:sp>
        <p:nvSpPr>
          <p:cNvPr id="362" name="Google Shape;362;p54"/>
          <p:cNvSpPr txBox="1">
            <a:spLocks noGrp="1"/>
          </p:cNvSpPr>
          <p:nvPr>
            <p:ph type="subTitle" idx="18"/>
          </p:nvPr>
        </p:nvSpPr>
        <p:spPr>
          <a:xfrm>
            <a:off x="5164750" y="4226529"/>
            <a:ext cx="3206400" cy="36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Projenin simüle edilmiş hali dışında internetten araştırılarak bulunan kod satırları yer almaktadır.</a:t>
            </a:r>
            <a:endParaRPr dirty="0"/>
          </a:p>
        </p:txBody>
      </p:sp>
      <p:grpSp>
        <p:nvGrpSpPr>
          <p:cNvPr id="363" name="Google Shape;363;p54"/>
          <p:cNvGrpSpPr/>
          <p:nvPr/>
        </p:nvGrpSpPr>
        <p:grpSpPr>
          <a:xfrm>
            <a:off x="4915656" y="1421878"/>
            <a:ext cx="248044" cy="3005604"/>
            <a:chOff x="4916706" y="1401375"/>
            <a:chExt cx="248044" cy="3005604"/>
          </a:xfrm>
        </p:grpSpPr>
        <p:cxnSp>
          <p:nvCxnSpPr>
            <p:cNvPr id="364" name="Google Shape;364;p54"/>
            <p:cNvCxnSpPr>
              <a:stCxn id="351" idx="1"/>
              <a:endCxn id="355" idx="1"/>
            </p:cNvCxnSpPr>
            <p:nvPr/>
          </p:nvCxnSpPr>
          <p:spPr>
            <a:xfrm>
              <a:off x="4918806" y="1401375"/>
              <a:ext cx="234000" cy="0"/>
            </a:xfrm>
            <a:prstGeom prst="straightConnector1">
              <a:avLst/>
            </a:prstGeom>
            <a:noFill/>
            <a:ln w="9525" cap="flat" cmpd="sng">
              <a:solidFill>
                <a:schemeClr val="accent2"/>
              </a:solidFill>
              <a:prstDash val="solid"/>
              <a:round/>
              <a:headEnd type="none" w="med" len="med"/>
              <a:tailEnd type="oval" w="med" len="med"/>
            </a:ln>
          </p:spPr>
        </p:cxnSp>
        <p:cxnSp>
          <p:nvCxnSpPr>
            <p:cNvPr id="365" name="Google Shape;365;p54"/>
            <p:cNvCxnSpPr>
              <a:stCxn id="348" idx="1"/>
              <a:endCxn id="350" idx="1"/>
            </p:cNvCxnSpPr>
            <p:nvPr/>
          </p:nvCxnSpPr>
          <p:spPr>
            <a:xfrm>
              <a:off x="4916706" y="2151050"/>
              <a:ext cx="230100" cy="0"/>
            </a:xfrm>
            <a:prstGeom prst="straightConnector1">
              <a:avLst/>
            </a:prstGeom>
            <a:noFill/>
            <a:ln w="9525" cap="flat" cmpd="sng">
              <a:solidFill>
                <a:schemeClr val="accent2"/>
              </a:solidFill>
              <a:prstDash val="solid"/>
              <a:round/>
              <a:headEnd type="none" w="med" len="med"/>
              <a:tailEnd type="oval" w="med" len="med"/>
            </a:ln>
          </p:spPr>
        </p:cxnSp>
        <p:cxnSp>
          <p:nvCxnSpPr>
            <p:cNvPr id="366" name="Google Shape;366;p54"/>
            <p:cNvCxnSpPr>
              <a:cxnSpLocks/>
              <a:stCxn id="356" idx="1"/>
              <a:endCxn id="357" idx="1"/>
            </p:cNvCxnSpPr>
            <p:nvPr/>
          </p:nvCxnSpPr>
          <p:spPr>
            <a:xfrm flipV="1">
              <a:off x="4921956" y="2881680"/>
              <a:ext cx="231899" cy="17660"/>
            </a:xfrm>
            <a:prstGeom prst="straightConnector1">
              <a:avLst/>
            </a:prstGeom>
            <a:noFill/>
            <a:ln w="9525" cap="flat" cmpd="sng">
              <a:solidFill>
                <a:schemeClr val="accent2"/>
              </a:solidFill>
              <a:prstDash val="solid"/>
              <a:round/>
              <a:headEnd type="none" w="med" len="med"/>
              <a:tailEnd type="oval" w="med" len="med"/>
            </a:ln>
          </p:spPr>
        </p:cxnSp>
        <p:cxnSp>
          <p:nvCxnSpPr>
            <p:cNvPr id="367" name="Google Shape;367;p54"/>
            <p:cNvCxnSpPr>
              <a:stCxn id="358" idx="1"/>
              <a:endCxn id="359" idx="1"/>
            </p:cNvCxnSpPr>
            <p:nvPr/>
          </p:nvCxnSpPr>
          <p:spPr>
            <a:xfrm>
              <a:off x="4916706" y="3653877"/>
              <a:ext cx="225600" cy="0"/>
            </a:xfrm>
            <a:prstGeom prst="straightConnector1">
              <a:avLst/>
            </a:prstGeom>
            <a:noFill/>
            <a:ln w="9525" cap="flat" cmpd="sng">
              <a:solidFill>
                <a:schemeClr val="accent2"/>
              </a:solidFill>
              <a:prstDash val="solid"/>
              <a:round/>
              <a:headEnd type="none" w="med" len="med"/>
              <a:tailEnd type="oval" w="med" len="med"/>
            </a:ln>
          </p:spPr>
        </p:cxnSp>
        <p:cxnSp>
          <p:nvCxnSpPr>
            <p:cNvPr id="368" name="Google Shape;368;p54"/>
            <p:cNvCxnSpPr>
              <a:stCxn id="361" idx="1"/>
              <a:endCxn id="362" idx="1"/>
            </p:cNvCxnSpPr>
            <p:nvPr/>
          </p:nvCxnSpPr>
          <p:spPr>
            <a:xfrm>
              <a:off x="4916706" y="4400100"/>
              <a:ext cx="248044" cy="6879"/>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54"/>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0" name="Google Shape;370;p54"/>
          <p:cNvGrpSpPr/>
          <p:nvPr/>
        </p:nvGrpSpPr>
        <p:grpSpPr>
          <a:xfrm>
            <a:off x="629692" y="1105264"/>
            <a:ext cx="144992" cy="269768"/>
            <a:chOff x="629692" y="1105264"/>
            <a:chExt cx="144992" cy="269768"/>
          </a:xfrm>
        </p:grpSpPr>
        <p:sp>
          <p:nvSpPr>
            <p:cNvPr id="371" name="Google Shape;371;p54"/>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4"/>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3" name="Google Shape;373;p54">
            <a:hlinkClick r:id="rId8"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374" name="Google Shape;374;p54"/>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dirty="0"/>
          </a:p>
        </p:txBody>
      </p:sp>
      <p:sp>
        <p:nvSpPr>
          <p:cNvPr id="375" name="Google Shape;375;p54">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376" name="Google Shape;376;p54">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3"/>
                                        </p:tgtEl>
                                        <p:attrNameLst>
                                          <p:attrName>style.visibility</p:attrName>
                                        </p:attrNameLst>
                                      </p:cBhvr>
                                      <p:to>
                                        <p:strVal val="visible"/>
                                      </p:to>
                                    </p:set>
                                    <p:anim calcmode="lin" valueType="num">
                                      <p:cBhvr additive="base">
                                        <p:cTn id="7" dur="1000"/>
                                        <p:tgtEl>
                                          <p:spTgt spid="3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2" name="Google Shape;1192;p7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3" name="Google Shape;1193;p79"/>
          <p:cNvGrpSpPr/>
          <p:nvPr/>
        </p:nvGrpSpPr>
        <p:grpSpPr>
          <a:xfrm>
            <a:off x="629692" y="1105264"/>
            <a:ext cx="144992" cy="269768"/>
            <a:chOff x="629692" y="1105264"/>
            <a:chExt cx="144992" cy="269768"/>
          </a:xfrm>
        </p:grpSpPr>
        <p:sp>
          <p:nvSpPr>
            <p:cNvPr id="1194" name="Google Shape;1194;p7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7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6" name="Google Shape;1196;p79">
            <a:hlinkClick r:id="rId3" action="ppaction://hlinksldjump"/>
          </p:cNvPr>
          <p:cNvSpPr/>
          <p:nvPr/>
        </p:nvSpPr>
        <p:spPr>
          <a:xfrm>
            <a:off x="662726" y="431825"/>
            <a:ext cx="254100" cy="254100"/>
          </a:xfrm>
          <a:prstGeom prst="ellipse">
            <a:avLst/>
          </a:prstGeom>
          <a:solidFill>
            <a:schemeClr val="dk2"/>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1197" name="Google Shape;1197;p79">
            <a:hlinkClick r:id="rId4" action="ppaction://hlinksldjump"/>
          </p:cNvPr>
          <p:cNvSpPr/>
          <p:nvPr/>
        </p:nvSpPr>
        <p:spPr>
          <a:xfrm>
            <a:off x="404400" y="796152"/>
            <a:ext cx="175200" cy="175200"/>
          </a:xfrm>
          <a:prstGeom prst="ellipse">
            <a:avLst/>
          </a:prstGeom>
          <a:solidFill>
            <a:schemeClr val="dk2"/>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3</a:t>
            </a:r>
            <a:endParaRPr sz="1000" dirty="0"/>
          </a:p>
        </p:txBody>
      </p:sp>
      <p:sp>
        <p:nvSpPr>
          <p:cNvPr id="1198" name="Google Shape;1198;p79">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Montserrat"/>
                <a:ea typeface="Montserrat"/>
                <a:cs typeface="Montserrat"/>
                <a:sym typeface="Montserrat"/>
              </a:rPr>
              <a:t>🠺</a:t>
            </a:r>
            <a:endParaRPr sz="1200" dirty="0">
              <a:solidFill>
                <a:schemeClr val="dk2"/>
              </a:solidFill>
              <a:latin typeface="Montserrat"/>
              <a:ea typeface="Montserrat"/>
              <a:cs typeface="Montserrat"/>
              <a:sym typeface="Montserrat"/>
            </a:endParaRPr>
          </a:p>
        </p:txBody>
      </p:sp>
      <p:sp>
        <p:nvSpPr>
          <p:cNvPr id="1199" name="Google Shape;1199;p7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2"/>
                </a:solidFill>
                <a:latin typeface="Montserrat"/>
                <a:ea typeface="Montserrat"/>
                <a:cs typeface="Montserrat"/>
                <a:sym typeface="Montserrat"/>
              </a:rPr>
              <a:t>🠺</a:t>
            </a:r>
            <a:endParaRPr sz="1200" dirty="0">
              <a:solidFill>
                <a:schemeClr val="dk2"/>
              </a:solidFill>
              <a:latin typeface="Montserrat"/>
              <a:ea typeface="Montserrat"/>
              <a:cs typeface="Montserrat"/>
              <a:sym typeface="Montserrat"/>
            </a:endParaRPr>
          </a:p>
        </p:txBody>
      </p:sp>
      <p:sp>
        <p:nvSpPr>
          <p:cNvPr id="4" name="Metin kutusu 3">
            <a:extLst>
              <a:ext uri="{FF2B5EF4-FFF2-40B4-BE49-F238E27FC236}">
                <a16:creationId xmlns:a16="http://schemas.microsoft.com/office/drawing/2014/main" id="{4E4B055D-FCAA-C268-A1F8-2DF7C39BD174}"/>
              </a:ext>
            </a:extLst>
          </p:cNvPr>
          <p:cNvSpPr txBox="1"/>
          <p:nvPr/>
        </p:nvSpPr>
        <p:spPr>
          <a:xfrm>
            <a:off x="1170502" y="13253"/>
            <a:ext cx="6844146" cy="5279394"/>
          </a:xfrm>
          <a:prstGeom prst="rect">
            <a:avLst/>
          </a:prstGeom>
          <a:noFill/>
        </p:spPr>
        <p:txBody>
          <a:bodyPr wrap="square" rtlCol="0">
            <a:spAutoFit/>
          </a:bodyPr>
          <a:lstStyle/>
          <a:p>
            <a:pPr>
              <a:lnSpc>
                <a:spcPct val="107000"/>
              </a:lnSpc>
              <a:spcAft>
                <a:spcPts val="800"/>
              </a:spcAft>
            </a:pPr>
            <a:r>
              <a:rPr lang="tr-TR" sz="20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EMU8086 Kod Örneği Devamı;</a:t>
            </a:r>
          </a:p>
          <a:p>
            <a:pPr>
              <a:lnSpc>
                <a:spcPct val="107000"/>
              </a:lnSpc>
              <a:spcAft>
                <a:spcPts val="800"/>
              </a:spcAft>
            </a:pPr>
            <a:endParaRPr lang="tr-TR" sz="1100" kern="100" dirty="0">
              <a:solidFill>
                <a:schemeClr val="bg1"/>
              </a:solidFill>
              <a:latin typeface="Montserrat" panose="00000500000000000000" pitchFamily="2" charset="-94"/>
              <a:ea typeface="Calibri" panose="020F0502020204030204" pitchFamily="34" charset="0"/>
              <a:cs typeface="Times New Roman" panose="02020603050405020304" pitchFamily="18" charset="0"/>
            </a:endParaRP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mov ax, EastWestCars ; ax'e Doğu-Batı araç sayısını atar.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mov cx, ax ; cx'i sayacımız olarak kullanıyoruz.</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KGEastWest:</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 25 aracın geçtiğini varsayıyoruz.</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loop KGEastWest ; loop, cx'yi bir azaltır ve eğer cx sıfır değilse belirtilen etikete geri döner.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Doğu-Batı ışıkları kırmızıya döner, Kuzey-Güney ışıkları yeşile döner.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jmp start ; Bu, programın sürekli döngüde kalmasını sağlar.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exit:</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mov ax, 4c00h ; ax'e programın çıkış kodunu atar.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int 21h    ; Bu işlemci kesmesi, programın çıkış yapmasını sağlar.</a:t>
            </a:r>
          </a:p>
          <a:p>
            <a:pPr>
              <a:lnSpc>
                <a:spcPct val="107000"/>
              </a:lnSpc>
              <a:spcAft>
                <a:spcPts val="800"/>
              </a:spcAft>
            </a:pPr>
            <a:r>
              <a:rPr lang="tr-TR" sz="1100" kern="1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end start  ; Programın sonunu belirtir.</a:t>
            </a:r>
          </a:p>
          <a:p>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CA6A68-69F9-9258-9B16-FC6D6F6F1BA8}"/>
              </a:ext>
            </a:extLst>
          </p:cNvPr>
          <p:cNvSpPr>
            <a:spLocks noGrp="1"/>
          </p:cNvSpPr>
          <p:nvPr>
            <p:ph type="title"/>
          </p:nvPr>
        </p:nvSpPr>
        <p:spPr>
          <a:xfrm>
            <a:off x="2430929" y="0"/>
            <a:ext cx="5970300" cy="515100"/>
          </a:xfrm>
        </p:spPr>
        <p:txBody>
          <a:bodyPr/>
          <a:lstStyle/>
          <a:p>
            <a:r>
              <a:rPr lang="tr-TR" dirty="0"/>
              <a:t>Sonuçlar</a:t>
            </a:r>
          </a:p>
        </p:txBody>
      </p:sp>
      <p:sp>
        <p:nvSpPr>
          <p:cNvPr id="3" name="Metin kutusu 2">
            <a:extLst>
              <a:ext uri="{FF2B5EF4-FFF2-40B4-BE49-F238E27FC236}">
                <a16:creationId xmlns:a16="http://schemas.microsoft.com/office/drawing/2014/main" id="{9CE78889-1AD5-5FB4-DC11-23079E06BEB8}"/>
              </a:ext>
            </a:extLst>
          </p:cNvPr>
          <p:cNvSpPr txBox="1"/>
          <p:nvPr/>
        </p:nvSpPr>
        <p:spPr>
          <a:xfrm>
            <a:off x="204536" y="515100"/>
            <a:ext cx="8554453" cy="6186309"/>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Bir trafik lambasının çalışma mekanizmasının oluşturulması,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Yeşil, Sarı, Kırmızı ışıkların günlük yaşamda çalıştığı şekilde belirli bir uyum içerisinde ve düzenli aralıklar ile çalışması,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Yanan ışıkların belirli bir döngü içerisinde düzenli zaman aralıklarıyla çalışması ve programı sonlandırmadığımız sürece çalışmaya devam etmesi,</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Araçların geçiş yaptıkları esnada herhangi bir kazanın oluşmaması için döngülerin ve zamanların uyumlu olarak ayarlanması,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Araçların geçişlerini tamamladıktan sonra trafik kurallarına ve ışık direktiflerini uygun bir şekilde durması,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Özellikle sarı ışığın kullanımı konusunda dikkat edilmesi ve gerçek trafik lambalarıyla birebir aynı özelliklerde olması (Araçların harekete geçmeden sarı-kırmızı ışığın aynı anda yanması ve durmadan önce sadece sarı ışığın yanması),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r>
              <a:rPr lang="tr-TR" sz="1200" dirty="0">
                <a:solidFill>
                  <a:schemeClr val="bg1"/>
                </a:solidFill>
                <a:latin typeface="Montserrat" panose="00000500000000000000" pitchFamily="2" charset="-94"/>
              </a:rPr>
              <a:t>Trafik ışıklarında zamanlama ve koordinasyon gibi durumların önemi ve planlanması,</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a:buClr>
                <a:schemeClr val="bg1"/>
              </a:buClr>
            </a:pPr>
            <a:r>
              <a:rPr lang="tr-TR" sz="1200" dirty="0">
                <a:solidFill>
                  <a:schemeClr val="bg1"/>
                </a:solidFill>
                <a:latin typeface="Montserrat" panose="00000500000000000000" pitchFamily="2" charset="-94"/>
              </a:rPr>
              <a:t>Yukarıda verilen özellikler projeyi hazırlarken dikkat ettiğimiz konuları ve projenin son halinin içeriği hakkında bilgi vermektedir.</a:t>
            </a:r>
          </a:p>
          <a:p>
            <a:pPr>
              <a:buClr>
                <a:schemeClr val="bg1"/>
              </a:buClr>
            </a:pPr>
            <a:endParaRPr lang="tr-TR" sz="1200" dirty="0">
              <a:solidFill>
                <a:schemeClr val="bg1"/>
              </a:solidFill>
              <a:latin typeface="Montserrat" panose="00000500000000000000" pitchFamily="2" charset="-94"/>
            </a:endParaRPr>
          </a:p>
          <a:p>
            <a:pPr>
              <a:buClr>
                <a:schemeClr val="bg1"/>
              </a:buClr>
            </a:pPr>
            <a:r>
              <a:rPr lang="tr-TR" sz="1200" dirty="0">
                <a:solidFill>
                  <a:schemeClr val="bg1"/>
                </a:solidFill>
                <a:latin typeface="Montserrat" panose="00000500000000000000" pitchFamily="2" charset="-94"/>
              </a:rPr>
              <a:t>Aynı zamanda proje, Örnek proje konularında verilen özelliklere uygun ve geçişlerin en kısa sürede tamamlanması hususunda dikkate alınarak yapılmıştır. Zaman aralığı değiştirilerek araç geçiş sayısı arttırılabilir veya azaltılabilir.</a:t>
            </a: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a:buClr>
                <a:schemeClr val="bg1"/>
              </a:buClr>
            </a:pPr>
            <a:endParaRPr lang="tr-TR" sz="1200" dirty="0">
              <a:solidFill>
                <a:schemeClr val="bg1"/>
              </a:solidFill>
              <a:latin typeface="Montserrat" panose="00000500000000000000" pitchFamily="2" charset="-94"/>
            </a:endParaRPr>
          </a:p>
          <a:p>
            <a:pPr>
              <a:buClr>
                <a:schemeClr val="bg1"/>
              </a:buCl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a:p>
            <a:pPr>
              <a:buClr>
                <a:schemeClr val="bg1"/>
              </a:buClr>
            </a:pPr>
            <a:endParaRPr lang="tr-TR" sz="1200" dirty="0">
              <a:solidFill>
                <a:schemeClr val="bg1"/>
              </a:solidFill>
              <a:latin typeface="Montserrat" panose="00000500000000000000" pitchFamily="2" charset="-94"/>
            </a:endParaRPr>
          </a:p>
          <a:p>
            <a:pPr marL="171450" indent="-171450">
              <a:buClr>
                <a:schemeClr val="bg1"/>
              </a:buClr>
              <a:buFont typeface="Arial" panose="020B0604020202020204" pitchFamily="34" charset="0"/>
              <a:buChar char="•"/>
            </a:pPr>
            <a:endParaRPr lang="tr-TR" sz="1200" dirty="0">
              <a:solidFill>
                <a:schemeClr val="bg1"/>
              </a:solidFill>
              <a:latin typeface="Montserrat" panose="00000500000000000000" pitchFamily="2" charset="-94"/>
            </a:endParaRPr>
          </a:p>
        </p:txBody>
      </p:sp>
    </p:spTree>
    <p:extLst>
      <p:ext uri="{BB962C8B-B14F-4D97-AF65-F5344CB8AC3E}">
        <p14:creationId xmlns:p14="http://schemas.microsoft.com/office/powerpoint/2010/main" val="3906616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96"/>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Öğrendiklerimiz</a:t>
            </a:r>
            <a:endParaRPr dirty="0"/>
          </a:p>
        </p:txBody>
      </p:sp>
      <p:sp>
        <p:nvSpPr>
          <p:cNvPr id="2047" name="Google Shape;2047;p96"/>
          <p:cNvSpPr/>
          <p:nvPr/>
        </p:nvSpPr>
        <p:spPr>
          <a:xfrm>
            <a:off x="4445376" y="2177354"/>
            <a:ext cx="1825020" cy="89"/>
          </a:xfrm>
          <a:custGeom>
            <a:avLst/>
            <a:gdLst/>
            <a:ahLst/>
            <a:cxnLst/>
            <a:rect l="l" t="t" r="r" b="b"/>
            <a:pathLst>
              <a:path w="20457" h="1" extrusionOk="0">
                <a:moveTo>
                  <a:pt x="0" y="0"/>
                </a:moveTo>
                <a:lnTo>
                  <a:pt x="20456" y="0"/>
                </a:lnTo>
              </a:path>
            </a:pathLst>
          </a:custGeom>
          <a:solidFill>
            <a:srgbClr val="9FB3E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065" name="Google Shape;2065;p9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66" name="Google Shape;2066;p96"/>
          <p:cNvGrpSpPr/>
          <p:nvPr/>
        </p:nvGrpSpPr>
        <p:grpSpPr>
          <a:xfrm>
            <a:off x="629692" y="1105264"/>
            <a:ext cx="144992" cy="269768"/>
            <a:chOff x="629692" y="1105264"/>
            <a:chExt cx="144992" cy="269768"/>
          </a:xfrm>
        </p:grpSpPr>
        <p:sp>
          <p:nvSpPr>
            <p:cNvPr id="2067" name="Google Shape;2067;p9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9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69" name="Google Shape;2069;p9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2070" name="Google Shape;2070;p96">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5</a:t>
            </a:r>
            <a:endParaRPr sz="1000" dirty="0"/>
          </a:p>
        </p:txBody>
      </p:sp>
      <p:sp>
        <p:nvSpPr>
          <p:cNvPr id="2071" name="Google Shape;2071;p9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2072" name="Google Shape;2072;p9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6" name="Metin kutusu 5">
            <a:extLst>
              <a:ext uri="{FF2B5EF4-FFF2-40B4-BE49-F238E27FC236}">
                <a16:creationId xmlns:a16="http://schemas.microsoft.com/office/drawing/2014/main" id="{AFE5B49C-5B1B-5D30-0A04-F4B5000E89E7}"/>
              </a:ext>
            </a:extLst>
          </p:cNvPr>
          <p:cNvSpPr txBox="1"/>
          <p:nvPr/>
        </p:nvSpPr>
        <p:spPr>
          <a:xfrm>
            <a:off x="1558089" y="971352"/>
            <a:ext cx="2731168" cy="1754326"/>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tr-TR" sz="1200" b="0" i="0" dirty="0">
                <a:solidFill>
                  <a:srgbClr val="D1D5DB"/>
                </a:solidFill>
                <a:effectLst/>
                <a:latin typeface="Montserrat" panose="00000500000000000000" pitchFamily="2" charset="-94"/>
              </a:rPr>
              <a:t>Bu proje ile elde edilen sonuçlar oldukça başarılıdır. Gerçek dünyadaki bir trafik ışığı sisteminin işleyişini başarılı bir şekilde simüle ettik. Assembly dili kullanarak bu karmaşık bir işlemi basitleştirmeyi ve anlaşılır kılmayı başardık.</a:t>
            </a:r>
            <a:endParaRPr lang="tr-TR" sz="1200" dirty="0">
              <a:latin typeface="Montserrat" panose="00000500000000000000" pitchFamily="2" charset="-94"/>
            </a:endParaRPr>
          </a:p>
        </p:txBody>
      </p:sp>
      <p:sp>
        <p:nvSpPr>
          <p:cNvPr id="7" name="Metin kutusu 6">
            <a:extLst>
              <a:ext uri="{FF2B5EF4-FFF2-40B4-BE49-F238E27FC236}">
                <a16:creationId xmlns:a16="http://schemas.microsoft.com/office/drawing/2014/main" id="{49CA865C-81CF-553E-90AA-318400A4C100}"/>
              </a:ext>
            </a:extLst>
          </p:cNvPr>
          <p:cNvSpPr txBox="1"/>
          <p:nvPr/>
        </p:nvSpPr>
        <p:spPr>
          <a:xfrm>
            <a:off x="4646485" y="971352"/>
            <a:ext cx="2581066" cy="1938992"/>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tr-TR" sz="1000" dirty="0">
                <a:solidFill>
                  <a:srgbClr val="D1D5DB"/>
                </a:solidFill>
                <a:latin typeface="Montserrat" panose="00000500000000000000" pitchFamily="2" charset="-94"/>
              </a:rPr>
              <a:t>A</a:t>
            </a:r>
            <a:r>
              <a:rPr lang="tr-TR" sz="1000" b="0" i="0" dirty="0">
                <a:solidFill>
                  <a:srgbClr val="D1D5DB"/>
                </a:solidFill>
                <a:effectLst/>
                <a:latin typeface="Montserrat" panose="00000500000000000000" pitchFamily="2" charset="-94"/>
              </a:rPr>
              <a:t>ssembly dilini kullanma yeteneklerini geliştirmek için önemli bir fırsat olduğunu gördük. Assembly dili, bilgisayarların daha derin seviyelerini anlamak için kritik öneme sahip bir dil olduğunu öğrendik. İçerdiği düşük seviye talimatlar sayesinde, bilgisayarların işleyişini ve programlamanın daha yüksek seviye dillerine kıyasla daha iyi anladık.</a:t>
            </a:r>
            <a:endParaRPr lang="tr-TR" sz="1000" dirty="0">
              <a:latin typeface="Montserrat" panose="00000500000000000000" pitchFamily="2" charset="-94"/>
            </a:endParaRPr>
          </a:p>
        </p:txBody>
      </p:sp>
      <p:sp>
        <p:nvSpPr>
          <p:cNvPr id="8" name="Metin kutusu 7">
            <a:extLst>
              <a:ext uri="{FF2B5EF4-FFF2-40B4-BE49-F238E27FC236}">
                <a16:creationId xmlns:a16="http://schemas.microsoft.com/office/drawing/2014/main" id="{AF4BEF9C-D5D2-847C-6602-F17F4464F616}"/>
              </a:ext>
            </a:extLst>
          </p:cNvPr>
          <p:cNvSpPr txBox="1"/>
          <p:nvPr/>
        </p:nvSpPr>
        <p:spPr>
          <a:xfrm>
            <a:off x="1558089" y="3056021"/>
            <a:ext cx="2731168" cy="1785104"/>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tr-TR" sz="1100" dirty="0">
                <a:solidFill>
                  <a:srgbClr val="D1D5DB"/>
                </a:solidFill>
                <a:latin typeface="Montserrat" panose="00000500000000000000" pitchFamily="2" charset="-94"/>
              </a:rPr>
              <a:t>Z</a:t>
            </a:r>
            <a:r>
              <a:rPr lang="tr-TR" sz="1100" b="0" i="0" dirty="0">
                <a:solidFill>
                  <a:srgbClr val="D1D5DB"/>
                </a:solidFill>
                <a:effectLst/>
                <a:latin typeface="Montserrat" panose="00000500000000000000" pitchFamily="2" charset="-94"/>
              </a:rPr>
              <a:t>amanlama ve koordinasyonu dengelemeyi öğrenmemiz bu projede önemli bir faktör oldu. Trafik ışıklarının döngüsünün düzgün bir şekilde işlemesi, doğru zamanlamanın ve koordinasyonun anlaşılmasını gerektirir. Bu, ileride yapacağımız projelerde faydalı olacak değerli bir beceri olduğunu göstermiştir.</a:t>
            </a:r>
            <a:endParaRPr lang="tr-TR" sz="1100" dirty="0">
              <a:latin typeface="Montserrat" panose="00000500000000000000" pitchFamily="2" charset="-94"/>
            </a:endParaRPr>
          </a:p>
        </p:txBody>
      </p:sp>
      <p:sp>
        <p:nvSpPr>
          <p:cNvPr id="9" name="Metin kutusu 8">
            <a:extLst>
              <a:ext uri="{FF2B5EF4-FFF2-40B4-BE49-F238E27FC236}">
                <a16:creationId xmlns:a16="http://schemas.microsoft.com/office/drawing/2014/main" id="{7AD9C5BB-61BB-545E-93D0-8B04986C082C}"/>
              </a:ext>
            </a:extLst>
          </p:cNvPr>
          <p:cNvSpPr txBox="1"/>
          <p:nvPr/>
        </p:nvSpPr>
        <p:spPr>
          <a:xfrm>
            <a:off x="4728411" y="3019842"/>
            <a:ext cx="2857500" cy="2123658"/>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tr-TR" sz="1100" b="0" i="0" dirty="0">
                <a:solidFill>
                  <a:srgbClr val="D1D5DB"/>
                </a:solidFill>
                <a:effectLst/>
                <a:latin typeface="Montserrat" panose="00000500000000000000" pitchFamily="2" charset="-94"/>
              </a:rPr>
              <a:t>Son olarak, bu projede, trafik ışıklarının koordinasyonunun genel trafik yönetimine etkisini de gözlemledik. Özellikle kesişme noktalarında, birden fazla trafik ışığı setinin uyumlu bir şekilde çalışması, trafiğin sorunsuz bir şekilde ilerlemesini sağlar. Bu durum, kesişme noktalarında meydana gelebilecek trafik kazalarını ve sıkışıklığını önlemek için önemlidir.</a:t>
            </a:r>
            <a:endParaRPr lang="tr-TR" sz="1100" dirty="0">
              <a:latin typeface="Montserrat" panose="00000500000000000000" pitchFamily="2" charset="-9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7" name="Google Shape;2077;p97"/>
          <p:cNvSpPr txBox="1">
            <a:spLocks noGrp="1"/>
          </p:cNvSpPr>
          <p:nvPr>
            <p:ph type="title"/>
          </p:nvPr>
        </p:nvSpPr>
        <p:spPr>
          <a:xfrm>
            <a:off x="4058709" y="3375302"/>
            <a:ext cx="4410230" cy="10897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4000" dirty="0"/>
              <a:t>TEŞEKKÜRLER</a:t>
            </a: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Projeye Genel Bakış</a:t>
            </a:r>
            <a:endParaRPr dirty="0"/>
          </a:p>
        </p:txBody>
      </p:sp>
      <p:sp>
        <p:nvSpPr>
          <p:cNvPr id="452" name="Google Shape;452;p57"/>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r>
              <a:rPr lang="en"/>
              <a:t>01</a:t>
            </a:r>
            <a:endParaRPr dirty="0"/>
          </a:p>
        </p:txBody>
      </p:sp>
      <p:sp>
        <p:nvSpPr>
          <p:cNvPr id="453" name="Google Shape;453;p57"/>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Proje Detayları</a:t>
            </a:r>
            <a:endParaRPr dirty="0"/>
          </a:p>
        </p:txBody>
      </p:sp>
      <p:sp>
        <p:nvSpPr>
          <p:cNvPr id="454" name="Google Shape;454;p5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5" name="Google Shape;455;p57"/>
          <p:cNvGrpSpPr/>
          <p:nvPr/>
        </p:nvGrpSpPr>
        <p:grpSpPr>
          <a:xfrm>
            <a:off x="629692" y="1105264"/>
            <a:ext cx="144992" cy="269768"/>
            <a:chOff x="629692" y="1105264"/>
            <a:chExt cx="144992" cy="269768"/>
          </a:xfrm>
        </p:grpSpPr>
        <p:sp>
          <p:nvSpPr>
            <p:cNvPr id="456" name="Google Shape;456;p5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5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8" name="Google Shape;458;p5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459" name="Google Shape;459;p5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dirty="0"/>
          </a:p>
        </p:txBody>
      </p:sp>
      <p:sp>
        <p:nvSpPr>
          <p:cNvPr id="460" name="Google Shape;460;p5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461" name="Google Shape;461;p5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grpSp>
        <p:nvGrpSpPr>
          <p:cNvPr id="462" name="Google Shape;462;p57"/>
          <p:cNvGrpSpPr/>
          <p:nvPr/>
        </p:nvGrpSpPr>
        <p:grpSpPr>
          <a:xfrm>
            <a:off x="5017125" y="796150"/>
            <a:ext cx="4246000" cy="1230900"/>
            <a:chOff x="5017125" y="796150"/>
            <a:chExt cx="4246000" cy="1230900"/>
          </a:xfrm>
        </p:grpSpPr>
        <p:sp>
          <p:nvSpPr>
            <p:cNvPr id="463" name="Google Shape;463;p57"/>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57"/>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62"/>
                                        </p:tgtEl>
                                        <p:attrNameLst>
                                          <p:attrName>style.visibility</p:attrName>
                                        </p:attrNameLst>
                                      </p:cBhvr>
                                      <p:to>
                                        <p:strVal val="visible"/>
                                      </p:to>
                                    </p:set>
                                    <p:anim calcmode="lin" valueType="num">
                                      <p:cBhvr additive="base">
                                        <p:cTn id="7" dur="1500"/>
                                        <p:tgtEl>
                                          <p:spTgt spid="46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52"/>
                                        </p:tgtEl>
                                        <p:attrNameLst>
                                          <p:attrName>style.visibility</p:attrName>
                                        </p:attrNameLst>
                                      </p:cBhvr>
                                      <p:to>
                                        <p:strVal val="visible"/>
                                      </p:to>
                                    </p:set>
                                    <p:anim calcmode="lin" valueType="num">
                                      <p:cBhvr additive="base">
                                        <p:cTn id="10" dur="1500"/>
                                        <p:tgtEl>
                                          <p:spTgt spid="4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1" name="Google Shape;771;p67"/>
          <p:cNvSpPr txBox="1">
            <a:spLocks noGrp="1"/>
          </p:cNvSpPr>
          <p:nvPr>
            <p:ph type="subTitle" idx="1"/>
          </p:nvPr>
        </p:nvSpPr>
        <p:spPr>
          <a:xfrm>
            <a:off x="1682427" y="5370"/>
            <a:ext cx="3273600" cy="7907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Proje Konusu Ve Detayları</a:t>
            </a:r>
            <a:endParaRPr dirty="0"/>
          </a:p>
        </p:txBody>
      </p:sp>
      <p:sp>
        <p:nvSpPr>
          <p:cNvPr id="832" name="Google Shape;832;p67"/>
          <p:cNvSpPr txBox="1">
            <a:spLocks noGrp="1"/>
          </p:cNvSpPr>
          <p:nvPr>
            <p:ph type="subTitle" idx="2"/>
          </p:nvPr>
        </p:nvSpPr>
        <p:spPr>
          <a:xfrm>
            <a:off x="1087598" y="796151"/>
            <a:ext cx="7822491" cy="4028511"/>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tr-TR" dirty="0"/>
              <a:t>Proje temel olarak bir trafik lambasının çalışma prensibinden oluşmaktadır.</a:t>
            </a:r>
          </a:p>
          <a:p>
            <a:pPr marL="457200" lvl="0" indent="-317500" algn="l" rtl="0">
              <a:spcBef>
                <a:spcPts val="1000"/>
              </a:spcBef>
              <a:spcAft>
                <a:spcPts val="0"/>
              </a:spcAft>
              <a:buSzPts val="1400"/>
              <a:buChar char="●"/>
            </a:pPr>
            <a:r>
              <a:rPr lang="tr-TR" dirty="0"/>
              <a:t>Projenin simülasyon aşamasındaki trafik ışıkları gerçek hayattaki trafik ışıklarıyla aynı mekanizmada çalışmaktadır.</a:t>
            </a:r>
          </a:p>
          <a:p>
            <a:pPr marL="457200" lvl="0" indent="-317500" algn="l" rtl="0">
              <a:spcBef>
                <a:spcPts val="1000"/>
              </a:spcBef>
              <a:spcAft>
                <a:spcPts val="0"/>
              </a:spcAft>
              <a:buSzPts val="1400"/>
              <a:buChar char="●"/>
            </a:pPr>
            <a:r>
              <a:rPr lang="tr-TR" dirty="0"/>
              <a:t>Projede Kuzey-Güney ve Doğu-Batı yönlerinde 4 araç hareket etmektedir.</a:t>
            </a:r>
          </a:p>
          <a:p>
            <a:pPr marL="457200" lvl="0" indent="-317500" algn="l" rtl="0">
              <a:spcBef>
                <a:spcPts val="1000"/>
              </a:spcBef>
              <a:spcAft>
                <a:spcPts val="0"/>
              </a:spcAft>
              <a:buSzPts val="1400"/>
              <a:buChar char="●"/>
            </a:pPr>
            <a:r>
              <a:rPr lang="tr-TR" dirty="0"/>
              <a:t>Öncelikle Kuzey-Güney yönünde hareket eden araçların 25 defa geçiş yapması beklenir. Geçişleri tamamlandıktan sonra araçlar durur.</a:t>
            </a:r>
          </a:p>
          <a:p>
            <a:pPr marL="457200" lvl="0" indent="-317500" algn="l" rtl="0">
              <a:spcBef>
                <a:spcPts val="1000"/>
              </a:spcBef>
              <a:spcAft>
                <a:spcPts val="0"/>
              </a:spcAft>
              <a:buSzPts val="1400"/>
              <a:buChar char="●"/>
            </a:pPr>
            <a:r>
              <a:rPr lang="tr-TR" dirty="0"/>
              <a:t>Kuzey-Güney yönünde hareket eden araçlar durduktan sonra Doğu-Batı yönünde olan araçlar harekete başlar. Bu araçların da 25 defa geçiş yapması beklenir</a:t>
            </a:r>
          </a:p>
          <a:p>
            <a:pPr marL="457200" lvl="0" indent="-317500" algn="l" rtl="0">
              <a:spcBef>
                <a:spcPts val="1000"/>
              </a:spcBef>
              <a:spcAft>
                <a:spcPts val="0"/>
              </a:spcAft>
              <a:buSzPts val="1400"/>
              <a:buChar char="●"/>
            </a:pPr>
            <a:r>
              <a:rPr lang="tr-TR" dirty="0"/>
              <a:t>Geçişleri tamamladıktan sonra Doğu-Batı yönünde hareket eden araçlarda durur</a:t>
            </a:r>
          </a:p>
          <a:p>
            <a:pPr marL="457200" lvl="0" indent="-317500" algn="l" rtl="0">
              <a:spcBef>
                <a:spcPts val="1000"/>
              </a:spcBef>
              <a:spcAft>
                <a:spcPts val="0"/>
              </a:spcAft>
              <a:buSzPts val="1400"/>
              <a:buChar char="●"/>
            </a:pPr>
            <a:r>
              <a:rPr lang="tr-TR" dirty="0"/>
              <a:t>Simülasyon tamamlanır ve uygulama sonlandırılır.</a:t>
            </a:r>
          </a:p>
          <a:p>
            <a:pPr marL="457200" lvl="0" indent="-317500" algn="l" rtl="0">
              <a:spcBef>
                <a:spcPts val="1000"/>
              </a:spcBef>
              <a:spcAft>
                <a:spcPts val="0"/>
              </a:spcAft>
              <a:buSzPts val="1400"/>
              <a:buChar char="●"/>
            </a:pPr>
            <a:r>
              <a:rPr lang="tr-TR" dirty="0"/>
              <a:t>Toplamda 100 adet geçiş yapılmıştır.</a:t>
            </a:r>
          </a:p>
          <a:p>
            <a:pPr marL="457200" lvl="0" indent="-317500" algn="l" rtl="0">
              <a:spcBef>
                <a:spcPts val="1000"/>
              </a:spcBef>
              <a:spcAft>
                <a:spcPts val="0"/>
              </a:spcAft>
              <a:buSzPts val="1400"/>
              <a:buChar char="●"/>
            </a:pPr>
            <a:endParaRPr lang="tr-TR" dirty="0"/>
          </a:p>
          <a:p>
            <a:pPr marL="457200" lvl="0" indent="-317500" algn="l" rtl="0">
              <a:spcBef>
                <a:spcPts val="1000"/>
              </a:spcBef>
              <a:spcAft>
                <a:spcPts val="0"/>
              </a:spcAft>
              <a:buSzPts val="1400"/>
              <a:buChar char="●"/>
            </a:pPr>
            <a:endParaRPr dirty="0"/>
          </a:p>
        </p:txBody>
      </p:sp>
      <p:sp>
        <p:nvSpPr>
          <p:cNvPr id="833" name="Google Shape;833;p6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4" name="Google Shape;834;p67"/>
          <p:cNvGrpSpPr/>
          <p:nvPr/>
        </p:nvGrpSpPr>
        <p:grpSpPr>
          <a:xfrm>
            <a:off x="629692" y="1105264"/>
            <a:ext cx="144992" cy="269768"/>
            <a:chOff x="629692" y="1105264"/>
            <a:chExt cx="144992" cy="269768"/>
          </a:xfrm>
        </p:grpSpPr>
        <p:sp>
          <p:nvSpPr>
            <p:cNvPr id="835" name="Google Shape;835;p6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6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7" name="Google Shape;837;p6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dirty="0"/>
          </a:p>
        </p:txBody>
      </p:sp>
      <p:sp>
        <p:nvSpPr>
          <p:cNvPr id="838" name="Google Shape;838;p67">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dirty="0"/>
          </a:p>
        </p:txBody>
      </p:sp>
      <p:sp>
        <p:nvSpPr>
          <p:cNvPr id="839" name="Google Shape;839;p67">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
        <p:nvSpPr>
          <p:cNvPr id="840" name="Google Shape;840;p6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C320A006-C023-A156-EA04-7BA926A1DBFA}"/>
              </a:ext>
            </a:extLst>
          </p:cNvPr>
          <p:cNvPicPr>
            <a:picLocks noChangeAspect="1"/>
          </p:cNvPicPr>
          <p:nvPr/>
        </p:nvPicPr>
        <p:blipFill>
          <a:blip r:embed="rId2"/>
          <a:stretch>
            <a:fillRect/>
          </a:stretch>
        </p:blipFill>
        <p:spPr>
          <a:xfrm>
            <a:off x="4571999" y="487278"/>
            <a:ext cx="4379495" cy="3838074"/>
          </a:xfrm>
          <a:prstGeom prst="rect">
            <a:avLst/>
          </a:prstGeom>
        </p:spPr>
      </p:pic>
      <p:sp>
        <p:nvSpPr>
          <p:cNvPr id="10" name="Metin kutusu 9">
            <a:extLst>
              <a:ext uri="{FF2B5EF4-FFF2-40B4-BE49-F238E27FC236}">
                <a16:creationId xmlns:a16="http://schemas.microsoft.com/office/drawing/2014/main" id="{AFE0FCEB-5B50-E695-133B-89CFB8068861}"/>
              </a:ext>
            </a:extLst>
          </p:cNvPr>
          <p:cNvSpPr txBox="1"/>
          <p:nvPr/>
        </p:nvSpPr>
        <p:spPr>
          <a:xfrm>
            <a:off x="192506" y="0"/>
            <a:ext cx="3910263" cy="547842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Şekildeki resimde verildiği üzere trafik ışıklarının 4 farklı yanış tipi bulunmaktadır.</a:t>
            </a:r>
          </a:p>
          <a:p>
            <a:pPr marL="285750" indent="-285750">
              <a:buClr>
                <a:schemeClr val="bg1"/>
              </a:buClr>
              <a:buFont typeface="Arial" panose="020B0604020202020204" pitchFamily="34" charset="0"/>
              <a:buChar char="•"/>
            </a:pPr>
            <a:endParaRPr lang="tr-TR" dirty="0">
              <a:solidFill>
                <a:schemeClr val="bg1"/>
              </a:solidFill>
              <a:latin typeface="Montserrat" panose="00000500000000000000" pitchFamily="2" charset="-94"/>
            </a:endParaRPr>
          </a:p>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Soldan sağa ilk ışıktaki gibi sadece kırmızı yanıyorsa araçların durması gerektiğini işaret eder.</a:t>
            </a:r>
          </a:p>
          <a:p>
            <a:pPr marL="285750" indent="-285750">
              <a:buClr>
                <a:schemeClr val="bg1"/>
              </a:buClr>
              <a:buFont typeface="Arial" panose="020B0604020202020204" pitchFamily="34" charset="0"/>
              <a:buChar char="•"/>
            </a:pPr>
            <a:endParaRPr lang="tr-TR" dirty="0">
              <a:solidFill>
                <a:schemeClr val="bg1"/>
              </a:solidFill>
              <a:latin typeface="Montserrat" panose="00000500000000000000" pitchFamily="2" charset="-94"/>
            </a:endParaRPr>
          </a:p>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İkinci ışıktaki gibi aynı anda hem kırmızı hem sarı ışık yanıyorsa araçların harekete hazırlanması gerektiğini belirtir</a:t>
            </a:r>
          </a:p>
          <a:p>
            <a:pPr marL="285750" indent="-285750">
              <a:buClr>
                <a:schemeClr val="bg1"/>
              </a:buClr>
              <a:buFont typeface="Arial" panose="020B0604020202020204" pitchFamily="34" charset="0"/>
              <a:buChar char="•"/>
            </a:pPr>
            <a:endParaRPr lang="tr-TR" dirty="0">
              <a:solidFill>
                <a:schemeClr val="bg1"/>
              </a:solidFill>
              <a:latin typeface="Montserrat" panose="00000500000000000000" pitchFamily="2" charset="-94"/>
            </a:endParaRPr>
          </a:p>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Üçüncü ışıktaki gibi sadece yeşil ışık yanıyorsa araçlar hareket edebilirler.</a:t>
            </a:r>
          </a:p>
          <a:p>
            <a:pPr marL="285750" indent="-285750">
              <a:buClr>
                <a:schemeClr val="bg1"/>
              </a:buClr>
              <a:buFont typeface="Arial" panose="020B0604020202020204" pitchFamily="34" charset="0"/>
              <a:buChar char="•"/>
            </a:pPr>
            <a:endParaRPr lang="tr-TR" dirty="0">
              <a:solidFill>
                <a:schemeClr val="bg1"/>
              </a:solidFill>
              <a:latin typeface="Montserrat" panose="00000500000000000000" pitchFamily="2" charset="-94"/>
            </a:endParaRPr>
          </a:p>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Dördüncü ışıktaki gibi sadece sarı ışık yanıyorsa birazdan ışığın renginin kırmızıya döneceğini ve yavaşlanması gerektiğini belirtir.</a:t>
            </a:r>
          </a:p>
          <a:p>
            <a:pPr marL="285750" indent="-285750">
              <a:buClr>
                <a:schemeClr val="bg1"/>
              </a:buClr>
              <a:buFont typeface="Arial" panose="020B0604020202020204" pitchFamily="34" charset="0"/>
              <a:buChar char="•"/>
            </a:pPr>
            <a:endParaRPr lang="tr-TR" dirty="0">
              <a:solidFill>
                <a:schemeClr val="bg1"/>
              </a:solidFill>
              <a:latin typeface="Montserrat" panose="00000500000000000000" pitchFamily="2" charset="-94"/>
            </a:endParaRPr>
          </a:p>
          <a:p>
            <a:pPr marL="285750" indent="-285750">
              <a:buClr>
                <a:schemeClr val="bg1"/>
              </a:buClr>
              <a:buFont typeface="Arial" panose="020B0604020202020204" pitchFamily="34" charset="0"/>
              <a:buChar char="•"/>
            </a:pPr>
            <a:r>
              <a:rPr lang="tr-TR" dirty="0">
                <a:solidFill>
                  <a:schemeClr val="bg1"/>
                </a:solidFill>
                <a:latin typeface="Montserrat" panose="00000500000000000000" pitchFamily="2" charset="-94"/>
              </a:rPr>
              <a:t>NOT: Simülasyon kodları bu kurallara göre düzenlenmiştir.</a:t>
            </a:r>
          </a:p>
          <a:p>
            <a:pPr marL="285750" indent="-285750">
              <a:buFontTx/>
              <a:buChar char="-"/>
            </a:pPr>
            <a:endParaRPr lang="tr-TR" dirty="0">
              <a:solidFill>
                <a:schemeClr val="bg1"/>
              </a:solidFill>
            </a:endParaRPr>
          </a:p>
          <a:p>
            <a:pPr marL="285750" indent="-285750">
              <a:buFontTx/>
              <a:buChar char="-"/>
            </a:pPr>
            <a:endParaRPr lang="tr-TR" dirty="0">
              <a:solidFill>
                <a:schemeClr val="bg1"/>
              </a:solidFill>
            </a:endParaRPr>
          </a:p>
        </p:txBody>
      </p:sp>
    </p:spTree>
    <p:extLst>
      <p:ext uri="{BB962C8B-B14F-4D97-AF65-F5344CB8AC3E}">
        <p14:creationId xmlns:p14="http://schemas.microsoft.com/office/powerpoint/2010/main" val="203274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D6DCB8E-35B0-74E1-6A0F-1AC9355D055F}"/>
              </a:ext>
            </a:extLst>
          </p:cNvPr>
          <p:cNvPicPr>
            <a:picLocks noChangeAspect="1"/>
          </p:cNvPicPr>
          <p:nvPr/>
        </p:nvPicPr>
        <p:blipFill>
          <a:blip r:embed="rId2"/>
          <a:stretch>
            <a:fillRect/>
          </a:stretch>
        </p:blipFill>
        <p:spPr>
          <a:xfrm>
            <a:off x="887717" y="177386"/>
            <a:ext cx="2143424" cy="2676899"/>
          </a:xfrm>
          <a:prstGeom prst="rect">
            <a:avLst/>
          </a:prstGeom>
        </p:spPr>
      </p:pic>
      <p:pic>
        <p:nvPicPr>
          <p:cNvPr id="8" name="Resim 7">
            <a:extLst>
              <a:ext uri="{FF2B5EF4-FFF2-40B4-BE49-F238E27FC236}">
                <a16:creationId xmlns:a16="http://schemas.microsoft.com/office/drawing/2014/main" id="{2476D82A-D6CD-EC93-D8CA-915A7D334877}"/>
              </a:ext>
            </a:extLst>
          </p:cNvPr>
          <p:cNvPicPr>
            <a:picLocks noChangeAspect="1"/>
          </p:cNvPicPr>
          <p:nvPr/>
        </p:nvPicPr>
        <p:blipFill>
          <a:blip r:embed="rId3"/>
          <a:stretch>
            <a:fillRect/>
          </a:stretch>
        </p:blipFill>
        <p:spPr>
          <a:xfrm>
            <a:off x="5678790" y="158334"/>
            <a:ext cx="2162477" cy="2695951"/>
          </a:xfrm>
          <a:prstGeom prst="rect">
            <a:avLst/>
          </a:prstGeom>
        </p:spPr>
      </p:pic>
      <p:sp>
        <p:nvSpPr>
          <p:cNvPr id="9" name="Metin kutusu 8">
            <a:extLst>
              <a:ext uri="{FF2B5EF4-FFF2-40B4-BE49-F238E27FC236}">
                <a16:creationId xmlns:a16="http://schemas.microsoft.com/office/drawing/2014/main" id="{2E3D77E6-74F7-5C75-BE2B-F720FE119531}"/>
              </a:ext>
            </a:extLst>
          </p:cNvPr>
          <p:cNvSpPr txBox="1"/>
          <p:nvPr/>
        </p:nvSpPr>
        <p:spPr>
          <a:xfrm>
            <a:off x="793225" y="2855432"/>
            <a:ext cx="1882941" cy="738664"/>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tüm ışıklar kırmızı yanarken</a:t>
            </a:r>
          </a:p>
        </p:txBody>
      </p:sp>
      <p:sp>
        <p:nvSpPr>
          <p:cNvPr id="10" name="Metin kutusu 9">
            <a:extLst>
              <a:ext uri="{FF2B5EF4-FFF2-40B4-BE49-F238E27FC236}">
                <a16:creationId xmlns:a16="http://schemas.microsoft.com/office/drawing/2014/main" id="{D54FD751-2DF9-C2A4-7FBE-ED3FF2DD7BFE}"/>
              </a:ext>
            </a:extLst>
          </p:cNvPr>
          <p:cNvSpPr txBox="1"/>
          <p:nvPr/>
        </p:nvSpPr>
        <p:spPr>
          <a:xfrm>
            <a:off x="5678790" y="2854285"/>
            <a:ext cx="1907121" cy="1169551"/>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Kuzey-Güney yönündeki araçlar geçişe hazırlanırken</a:t>
            </a:r>
          </a:p>
        </p:txBody>
      </p:sp>
    </p:spTree>
    <p:extLst>
      <p:ext uri="{BB962C8B-B14F-4D97-AF65-F5344CB8AC3E}">
        <p14:creationId xmlns:p14="http://schemas.microsoft.com/office/powerpoint/2010/main" val="183145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167AC2B-0FE2-3003-9F88-5D7671774989}"/>
              </a:ext>
            </a:extLst>
          </p:cNvPr>
          <p:cNvPicPr>
            <a:picLocks noChangeAspect="1"/>
          </p:cNvPicPr>
          <p:nvPr/>
        </p:nvPicPr>
        <p:blipFill>
          <a:blip r:embed="rId2"/>
          <a:stretch>
            <a:fillRect/>
          </a:stretch>
        </p:blipFill>
        <p:spPr>
          <a:xfrm>
            <a:off x="860395" y="203921"/>
            <a:ext cx="2133898" cy="2724530"/>
          </a:xfrm>
          <a:prstGeom prst="rect">
            <a:avLst/>
          </a:prstGeom>
        </p:spPr>
      </p:pic>
      <p:pic>
        <p:nvPicPr>
          <p:cNvPr id="6" name="Resim 5">
            <a:extLst>
              <a:ext uri="{FF2B5EF4-FFF2-40B4-BE49-F238E27FC236}">
                <a16:creationId xmlns:a16="http://schemas.microsoft.com/office/drawing/2014/main" id="{0D756576-F1B4-9959-DB8A-D445B6B80C4D}"/>
              </a:ext>
            </a:extLst>
          </p:cNvPr>
          <p:cNvPicPr>
            <a:picLocks noChangeAspect="1"/>
          </p:cNvPicPr>
          <p:nvPr/>
        </p:nvPicPr>
        <p:blipFill>
          <a:blip r:embed="rId3"/>
          <a:stretch>
            <a:fillRect/>
          </a:stretch>
        </p:blipFill>
        <p:spPr>
          <a:xfrm>
            <a:off x="5725557" y="175343"/>
            <a:ext cx="2143424" cy="2724530"/>
          </a:xfrm>
          <a:prstGeom prst="rect">
            <a:avLst/>
          </a:prstGeom>
        </p:spPr>
      </p:pic>
      <p:sp>
        <p:nvSpPr>
          <p:cNvPr id="7" name="Metin kutusu 6">
            <a:extLst>
              <a:ext uri="{FF2B5EF4-FFF2-40B4-BE49-F238E27FC236}">
                <a16:creationId xmlns:a16="http://schemas.microsoft.com/office/drawing/2014/main" id="{3B15B1AE-2212-FCBE-BAE2-71C0F975C0C0}"/>
              </a:ext>
            </a:extLst>
          </p:cNvPr>
          <p:cNvSpPr txBox="1"/>
          <p:nvPr/>
        </p:nvSpPr>
        <p:spPr>
          <a:xfrm>
            <a:off x="762423" y="2952297"/>
            <a:ext cx="2051246" cy="954107"/>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Kuzey-Güney yönündeki araçlar geçiş yaparken</a:t>
            </a:r>
          </a:p>
        </p:txBody>
      </p:sp>
      <p:sp>
        <p:nvSpPr>
          <p:cNvPr id="8" name="Metin kutusu 7">
            <a:extLst>
              <a:ext uri="{FF2B5EF4-FFF2-40B4-BE49-F238E27FC236}">
                <a16:creationId xmlns:a16="http://schemas.microsoft.com/office/drawing/2014/main" id="{117157D0-E8E7-D4F6-53E5-3A24DC61595A}"/>
              </a:ext>
            </a:extLst>
          </p:cNvPr>
          <p:cNvSpPr txBox="1"/>
          <p:nvPr/>
        </p:nvSpPr>
        <p:spPr>
          <a:xfrm>
            <a:off x="5725557" y="2899873"/>
            <a:ext cx="2143424" cy="1600438"/>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Kuzey-Güney yönündeki araçlar durmaya, Doğu-Batı yönündeki araçlar geçiş yapmaya hazırlanırken </a:t>
            </a:r>
          </a:p>
        </p:txBody>
      </p:sp>
    </p:spTree>
    <p:extLst>
      <p:ext uri="{BB962C8B-B14F-4D97-AF65-F5344CB8AC3E}">
        <p14:creationId xmlns:p14="http://schemas.microsoft.com/office/powerpoint/2010/main" val="940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7F0EE10-00C8-C299-8744-3230A934FC8A}"/>
              </a:ext>
            </a:extLst>
          </p:cNvPr>
          <p:cNvPicPr>
            <a:picLocks noChangeAspect="1"/>
          </p:cNvPicPr>
          <p:nvPr/>
        </p:nvPicPr>
        <p:blipFill>
          <a:blip r:embed="rId2"/>
          <a:stretch>
            <a:fillRect/>
          </a:stretch>
        </p:blipFill>
        <p:spPr>
          <a:xfrm>
            <a:off x="6627245" y="505370"/>
            <a:ext cx="2133898" cy="2695951"/>
          </a:xfrm>
          <a:prstGeom prst="rect">
            <a:avLst/>
          </a:prstGeom>
        </p:spPr>
      </p:pic>
      <p:pic>
        <p:nvPicPr>
          <p:cNvPr id="6" name="Resim 5">
            <a:extLst>
              <a:ext uri="{FF2B5EF4-FFF2-40B4-BE49-F238E27FC236}">
                <a16:creationId xmlns:a16="http://schemas.microsoft.com/office/drawing/2014/main" id="{7718BEC7-AE9D-61DB-5779-35C5AEBB4E6E}"/>
              </a:ext>
            </a:extLst>
          </p:cNvPr>
          <p:cNvPicPr>
            <a:picLocks noChangeAspect="1"/>
          </p:cNvPicPr>
          <p:nvPr/>
        </p:nvPicPr>
        <p:blipFill>
          <a:blip r:embed="rId3"/>
          <a:stretch>
            <a:fillRect/>
          </a:stretch>
        </p:blipFill>
        <p:spPr>
          <a:xfrm>
            <a:off x="3678830" y="505369"/>
            <a:ext cx="2162477" cy="2695951"/>
          </a:xfrm>
          <a:prstGeom prst="rect">
            <a:avLst/>
          </a:prstGeom>
        </p:spPr>
      </p:pic>
      <p:pic>
        <p:nvPicPr>
          <p:cNvPr id="8" name="Resim 7">
            <a:extLst>
              <a:ext uri="{FF2B5EF4-FFF2-40B4-BE49-F238E27FC236}">
                <a16:creationId xmlns:a16="http://schemas.microsoft.com/office/drawing/2014/main" id="{A24C849D-34C8-DDD2-A9DE-3DD2C13234A7}"/>
              </a:ext>
            </a:extLst>
          </p:cNvPr>
          <p:cNvPicPr>
            <a:picLocks noChangeAspect="1"/>
          </p:cNvPicPr>
          <p:nvPr/>
        </p:nvPicPr>
        <p:blipFill>
          <a:blip r:embed="rId4"/>
          <a:stretch>
            <a:fillRect/>
          </a:stretch>
        </p:blipFill>
        <p:spPr>
          <a:xfrm>
            <a:off x="739942" y="505369"/>
            <a:ext cx="2152950" cy="2695951"/>
          </a:xfrm>
          <a:prstGeom prst="rect">
            <a:avLst/>
          </a:prstGeom>
        </p:spPr>
      </p:pic>
      <p:sp>
        <p:nvSpPr>
          <p:cNvPr id="9" name="Metin kutusu 8">
            <a:extLst>
              <a:ext uri="{FF2B5EF4-FFF2-40B4-BE49-F238E27FC236}">
                <a16:creationId xmlns:a16="http://schemas.microsoft.com/office/drawing/2014/main" id="{E13C4214-A4BE-4186-438F-61363541BFB4}"/>
              </a:ext>
            </a:extLst>
          </p:cNvPr>
          <p:cNvSpPr txBox="1"/>
          <p:nvPr/>
        </p:nvSpPr>
        <p:spPr>
          <a:xfrm>
            <a:off x="739942" y="3201320"/>
            <a:ext cx="2107680" cy="2031325"/>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Kuzey-Güney yönünde hareket eden araçlar için kırmızı ışık yanarken, Doğu-Batı yönündeki araçlar geçiş yapmaya hazırlanırken</a:t>
            </a:r>
          </a:p>
        </p:txBody>
      </p:sp>
      <p:sp>
        <p:nvSpPr>
          <p:cNvPr id="10" name="Metin kutusu 9">
            <a:extLst>
              <a:ext uri="{FF2B5EF4-FFF2-40B4-BE49-F238E27FC236}">
                <a16:creationId xmlns:a16="http://schemas.microsoft.com/office/drawing/2014/main" id="{93F5CFA7-E22B-78E0-80AE-05C0B5F5C5B3}"/>
              </a:ext>
            </a:extLst>
          </p:cNvPr>
          <p:cNvSpPr txBox="1"/>
          <p:nvPr/>
        </p:nvSpPr>
        <p:spPr>
          <a:xfrm>
            <a:off x="3633560" y="3201320"/>
            <a:ext cx="2107680" cy="954107"/>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Doğu-Batı yönündeki araçlar geçiş yaparken</a:t>
            </a:r>
          </a:p>
        </p:txBody>
      </p:sp>
      <p:sp>
        <p:nvSpPr>
          <p:cNvPr id="11" name="Metin kutusu 10">
            <a:extLst>
              <a:ext uri="{FF2B5EF4-FFF2-40B4-BE49-F238E27FC236}">
                <a16:creationId xmlns:a16="http://schemas.microsoft.com/office/drawing/2014/main" id="{3D9BAA75-3687-6938-37F0-D8933C4E264D}"/>
              </a:ext>
            </a:extLst>
          </p:cNvPr>
          <p:cNvSpPr txBox="1"/>
          <p:nvPr/>
        </p:nvSpPr>
        <p:spPr>
          <a:xfrm>
            <a:off x="6527178" y="3201320"/>
            <a:ext cx="2107680" cy="954107"/>
          </a:xfrm>
          <a:prstGeom prst="rect">
            <a:avLst/>
          </a:prstGeom>
          <a:noFill/>
        </p:spPr>
        <p:txBody>
          <a:bodyPr wrap="square" rtlCol="0">
            <a:spAutoFit/>
          </a:bodyPr>
          <a:lstStyle/>
          <a:p>
            <a:r>
              <a:rPr lang="tr-TR" dirty="0">
                <a:solidFill>
                  <a:schemeClr val="bg1"/>
                </a:solidFill>
                <a:latin typeface="Montserrat" panose="00000500000000000000" pitchFamily="2" charset="-94"/>
              </a:rPr>
              <a:t>Simülasyon anında Doğu-Batı yönündeki araçlar durmaya hazırlanırken</a:t>
            </a:r>
          </a:p>
        </p:txBody>
      </p:sp>
    </p:spTree>
    <p:extLst>
      <p:ext uri="{BB962C8B-B14F-4D97-AF65-F5344CB8AC3E}">
        <p14:creationId xmlns:p14="http://schemas.microsoft.com/office/powerpoint/2010/main" val="2611750909"/>
      </p:ext>
    </p:extLst>
  </p:cSld>
  <p:clrMapOvr>
    <a:masterClrMapping/>
  </p:clrMapOvr>
</p:sld>
</file>

<file path=ppt/theme/theme1.xml><?xml version="1.0" encoding="utf-8"?>
<a:theme xmlns:a="http://schemas.openxmlformats.org/drawingml/2006/main" name="Tech Company Branding Guidelines XL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1839</Words>
  <Application>Microsoft Office PowerPoint</Application>
  <PresentationFormat>Ekran Gösterisi (16:9)</PresentationFormat>
  <Paragraphs>272</Paragraphs>
  <Slides>33</Slides>
  <Notes>17</Notes>
  <HiddenSlides>0</HiddenSlides>
  <MMClips>0</MMClips>
  <ScaleCrop>false</ScaleCrop>
  <HeadingPairs>
    <vt:vector size="6" baseType="variant">
      <vt:variant>
        <vt:lpstr>Kullanılan Yazı Tipleri</vt:lpstr>
      </vt:variant>
      <vt:variant>
        <vt:i4>14</vt:i4>
      </vt:variant>
      <vt:variant>
        <vt:lpstr>Tema</vt:lpstr>
      </vt:variant>
      <vt:variant>
        <vt:i4>1</vt:i4>
      </vt:variant>
      <vt:variant>
        <vt:lpstr>Slayt Başlıkları</vt:lpstr>
      </vt:variant>
      <vt:variant>
        <vt:i4>33</vt:i4>
      </vt:variant>
    </vt:vector>
  </HeadingPairs>
  <TitlesOfParts>
    <vt:vector size="48" baseType="lpstr">
      <vt:lpstr>Arial</vt:lpstr>
      <vt:lpstr>Barlow</vt:lpstr>
      <vt:lpstr>Calibri</vt:lpstr>
      <vt:lpstr>Caveat</vt:lpstr>
      <vt:lpstr>Fira Sans Condensed</vt:lpstr>
      <vt:lpstr>Montserrat</vt:lpstr>
      <vt:lpstr>Montserrat Alternates</vt:lpstr>
      <vt:lpstr>Montserrat Alternates ExtraBold</vt:lpstr>
      <vt:lpstr>Montserrat Alternates Light</vt:lpstr>
      <vt:lpstr>Montserrat ExtraBold</vt:lpstr>
      <vt:lpstr>Montserrat SemiBold</vt:lpstr>
      <vt:lpstr>Open Sans</vt:lpstr>
      <vt:lpstr>Ubuntu</vt:lpstr>
      <vt:lpstr>Yanone Kaffeesatz</vt:lpstr>
      <vt:lpstr>Tech Company Branding Guidelines XL by Slidesgo</vt:lpstr>
      <vt:lpstr>MİKROİŞLEMCİLER Trafik Işıkları Projesi</vt:lpstr>
      <vt:lpstr>01</vt:lpstr>
      <vt:lpstr>02</vt:lpstr>
      <vt:lpstr>Projeye Genel Bakış</vt:lpstr>
      <vt:lpstr>PowerPoint Sunusu</vt:lpstr>
      <vt:lpstr>PowerPoint Sunusu</vt:lpstr>
      <vt:lpstr>PowerPoint Sunusu</vt:lpstr>
      <vt:lpstr>PowerPoint Sunusu</vt:lpstr>
      <vt:lpstr>PowerPoint Sunusu</vt:lpstr>
      <vt:lpstr>FİKİR DİYAGRAMI</vt:lpstr>
      <vt:lpstr>PowerPoint Sunusu</vt:lpstr>
      <vt:lpstr>FİKİR DİYAGRAMI</vt:lpstr>
      <vt:lpstr>Fikir Diyagramı Aşamaları</vt:lpstr>
      <vt:lpstr>Akış Diyagramları </vt:lpstr>
      <vt:lpstr>PowerPoint Sunusu</vt:lpstr>
      <vt:lpstr>PowerPoint Sunusu</vt:lpstr>
      <vt:lpstr>PowerPoint Sunusu</vt:lpstr>
      <vt:lpstr>PowerPoint Sunusu</vt:lpstr>
      <vt:lpstr>Simülasyon Kodu</vt:lpstr>
      <vt:lpstr>Simülasyon Kodu</vt:lpstr>
      <vt:lpstr>SİMÜLASYON KODU DEVAMI</vt:lpstr>
      <vt:lpstr>PowerPoint Sunusu</vt:lpstr>
      <vt:lpstr>PowerPoint Sunusu</vt:lpstr>
      <vt:lpstr>PowerPoint Sunusu</vt:lpstr>
      <vt:lpstr>PowerPoint Sunusu</vt:lpstr>
      <vt:lpstr>PowerPoint Sunusu</vt:lpstr>
      <vt:lpstr>PowerPoint Sunusu</vt:lpstr>
      <vt:lpstr>Simülasyonsuz Kod</vt:lpstr>
      <vt:lpstr>PowerPoint Sunusu</vt:lpstr>
      <vt:lpstr>PowerPoint Sunusu</vt:lpstr>
      <vt:lpstr>Sonuçlar</vt:lpstr>
      <vt:lpstr>Öğrendiklerimiz</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MİKROİŞLEMCİLER Trafik Işıkları Projesi</dc:title>
  <cp:lastModifiedBy>hamza uzunali</cp:lastModifiedBy>
  <cp:revision>9</cp:revision>
  <dcterms:modified xsi:type="dcterms:W3CDTF">2023-06-10T08:37:25Z</dcterms:modified>
</cp:coreProperties>
</file>