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361" r:id="rId2"/>
    <p:sldId id="362" r:id="rId3"/>
    <p:sldId id="358" r:id="rId4"/>
    <p:sldId id="359" r:id="rId5"/>
    <p:sldId id="360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86FF"/>
    <a:srgbClr val="DA8C8C"/>
    <a:srgbClr val="97D4FB"/>
    <a:srgbClr val="F7F7F7"/>
    <a:srgbClr val="000000"/>
    <a:srgbClr val="F9C486"/>
    <a:srgbClr val="B50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9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31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D7E24-B99A-4501-885C-EFC723D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27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90715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6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099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51B1254B-28F4-4C7E-8C1E-8AFE2ED79095}" type="slidenum">
              <a:rPr lang="en-US" altLang="en-US" sz="1200"/>
              <a:pPr algn="r" eaLnBrk="1" hangingPunct="1"/>
              <a:t>3</a:t>
            </a:fld>
            <a:endParaRPr lang="en-US" altLang="en-US" sz="1200"/>
          </a:p>
        </p:txBody>
      </p:sp>
      <p:sp>
        <p:nvSpPr>
          <p:cNvPr id="8294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192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D2BDAECC-F753-42D6-8F6C-BE0F2F630AEA}" type="slidenum">
              <a:rPr lang="en-US" altLang="en-US" sz="1200"/>
              <a:pPr algn="r" eaLnBrk="1" hangingPunct="1"/>
              <a:t>4</a:t>
            </a:fld>
            <a:endParaRPr lang="en-US" altLang="en-US" sz="1200"/>
          </a:p>
        </p:txBody>
      </p:sp>
      <p:sp>
        <p:nvSpPr>
          <p:cNvPr id="8499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048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B065F379-4C97-45D1-949C-748538354FBF}" type="slidenum">
              <a:rPr lang="en-US" altLang="en-US" sz="1200"/>
              <a:pPr algn="r" eaLnBrk="1" hangingPunct="1"/>
              <a:t>5</a:t>
            </a:fld>
            <a:endParaRPr lang="en-US" altLang="en-US" sz="1200"/>
          </a:p>
        </p:txBody>
      </p:sp>
      <p:sp>
        <p:nvSpPr>
          <p:cNvPr id="8704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676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2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7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1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5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819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3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8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2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63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283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336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410200" y="6464300"/>
            <a:ext cx="3657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000">
                <a:solidFill>
                  <a:srgbClr val="000000"/>
                </a:solidFill>
              </a:rPr>
              <a:t> Copyright ©2011, ©2004 by Pearson Education, Inc.</a:t>
            </a:r>
          </a:p>
          <a:p>
            <a:pPr algn="r"/>
            <a:r>
              <a:rPr lang="en-US" altLang="en-US" sz="1000">
                <a:solidFill>
                  <a:srgbClr val="000000"/>
                </a:solidFill>
              </a:rPr>
              <a:t>All rights reserved.</a:t>
            </a:r>
          </a:p>
        </p:txBody>
      </p:sp>
      <p:pic>
        <p:nvPicPr>
          <p:cNvPr id="1028" name="Picture 9" descr="pearson_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510338"/>
            <a:ext cx="800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7"/>
          <p:cNvSpPr txBox="1">
            <a:spLocks noChangeArrowheads="1"/>
          </p:cNvSpPr>
          <p:nvPr/>
        </p:nvSpPr>
        <p:spPr bwMode="auto">
          <a:xfrm>
            <a:off x="847725" y="6461125"/>
            <a:ext cx="5629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000" i="1">
                <a:solidFill>
                  <a:srgbClr val="000000"/>
                </a:solidFill>
              </a:rPr>
              <a:t>Computer Graphics with OpenGL</a:t>
            </a:r>
            <a:r>
              <a:rPr lang="en-US" altLang="en-US" sz="1000" i="1" baseline="30000">
                <a:solidFill>
                  <a:srgbClr val="000000"/>
                </a:solidFill>
              </a:rPr>
              <a:t>®</a:t>
            </a:r>
            <a:r>
              <a:rPr lang="en-US" altLang="en-US" sz="1000" i="1">
                <a:solidFill>
                  <a:srgbClr val="000000"/>
                </a:solidFill>
              </a:rPr>
              <a:t>,</a:t>
            </a:r>
            <a:r>
              <a:rPr lang="en-US" altLang="en-US" sz="1000">
                <a:solidFill>
                  <a:srgbClr val="000000"/>
                </a:solidFill>
              </a:rPr>
              <a:t> Fourth Edition</a:t>
            </a:r>
          </a:p>
          <a:p>
            <a:r>
              <a:rPr lang="en-US" altLang="en-US" sz="1000">
                <a:solidFill>
                  <a:srgbClr val="000000"/>
                </a:solidFill>
              </a:rPr>
              <a:t>Donald Hearn • M. Pauline Baker • Warren R. Carithers</a:t>
            </a:r>
          </a:p>
        </p:txBody>
      </p:sp>
      <p:sp>
        <p:nvSpPr>
          <p:cNvPr id="10" name="Line 53"/>
          <p:cNvSpPr>
            <a:spLocks noChangeShapeType="1"/>
          </p:cNvSpPr>
          <p:nvPr/>
        </p:nvSpPr>
        <p:spPr bwMode="auto">
          <a:xfrm>
            <a:off x="3175" y="6477000"/>
            <a:ext cx="91408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6CA"/>
        </a:buClr>
        <a:buSzPct val="90000"/>
        <a:buFont typeface="Times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6CA"/>
        </a:buClr>
        <a:buFont typeface="Wingdings" panose="05000000000000000000" pitchFamily="2" charset="2"/>
        <a:buChar char="§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6CA"/>
        </a:buClr>
        <a:buSzPct val="90000"/>
        <a:buFont typeface="Wingdings" panose="05000000000000000000" pitchFamily="2" charset="2"/>
        <a:buChar char="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86CA"/>
        </a:buClr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86CA"/>
        </a:buClr>
        <a:buSzPct val="90000"/>
        <a:buFont typeface="Wingdings" panose="05000000000000000000" pitchFamily="2" charset="2"/>
        <a:buChar char="Ø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86CA"/>
        </a:buClr>
        <a:buSzPct val="90000"/>
        <a:buFont typeface="Wingdings" charset="2"/>
        <a:buChar char="Ø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86CA"/>
        </a:buClr>
        <a:buSzPct val="90000"/>
        <a:buFont typeface="Wingdings" charset="2"/>
        <a:buChar char="Ø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86CA"/>
        </a:buClr>
        <a:buSzPct val="90000"/>
        <a:buFont typeface="Wingdings" charset="2"/>
        <a:buChar char="Ø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86CA"/>
        </a:buClr>
        <a:buSzPct val="90000"/>
        <a:buFont typeface="Wingdings" charset="2"/>
        <a:buChar char="Ø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CSC 470 </a:t>
            </a:r>
            <a:br>
              <a:rPr lang="en-US" sz="4400" b="1" dirty="0" smtClean="0">
                <a:solidFill>
                  <a:srgbClr val="FF0000"/>
                </a:solidFill>
              </a:rPr>
            </a:br>
            <a:r>
              <a:rPr lang="en-US" sz="4400" b="1" dirty="0" smtClean="0">
                <a:solidFill>
                  <a:srgbClr val="FF0000"/>
                </a:solidFill>
              </a:rPr>
              <a:t>Computer Graphics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of OpenGL Primitives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1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>
          <a:xfrm>
            <a:off x="1676400" y="381000"/>
            <a:ext cx="5943600" cy="685800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Table 4-1   </a:t>
            </a:r>
            <a:r>
              <a:rPr lang="en-US" altLang="en-US" smtClean="0"/>
              <a:t>Summary of OpenGL Output Primitive Functions and Related Routines</a:t>
            </a:r>
          </a:p>
        </p:txBody>
      </p:sp>
      <p:pic>
        <p:nvPicPr>
          <p:cNvPr id="79875" name="tab_04_01a.jpg" descr="tab_04_0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038" y="228600"/>
            <a:ext cx="651192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973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Table 4-1 (continued)   </a:t>
            </a:r>
            <a:r>
              <a:rPr lang="en-US" altLang="en-US" smtClean="0"/>
              <a:t>Summary of OpenGL Output Primitive Functions and Related Routines</a:t>
            </a:r>
          </a:p>
        </p:txBody>
      </p:sp>
      <p:pic>
        <p:nvPicPr>
          <p:cNvPr id="81923" name="tab_04_01b.jpg" descr="tab_04_01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88" y="1143000"/>
            <a:ext cx="55848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40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 idx="4294967295"/>
          </p:nvPr>
        </p:nvSpPr>
        <p:spPr>
          <a:xfrm>
            <a:off x="1600200" y="381000"/>
            <a:ext cx="5791200" cy="685800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Table 4-1 (continued)   </a:t>
            </a:r>
            <a:r>
              <a:rPr lang="en-US" altLang="en-US" smtClean="0"/>
              <a:t>Summary of OpenGL Output Primitive Functions and Related Routines</a:t>
            </a:r>
          </a:p>
        </p:txBody>
      </p:sp>
      <p:pic>
        <p:nvPicPr>
          <p:cNvPr id="83971" name="tab_04_01c.jpg" descr="tab_04_0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228600"/>
            <a:ext cx="6240463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522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Table 4-1 (continued)   </a:t>
            </a:r>
            <a:r>
              <a:rPr lang="en-US" altLang="en-US" smtClean="0"/>
              <a:t>Summary of OpenGL Output Primitive Functions and Related Routines</a:t>
            </a:r>
          </a:p>
        </p:txBody>
      </p:sp>
      <p:pic>
        <p:nvPicPr>
          <p:cNvPr id="86019" name="tab_04_01d.jpg" descr="tab_04_01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1063625"/>
            <a:ext cx="5795963" cy="503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803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rn_design">
  <a:themeElements>
    <a:clrScheme name="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1B19CE"/>
      </a:hlink>
      <a:folHlink>
        <a:srgbClr val="9A1EF6"/>
      </a:folHlink>
    </a:clrScheme>
    <a:fontScheme name="hibbel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hibbeler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bbeler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bbeler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bbeler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bbeler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bbeler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bbeler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bbeler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bbeler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hearn_design</Template>
  <TotalTime>102</TotalTime>
  <Words>63</Words>
  <Application>Microsoft Office PowerPoint</Application>
  <PresentationFormat>On-screen Show (4:3)</PresentationFormat>
  <Paragraphs>10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</vt:lpstr>
      <vt:lpstr>Wingdings</vt:lpstr>
      <vt:lpstr>ＭＳ Ｐゴシック</vt:lpstr>
      <vt:lpstr>hearn_design</vt:lpstr>
      <vt:lpstr>CSC 470  Computer Graphics</vt:lpstr>
      <vt:lpstr>Table 4-1   Summary of OpenGL Output Primitive Functions and Related Routines</vt:lpstr>
      <vt:lpstr>Table 4-1 (continued)   Summary of OpenGL Output Primitive Functions and Related Routines</vt:lpstr>
      <vt:lpstr>Table 4-1 (continued)   Summary of OpenGL Output Primitive Functions and Related Routines</vt:lpstr>
      <vt:lpstr>Table 4-1 (continued)   Summary of OpenGL Output Primitive Functions and Related Routines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4-1   Pixel positions referenced with respect to the lower-left corner of a screen area.</dc:title>
  <dc:creator>Leslie J. Brado</dc:creator>
  <cp:lastModifiedBy>Natasha</cp:lastModifiedBy>
  <cp:revision>78</cp:revision>
  <cp:lastPrinted>2016-08-31T02:53:40Z</cp:lastPrinted>
  <dcterms:created xsi:type="dcterms:W3CDTF">2010-12-13T00:51:41Z</dcterms:created>
  <dcterms:modified xsi:type="dcterms:W3CDTF">2016-08-31T03:23:37Z</dcterms:modified>
</cp:coreProperties>
</file>