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64" r:id="rId14"/>
    <p:sldId id="265"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880D3BF-CF5C-412A-B7A2-7BA4F5861C63}" type="datetimeFigureOut">
              <a:rPr lang="en-US"/>
              <a:pPr>
                <a:defRPr/>
              </a:pPr>
              <a:t>10/20/2015</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BD8AEF31-939D-4654-9748-9227D2AE87AA}" type="slidenum">
              <a:rPr lang="en-US"/>
              <a:pPr>
                <a:defRPr/>
              </a:pPr>
              <a:t>‹#›</a:t>
            </a:fld>
            <a:endParaRPr lang="en-US"/>
          </a:p>
        </p:txBody>
      </p:sp>
    </p:spTree>
    <p:extLst>
      <p:ext uri="{BB962C8B-B14F-4D97-AF65-F5344CB8AC3E}">
        <p14:creationId xmlns:p14="http://schemas.microsoft.com/office/powerpoint/2010/main" val="3328511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body" idx="1"/>
          </p:nvPr>
        </p:nvSpPr>
        <p:spPr>
          <a:xfrm>
            <a:off x="827088" y="4346575"/>
            <a:ext cx="5203825" cy="3857625"/>
          </a:xfrm>
          <a:noFill/>
          <a:ln/>
        </p:spPr>
        <p:txBody>
          <a:bodyPr lIns="90487" tIns="44450" rIns="90487" bIns="44450"/>
          <a:lstStyle/>
          <a:p>
            <a:pPr eaLnBrk="1" hangingPunct="1"/>
            <a:endParaRPr lang="en-US" smtClean="0"/>
          </a:p>
        </p:txBody>
      </p:sp>
      <p:sp>
        <p:nvSpPr>
          <p:cNvPr id="22530"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extLst>
      <p:ext uri="{BB962C8B-B14F-4D97-AF65-F5344CB8AC3E}">
        <p14:creationId xmlns:p14="http://schemas.microsoft.com/office/powerpoint/2010/main" val="8404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idx="1"/>
          </p:nvPr>
        </p:nvSpPr>
        <p:spPr>
          <a:xfrm>
            <a:off x="915988" y="4344988"/>
            <a:ext cx="5026025" cy="3854450"/>
          </a:xfrm>
          <a:noFill/>
          <a:ln/>
        </p:spPr>
        <p:txBody>
          <a:bodyPr lIns="84342" tIns="41431" rIns="84342" bIns="41431"/>
          <a:lstStyle/>
          <a:p>
            <a:pPr eaLnBrk="1" hangingPunct="1"/>
            <a:endParaRPr lang="en-US" smtClean="0"/>
          </a:p>
        </p:txBody>
      </p:sp>
      <p:sp>
        <p:nvSpPr>
          <p:cNvPr id="31746" name="Rectangle 3"/>
          <p:cNvSpPr>
            <a:spLocks noGrp="1" noRot="1" noChangeAspect="1" noChangeArrowheads="1" noTextEdit="1"/>
          </p:cNvSpPr>
          <p:nvPr>
            <p:ph type="sldImg"/>
          </p:nvPr>
        </p:nvSpPr>
        <p:spPr>
          <a:xfrm>
            <a:off x="1296988" y="800100"/>
            <a:ext cx="4265612" cy="3198813"/>
          </a:xfrm>
          <a:ln cap="flat"/>
        </p:spPr>
      </p:sp>
    </p:spTree>
    <p:extLst>
      <p:ext uri="{BB962C8B-B14F-4D97-AF65-F5344CB8AC3E}">
        <p14:creationId xmlns:p14="http://schemas.microsoft.com/office/powerpoint/2010/main" val="336735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body" idx="1"/>
          </p:nvPr>
        </p:nvSpPr>
        <p:spPr>
          <a:xfrm>
            <a:off x="915988" y="4344988"/>
            <a:ext cx="5026025" cy="3854450"/>
          </a:xfrm>
          <a:noFill/>
          <a:ln/>
        </p:spPr>
        <p:txBody>
          <a:bodyPr lIns="84342" tIns="41431" rIns="84342" bIns="41431"/>
          <a:lstStyle/>
          <a:p>
            <a:pPr eaLnBrk="1" hangingPunct="1"/>
            <a:endParaRPr lang="en-US" smtClean="0"/>
          </a:p>
        </p:txBody>
      </p:sp>
      <p:sp>
        <p:nvSpPr>
          <p:cNvPr id="33794" name="Rectangle 3"/>
          <p:cNvSpPr>
            <a:spLocks noGrp="1" noRot="1" noChangeAspect="1" noChangeArrowheads="1" noTextEdit="1"/>
          </p:cNvSpPr>
          <p:nvPr>
            <p:ph type="sldImg"/>
          </p:nvPr>
        </p:nvSpPr>
        <p:spPr>
          <a:xfrm>
            <a:off x="1296988" y="800100"/>
            <a:ext cx="4265612" cy="3198813"/>
          </a:xfrm>
          <a:ln cap="flat"/>
        </p:spPr>
      </p:sp>
    </p:spTree>
    <p:extLst>
      <p:ext uri="{BB962C8B-B14F-4D97-AF65-F5344CB8AC3E}">
        <p14:creationId xmlns:p14="http://schemas.microsoft.com/office/powerpoint/2010/main" val="338820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2DF1740-4DCE-4DBB-AB4C-EBF3397677C4}" type="datetimeFigureOut">
              <a:rPr lang="en-US"/>
              <a:pPr>
                <a:defRPr/>
              </a:pPr>
              <a:t>10/20/2015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003062-F075-494A-B49B-D7BD0A383C1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243DB1-E894-4628-BDF8-697726128402}" type="datetimeFigureOut">
              <a:rPr lang="en-US"/>
              <a:pPr>
                <a:defRPr/>
              </a:pPr>
              <a:t>10/20/2015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5AE06E-345F-4349-B41C-626534A5AD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415E71-5B3A-49BB-A2E0-EE6075B76D13}" type="datetimeFigureOut">
              <a:rPr lang="en-US"/>
              <a:pPr>
                <a:defRPr/>
              </a:pPr>
              <a:t>10/20/2015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9BB47E-0D1F-4963-8EB4-72EEDA9118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3AE8CD-0B88-45DB-84D2-5D96418BF52E}" type="datetimeFigureOut">
              <a:rPr lang="en-US"/>
              <a:pPr>
                <a:defRPr/>
              </a:pPr>
              <a:t>10/20/2015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373069-3039-4849-90EE-8C121FAF37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2BFFDF3-A149-4588-9885-F43C8B6B52DA}" type="datetimeFigureOut">
              <a:rPr lang="en-US"/>
              <a:pPr>
                <a:defRPr/>
              </a:pPr>
              <a:t>10/20/2015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9B0E17-D677-491B-8AC1-50B4483C560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F58DF1A-74FB-41B9-8213-09881DDB01EE}" type="datetimeFigureOut">
              <a:rPr lang="en-US"/>
              <a:pPr>
                <a:defRPr/>
              </a:pPr>
              <a:t>10/20/2015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807C20-C192-47BE-BB2F-0D7F944638A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3C568A2-7340-4C99-88BE-7EE7CA3EFD8C}" type="datetimeFigureOut">
              <a:rPr lang="en-US"/>
              <a:pPr>
                <a:defRPr/>
              </a:pPr>
              <a:t>10/20/2015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F131FCE-1151-4C73-B2FD-F1D814388F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58AA5D8-6832-4539-87D3-715FB88C809A}" type="datetimeFigureOut">
              <a:rPr lang="en-US"/>
              <a:pPr>
                <a:defRPr/>
              </a:pPr>
              <a:t>10/20/2015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6B6D624-4167-4A17-804F-FE54BA3EAE8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0318844-6F91-492F-B997-593929EF8690}" type="datetimeFigureOut">
              <a:rPr lang="en-US"/>
              <a:pPr>
                <a:defRPr/>
              </a:pPr>
              <a:t>10/20/2015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62460C6-C079-4C15-A233-990F8A0EABA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E4DF3D-0BDD-4868-A19F-3EBD3F2CE7B2}" type="datetimeFigureOut">
              <a:rPr lang="en-US"/>
              <a:pPr>
                <a:defRPr/>
              </a:pPr>
              <a:t>10/20/2015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24F44A-0CCA-40C4-A7E7-F515ACC25B4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F1C2F2-B0F2-4838-8B16-35C083DE0D8B}" type="datetimeFigureOut">
              <a:rPr lang="en-US"/>
              <a:pPr>
                <a:defRPr/>
              </a:pPr>
              <a:t>10/20/2015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82CEC5-25E4-4137-8051-EEF5B2A28A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5950F59-A180-47A1-9B33-67938F4910D1}" type="datetimeFigureOut">
              <a:rPr lang="en-US"/>
              <a:pPr>
                <a:defRPr/>
              </a:pPr>
              <a:t>10/20/2015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F2B82BF-EAE4-44A9-B6B1-0DD02E5263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dirty="0" smtClean="0"/>
              <a:t>CSC430 Midterm Review</a:t>
            </a:r>
            <a:r>
              <a:rPr lang="en-US" smtClean="0"/>
              <a:t/>
            </a:r>
            <a:br>
              <a:rPr lang="en-US" smtClean="0"/>
            </a:br>
            <a:r>
              <a:rPr lang="en-US" smtClean="0"/>
              <a:t>Fall</a:t>
            </a:r>
            <a:r>
              <a:rPr lang="en-US" smtClean="0"/>
              <a:t> </a:t>
            </a:r>
            <a:r>
              <a:rPr lang="en-US" dirty="0" smtClean="0"/>
              <a:t>2015</a:t>
            </a:r>
          </a:p>
        </p:txBody>
      </p:sp>
      <p:sp>
        <p:nvSpPr>
          <p:cNvPr id="3" name="Subtitle 2"/>
          <p:cNvSpPr>
            <a:spLocks noGrp="1"/>
          </p:cNvSpPr>
          <p:nvPr>
            <p:ph type="subTitle" idx="1"/>
          </p:nvPr>
        </p:nvSpPr>
        <p:spPr/>
        <p:txBody>
          <a:bodyPr/>
          <a:lstStyle/>
          <a:p>
            <a:pPr eaLnBrk="1" hangingPunct="1"/>
            <a:r>
              <a:rPr lang="en-US" smtClean="0">
                <a:solidFill>
                  <a:srgbClr val="898989"/>
                </a:solidFill>
              </a:rPr>
              <a:t>Prof. Zhanyang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0" y="0"/>
            <a:ext cx="8915400" cy="990600"/>
          </a:xfrm>
        </p:spPr>
        <p:txBody>
          <a:bodyPr lIns="90487" tIns="44450" rIns="90487" bIns="44450" anchor="b"/>
          <a:lstStyle/>
          <a:p>
            <a:pPr eaLnBrk="1" hangingPunct="1"/>
            <a:r>
              <a:rPr lang="en-GB" smtClean="0"/>
              <a:t>Types of requirement</a:t>
            </a:r>
          </a:p>
        </p:txBody>
      </p:sp>
      <p:sp>
        <p:nvSpPr>
          <p:cNvPr id="24578" name="Rectangle 3"/>
          <p:cNvSpPr>
            <a:spLocks noGrp="1" noChangeArrowheads="1"/>
          </p:cNvSpPr>
          <p:nvPr>
            <p:ph type="body" idx="4294967295"/>
          </p:nvPr>
        </p:nvSpPr>
        <p:spPr>
          <a:xfrm>
            <a:off x="609600" y="1295400"/>
            <a:ext cx="8382000" cy="5181600"/>
          </a:xfrm>
        </p:spPr>
        <p:txBody>
          <a:bodyPr lIns="90487" tIns="44450" rIns="90487" bIns="44450"/>
          <a:lstStyle/>
          <a:p>
            <a:pPr marL="488950" indent="-488950" defTabSz="962025" eaLnBrk="1" hangingPunct="1"/>
            <a:r>
              <a:rPr lang="en-GB" smtClean="0"/>
              <a:t>User requirements</a:t>
            </a:r>
          </a:p>
          <a:p>
            <a:pPr marL="1089025" lvl="1" indent="-482600" defTabSz="962025" eaLnBrk="1" hangingPunct="1"/>
            <a:r>
              <a:rPr lang="en-GB" smtClean="0"/>
              <a:t>Statements in natural language plus diagrams of the services the system provides and its operational constraints. Written for customers.</a:t>
            </a:r>
          </a:p>
          <a:p>
            <a:pPr marL="488950" indent="-488950" defTabSz="962025" eaLnBrk="1" hangingPunct="1"/>
            <a:r>
              <a:rPr lang="en-GB" smtClean="0"/>
              <a:t>System requirements</a:t>
            </a:r>
          </a:p>
          <a:p>
            <a:pPr marL="1089025" lvl="1" indent="-482600" defTabSz="962025" eaLnBrk="1" hangingPunct="1"/>
            <a:r>
              <a:rPr lang="en-GB" smtClean="0"/>
              <a:t>A structured document setting out detailed descriptions of the system’s functions, services and operational constraints. Defines what should be implemented so may be part of a contract between client and contractor.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381000" y="266700"/>
            <a:ext cx="8382000" cy="1104900"/>
          </a:xfrm>
        </p:spPr>
        <p:txBody>
          <a:bodyPr lIns="95143" tIns="46738" rIns="95143" bIns="46738"/>
          <a:lstStyle/>
          <a:p>
            <a:pPr eaLnBrk="1" hangingPunct="1"/>
            <a:r>
              <a:rPr lang="en-GB" sz="3600" smtClean="0"/>
              <a:t>Functional and non-functional requirements</a:t>
            </a:r>
            <a:endParaRPr lang="en-GB" smtClean="0"/>
          </a:p>
        </p:txBody>
      </p:sp>
      <p:sp>
        <p:nvSpPr>
          <p:cNvPr id="25602" name="Rectangle 3"/>
          <p:cNvSpPr>
            <a:spLocks noGrp="1" noChangeArrowheads="1"/>
          </p:cNvSpPr>
          <p:nvPr>
            <p:ph type="body" idx="4294967295"/>
          </p:nvPr>
        </p:nvSpPr>
        <p:spPr/>
        <p:txBody>
          <a:bodyPr lIns="95143" tIns="46738" rIns="95143" bIns="46738"/>
          <a:lstStyle/>
          <a:p>
            <a:pPr marL="488950" indent="-488950" defTabSz="962025" eaLnBrk="1" hangingPunct="1">
              <a:lnSpc>
                <a:spcPct val="90000"/>
              </a:lnSpc>
            </a:pPr>
            <a:r>
              <a:rPr lang="en-GB" sz="2800" smtClean="0"/>
              <a:t>Functional requirements</a:t>
            </a:r>
          </a:p>
          <a:p>
            <a:pPr marL="1089025" lvl="1" indent="-482600" defTabSz="962025" eaLnBrk="1" hangingPunct="1">
              <a:lnSpc>
                <a:spcPct val="90000"/>
              </a:lnSpc>
            </a:pPr>
            <a:r>
              <a:rPr lang="en-GB" sz="2400" smtClean="0"/>
              <a:t>Statements of services the system should provide, how the system should react to particular inputs and how the system should behave in particular situations.</a:t>
            </a:r>
          </a:p>
          <a:p>
            <a:pPr marL="488950" indent="-488950" defTabSz="962025" eaLnBrk="1" hangingPunct="1">
              <a:lnSpc>
                <a:spcPct val="90000"/>
              </a:lnSpc>
            </a:pPr>
            <a:r>
              <a:rPr lang="en-GB" sz="2800" smtClean="0"/>
              <a:t>Non-functional requirements</a:t>
            </a:r>
          </a:p>
          <a:p>
            <a:pPr marL="1089025" lvl="1" indent="-482600" defTabSz="962025" eaLnBrk="1" hangingPunct="1">
              <a:lnSpc>
                <a:spcPct val="90000"/>
              </a:lnSpc>
            </a:pPr>
            <a:r>
              <a:rPr lang="en-GB" sz="2400" smtClean="0"/>
              <a:t>constraints on the services or functions offered by the system such as timing constraints, constraints on the development process, standards, etc.</a:t>
            </a:r>
          </a:p>
          <a:p>
            <a:pPr marL="488950" indent="-488950" defTabSz="962025" eaLnBrk="1" hangingPunct="1">
              <a:lnSpc>
                <a:spcPct val="90000"/>
              </a:lnSpc>
            </a:pPr>
            <a:r>
              <a:rPr lang="en-GB" sz="2800" smtClean="0"/>
              <a:t>Domain requirements</a:t>
            </a:r>
          </a:p>
          <a:p>
            <a:pPr marL="1089025" lvl="1" indent="-482600" defTabSz="962025" eaLnBrk="1" hangingPunct="1">
              <a:lnSpc>
                <a:spcPct val="90000"/>
              </a:lnSpc>
            </a:pPr>
            <a:r>
              <a:rPr lang="en-GB" sz="2400" smtClean="0"/>
              <a:t>Requirements that come from the application domain of the system and that reflect characteristics of that domain.</a:t>
            </a:r>
          </a:p>
          <a:p>
            <a:pPr marL="488950" indent="-488950" defTabSz="962025" eaLnBrk="1" hangingPunct="1">
              <a:lnSpc>
                <a:spcPct val="90000"/>
              </a:lnSpc>
            </a:pPr>
            <a:endParaRPr lang="en-GB"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lIns="95143" tIns="46738" rIns="95143" bIns="46738"/>
          <a:lstStyle/>
          <a:p>
            <a:pPr eaLnBrk="1" hangingPunct="1"/>
            <a:r>
              <a:rPr lang="en-GB" sz="4000" smtClean="0"/>
              <a:t>Requirements engineering processes</a:t>
            </a:r>
            <a:endParaRPr lang="en-GB" smtClean="0"/>
          </a:p>
        </p:txBody>
      </p:sp>
      <p:sp>
        <p:nvSpPr>
          <p:cNvPr id="26626" name="Rectangle 3"/>
          <p:cNvSpPr>
            <a:spLocks noGrp="1" noChangeArrowheads="1"/>
          </p:cNvSpPr>
          <p:nvPr>
            <p:ph type="body" idx="4294967295"/>
          </p:nvPr>
        </p:nvSpPr>
        <p:spPr/>
        <p:txBody>
          <a:bodyPr lIns="95143" tIns="46738" rIns="95143" bIns="46738"/>
          <a:lstStyle/>
          <a:p>
            <a:pPr marL="488950" indent="-488950" defTabSz="962025" eaLnBrk="1" hangingPunct="1"/>
            <a:r>
              <a:rPr lang="en-GB" smtClean="0"/>
              <a:t>What are the Requirements engineering process?</a:t>
            </a:r>
          </a:p>
          <a:p>
            <a:pPr marL="1089025" lvl="1" indent="-482600" defTabSz="962025" eaLnBrk="1" hangingPunct="1"/>
            <a:r>
              <a:rPr lang="en-GB" smtClean="0"/>
              <a:t>Requirements elicitation;</a:t>
            </a:r>
          </a:p>
          <a:p>
            <a:pPr marL="1089025" lvl="1" indent="-482600" defTabSz="962025" eaLnBrk="1" hangingPunct="1"/>
            <a:r>
              <a:rPr lang="en-GB" smtClean="0"/>
              <a:t>Requirements analysis;</a:t>
            </a:r>
          </a:p>
          <a:p>
            <a:pPr marL="1089025" lvl="1" indent="-482600" defTabSz="962025" eaLnBrk="1" hangingPunct="1"/>
            <a:r>
              <a:rPr lang="en-GB" smtClean="0"/>
              <a:t>Requirements validation;</a:t>
            </a:r>
          </a:p>
          <a:p>
            <a:pPr marL="1089025" lvl="1" indent="-482600" defTabSz="962025" eaLnBrk="1" hangingPunct="1"/>
            <a:r>
              <a:rPr lang="en-GB" smtClean="0"/>
              <a:t>Requirements management.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457200" y="274638"/>
            <a:ext cx="8229600" cy="944562"/>
          </a:xfrm>
        </p:spPr>
        <p:txBody>
          <a:bodyPr lIns="90487" tIns="44450" rIns="90487" bIns="44450" anchor="b"/>
          <a:lstStyle/>
          <a:p>
            <a:pPr eaLnBrk="1" hangingPunct="1"/>
            <a:r>
              <a:rPr lang="en-GB" smtClean="0"/>
              <a:t>Key points</a:t>
            </a:r>
          </a:p>
        </p:txBody>
      </p:sp>
      <p:sp>
        <p:nvSpPr>
          <p:cNvPr id="27650" name="Rectangle 3"/>
          <p:cNvSpPr>
            <a:spLocks noGrp="1" noChangeArrowheads="1"/>
          </p:cNvSpPr>
          <p:nvPr>
            <p:ph type="body" idx="4294967295"/>
          </p:nvPr>
        </p:nvSpPr>
        <p:spPr>
          <a:xfrm>
            <a:off x="533400" y="1295400"/>
            <a:ext cx="8610600" cy="5334000"/>
          </a:xfrm>
        </p:spPr>
        <p:txBody>
          <a:bodyPr lIns="90487" tIns="44450" rIns="90487" bIns="44450"/>
          <a:lstStyle/>
          <a:p>
            <a:pPr marL="488950" indent="-488950" defTabSz="962025" eaLnBrk="1" hangingPunct="1"/>
            <a:r>
              <a:rPr lang="en-GB" sz="2800" smtClean="0"/>
              <a:t>Requirements set out what the system should do and define constraints on its operation and implementation.</a:t>
            </a:r>
          </a:p>
          <a:p>
            <a:pPr marL="488950" indent="-488950" defTabSz="962025" eaLnBrk="1" hangingPunct="1"/>
            <a:r>
              <a:rPr lang="en-GB" sz="2800" smtClean="0"/>
              <a:t>Functional requirements set out services the system should provide.</a:t>
            </a:r>
          </a:p>
          <a:p>
            <a:pPr marL="488950" indent="-488950" defTabSz="962025" eaLnBrk="1" hangingPunct="1"/>
            <a:r>
              <a:rPr lang="en-GB" sz="2800" smtClean="0"/>
              <a:t>Non-functional requirements constrain the system being developed or the development process.</a:t>
            </a:r>
          </a:p>
          <a:p>
            <a:pPr marL="488950" indent="-488950" defTabSz="962025" eaLnBrk="1" hangingPunct="1"/>
            <a:r>
              <a:rPr lang="en-GB" sz="2800" smtClean="0"/>
              <a:t>User requirements are high-level statements of what the system should do. User requirements should be written using natural language, tables and diagrams.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457200" y="274638"/>
            <a:ext cx="8229600" cy="792162"/>
          </a:xfrm>
        </p:spPr>
        <p:txBody>
          <a:bodyPr lIns="90487" tIns="44450" rIns="90487" bIns="44450" anchor="b"/>
          <a:lstStyle/>
          <a:p>
            <a:pPr eaLnBrk="1" hangingPunct="1"/>
            <a:r>
              <a:rPr lang="en-GB" smtClean="0"/>
              <a:t>Key points</a:t>
            </a:r>
          </a:p>
        </p:txBody>
      </p:sp>
      <p:sp>
        <p:nvSpPr>
          <p:cNvPr id="28674" name="Rectangle 3"/>
          <p:cNvSpPr>
            <a:spLocks noGrp="1" noChangeArrowheads="1"/>
          </p:cNvSpPr>
          <p:nvPr>
            <p:ph type="body" idx="4294967295"/>
          </p:nvPr>
        </p:nvSpPr>
        <p:spPr>
          <a:xfrm>
            <a:off x="838200" y="1447800"/>
            <a:ext cx="7804150" cy="4130675"/>
          </a:xfrm>
        </p:spPr>
        <p:txBody>
          <a:bodyPr lIns="90487" tIns="44450" rIns="90487" bIns="44450"/>
          <a:lstStyle/>
          <a:p>
            <a:pPr marL="488950" indent="-488950" defTabSz="962025" eaLnBrk="1" hangingPunct="1">
              <a:lnSpc>
                <a:spcPct val="90000"/>
              </a:lnSpc>
              <a:buFont typeface="Arial" charset="0"/>
              <a:buNone/>
            </a:pPr>
            <a:r>
              <a:rPr lang="en-GB" smtClean="0"/>
              <a:t>System requirements are intended to communicate the functions that the system should provide.</a:t>
            </a:r>
          </a:p>
          <a:p>
            <a:pPr marL="488950" indent="-488950" defTabSz="962025" eaLnBrk="1" hangingPunct="1">
              <a:lnSpc>
                <a:spcPct val="90000"/>
              </a:lnSpc>
            </a:pPr>
            <a:r>
              <a:rPr lang="en-GB" smtClean="0"/>
              <a:t>A software requirements document is an agreed statement of the system requirements.</a:t>
            </a:r>
          </a:p>
          <a:p>
            <a:pPr marL="488950" indent="-488950" defTabSz="962025" eaLnBrk="1" hangingPunct="1">
              <a:lnSpc>
                <a:spcPct val="90000"/>
              </a:lnSpc>
            </a:pPr>
            <a:r>
              <a:rPr lang="en-GB" smtClean="0"/>
              <a:t>The IEEE standard is a useful starting point for defining more detailed specific requirements standards.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title" idx="4294967295"/>
          </p:nvPr>
        </p:nvSpPr>
        <p:spPr>
          <a:xfrm>
            <a:off x="457200" y="274638"/>
            <a:ext cx="8229600" cy="715962"/>
          </a:xfrm>
        </p:spPr>
        <p:txBody>
          <a:bodyPr lIns="95165" tIns="46748" rIns="95165" bIns="46748"/>
          <a:lstStyle/>
          <a:p>
            <a:pPr eaLnBrk="1" hangingPunct="1"/>
            <a:r>
              <a:rPr lang="en-GB" sz="4000" smtClean="0"/>
              <a:t>UML Basics</a:t>
            </a:r>
          </a:p>
        </p:txBody>
      </p:sp>
      <p:sp>
        <p:nvSpPr>
          <p:cNvPr id="29698" name="Rectangle 5"/>
          <p:cNvSpPr>
            <a:spLocks noGrp="1" noChangeArrowheads="1"/>
          </p:cNvSpPr>
          <p:nvPr>
            <p:ph type="body" idx="4294967295"/>
          </p:nvPr>
        </p:nvSpPr>
        <p:spPr>
          <a:xfrm>
            <a:off x="609600" y="1143000"/>
            <a:ext cx="8305800" cy="5562600"/>
          </a:xfrm>
        </p:spPr>
        <p:txBody>
          <a:bodyPr lIns="95165" tIns="46748" rIns="95165" bIns="46748"/>
          <a:lstStyle/>
          <a:p>
            <a:pPr marL="488950" indent="-488950" defTabSz="962025" eaLnBrk="1" hangingPunct="1">
              <a:lnSpc>
                <a:spcPct val="90000"/>
              </a:lnSpc>
            </a:pPr>
            <a:r>
              <a:rPr lang="en-GB" smtClean="0"/>
              <a:t>What is UML? – It is a general purpose visual modelling language that is used to specify, visualize, construct, and document the artefacts of a software system.</a:t>
            </a:r>
          </a:p>
          <a:p>
            <a:pPr marL="488950" indent="-488950" defTabSz="962025" eaLnBrk="1" hangingPunct="1">
              <a:lnSpc>
                <a:spcPct val="90000"/>
              </a:lnSpc>
            </a:pPr>
            <a:r>
              <a:rPr lang="en-GB" smtClean="0"/>
              <a:t>UML captures information about the static structure and dynamic behaviour of a system. </a:t>
            </a:r>
          </a:p>
          <a:p>
            <a:pPr marL="488950" indent="-488950" defTabSz="962025" eaLnBrk="1" hangingPunct="1">
              <a:lnSpc>
                <a:spcPct val="90000"/>
              </a:lnSpc>
            </a:pPr>
            <a:r>
              <a:rPr lang="en-GB" smtClean="0"/>
              <a:t>Static structure defines the objects and its implementations</a:t>
            </a:r>
          </a:p>
          <a:p>
            <a:pPr marL="488950" indent="-488950" defTabSz="962025" eaLnBrk="1" hangingPunct="1">
              <a:lnSpc>
                <a:spcPct val="90000"/>
              </a:lnSpc>
            </a:pPr>
            <a:r>
              <a:rPr lang="en-GB" smtClean="0"/>
              <a:t>Dynamic behaviour defines the history  of objects and the communications among object to accomplish goals.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title" idx="4294967295"/>
          </p:nvPr>
        </p:nvSpPr>
        <p:spPr/>
        <p:txBody>
          <a:bodyPr lIns="95165" tIns="46748" rIns="95165" bIns="46748"/>
          <a:lstStyle/>
          <a:p>
            <a:pPr eaLnBrk="1" hangingPunct="1"/>
            <a:r>
              <a:rPr lang="en-GB" smtClean="0"/>
              <a:t>Why UML</a:t>
            </a:r>
          </a:p>
        </p:txBody>
      </p:sp>
      <p:sp>
        <p:nvSpPr>
          <p:cNvPr id="30722" name="Rectangle 5"/>
          <p:cNvSpPr>
            <a:spLocks noGrp="1" noChangeArrowheads="1"/>
          </p:cNvSpPr>
          <p:nvPr>
            <p:ph type="body" idx="4294967295"/>
          </p:nvPr>
        </p:nvSpPr>
        <p:spPr>
          <a:xfrm>
            <a:off x="784225" y="1628775"/>
            <a:ext cx="7804150" cy="4130675"/>
          </a:xfrm>
        </p:spPr>
        <p:txBody>
          <a:bodyPr lIns="95165" tIns="46748" rIns="95165" bIns="46748"/>
          <a:lstStyle/>
          <a:p>
            <a:pPr marL="488950" indent="-488950" defTabSz="962025" eaLnBrk="1" hangingPunct="1"/>
            <a:r>
              <a:rPr lang="en-US" smtClean="0"/>
              <a:t>To automate the production of software and </a:t>
            </a:r>
          </a:p>
          <a:p>
            <a:pPr marL="488950" indent="-488950" defTabSz="962025" eaLnBrk="1" hangingPunct="1"/>
            <a:r>
              <a:rPr lang="en-US" smtClean="0"/>
              <a:t>To improve quality and reduce cost and time-to-market. </a:t>
            </a:r>
          </a:p>
          <a:p>
            <a:pPr marL="488950" indent="-488950" defTabSz="962025" eaLnBrk="1" hangingPunct="1"/>
            <a:r>
              <a:rPr lang="en-US" smtClean="0"/>
              <a:t>To adopt best/better techniques include component technology, visual programming, patterns and frameworks. </a:t>
            </a:r>
          </a:p>
          <a:p>
            <a:pPr marL="488950" indent="-488950" defTabSz="962025" eaLnBrk="1" hangingPunct="1"/>
            <a:r>
              <a:rPr lang="en-US" smtClean="0"/>
              <a:t>To manage the complexity of systems as they increase in scope and scale. </a:t>
            </a:r>
            <a:endParaRPr lang="en-GB"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idx="4294967295"/>
          </p:nvPr>
        </p:nvSpPr>
        <p:spPr>
          <a:xfrm>
            <a:off x="457200" y="0"/>
            <a:ext cx="8229600" cy="914400"/>
          </a:xfrm>
        </p:spPr>
        <p:txBody>
          <a:bodyPr lIns="95165" tIns="46748" rIns="95165" bIns="46748"/>
          <a:lstStyle/>
          <a:p>
            <a:pPr eaLnBrk="1" hangingPunct="1"/>
            <a:r>
              <a:rPr lang="en-US" b="1" smtClean="0"/>
              <a:t>Types of UML Diagrams</a:t>
            </a:r>
            <a:r>
              <a:rPr lang="en-US" smtClean="0"/>
              <a:t> </a:t>
            </a:r>
            <a:endParaRPr lang="en-GB" smtClean="0"/>
          </a:p>
        </p:txBody>
      </p:sp>
      <p:sp>
        <p:nvSpPr>
          <p:cNvPr id="32770" name="Rectangle 5"/>
          <p:cNvSpPr>
            <a:spLocks noGrp="1" noChangeArrowheads="1"/>
          </p:cNvSpPr>
          <p:nvPr>
            <p:ph type="body" idx="4294967295"/>
          </p:nvPr>
        </p:nvSpPr>
        <p:spPr>
          <a:xfrm>
            <a:off x="381000" y="1066800"/>
            <a:ext cx="8507413" cy="5400675"/>
          </a:xfrm>
        </p:spPr>
        <p:txBody>
          <a:bodyPr lIns="95165" tIns="46748" rIns="95165" bIns="46748"/>
          <a:lstStyle/>
          <a:p>
            <a:pPr marL="488950" indent="-488950" defTabSz="962025" eaLnBrk="1" hangingPunct="1">
              <a:lnSpc>
                <a:spcPct val="80000"/>
              </a:lnSpc>
            </a:pPr>
            <a:r>
              <a:rPr lang="en-US" sz="2000" b="1" smtClean="0"/>
              <a:t>Use case diagram:</a:t>
            </a:r>
            <a:r>
              <a:rPr lang="en-US" sz="2000" smtClean="0"/>
              <a:t> displays the relationship among actors and use cases.</a:t>
            </a:r>
          </a:p>
          <a:p>
            <a:pPr marL="488950" indent="-488950" defTabSz="962025" eaLnBrk="1" hangingPunct="1">
              <a:lnSpc>
                <a:spcPct val="80000"/>
              </a:lnSpc>
            </a:pPr>
            <a:r>
              <a:rPr lang="en-US" sz="2000" b="1" smtClean="0"/>
              <a:t>Class diagram:</a:t>
            </a:r>
            <a:r>
              <a:rPr lang="en-US" sz="2000" smtClean="0"/>
              <a:t> models class structure and contents using design elements such as classes, packages and objects. It also displays relationships such as containment, inheritance, associations and others. </a:t>
            </a:r>
          </a:p>
          <a:p>
            <a:pPr marL="488950" indent="-488950" defTabSz="962025" eaLnBrk="1" hangingPunct="1">
              <a:lnSpc>
                <a:spcPct val="80000"/>
              </a:lnSpc>
            </a:pPr>
            <a:r>
              <a:rPr lang="en-US" sz="2000" b="1" smtClean="0"/>
              <a:t>Sequence diagram</a:t>
            </a:r>
            <a:r>
              <a:rPr lang="en-US" sz="2000" b="1" i="1" smtClean="0"/>
              <a:t> </a:t>
            </a:r>
            <a:r>
              <a:rPr lang="en-US" sz="2000" smtClean="0"/>
              <a:t>displays the time sequence of the objects participating in the interaction.  This consists of the vertical dimension (time) and horizontal dimension (different objects).</a:t>
            </a:r>
          </a:p>
          <a:p>
            <a:pPr marL="488950" indent="-488950" defTabSz="962025" eaLnBrk="1" hangingPunct="1">
              <a:lnSpc>
                <a:spcPct val="80000"/>
              </a:lnSpc>
            </a:pPr>
            <a:r>
              <a:rPr lang="en-US" sz="2000" b="1" smtClean="0"/>
              <a:t>Activity diagram:</a:t>
            </a:r>
            <a:r>
              <a:rPr lang="en-US" sz="2000" b="1" i="1" smtClean="0"/>
              <a:t> </a:t>
            </a:r>
            <a:r>
              <a:rPr lang="en-US" sz="2000" smtClean="0"/>
              <a:t>displays a special state diagram where most of the states are action states and most of the transitions are triggered by completion of the actions in the source states. This diagram focuses on flows driven by internal processing.</a:t>
            </a:r>
          </a:p>
          <a:p>
            <a:pPr marL="488950" indent="-488950" defTabSz="962025" eaLnBrk="1" hangingPunct="1">
              <a:lnSpc>
                <a:spcPct val="80000"/>
              </a:lnSpc>
            </a:pPr>
            <a:r>
              <a:rPr lang="en-US" sz="2000" b="1" smtClean="0"/>
              <a:t>Component Diagram: </a:t>
            </a:r>
            <a:r>
              <a:rPr lang="en-US" sz="2000" smtClean="0"/>
              <a:t>displays the high level packaged structure of the code itself.  Dependencies among components are shown, including source code components, binary code components, and executable components.  Some components exist at compile time, at link time, at run times well as at more than one time.</a:t>
            </a:r>
          </a:p>
          <a:p>
            <a:pPr marL="488950" indent="-488950" defTabSz="962025" eaLnBrk="1" hangingPunct="1">
              <a:lnSpc>
                <a:spcPct val="80000"/>
              </a:lnSpc>
            </a:pPr>
            <a:r>
              <a:rPr lang="en-US" sz="2000" b="1" smtClean="0"/>
              <a:t>Deployment Diagram:</a:t>
            </a:r>
            <a:r>
              <a:rPr lang="en-US" sz="2000" b="1" i="1" smtClean="0"/>
              <a:t> </a:t>
            </a:r>
            <a:r>
              <a:rPr lang="en-US" sz="2000" smtClean="0"/>
              <a:t>displays the configuration of run-time processing elements and the software components, processes, and objects that live on them.  Software component instances represent run-time manifestations of code units.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smtClean="0"/>
              <a:t>Software Architecture Design</a:t>
            </a:r>
          </a:p>
        </p:txBody>
      </p:sp>
      <p:sp>
        <p:nvSpPr>
          <p:cNvPr id="34818" name="Rectangle 3"/>
          <p:cNvSpPr>
            <a:spLocks noGrp="1"/>
          </p:cNvSpPr>
          <p:nvPr>
            <p:ph type="body" idx="1"/>
          </p:nvPr>
        </p:nvSpPr>
        <p:spPr/>
        <p:txBody>
          <a:bodyPr/>
          <a:lstStyle/>
          <a:p>
            <a:r>
              <a:rPr lang="en-US" smtClean="0"/>
              <a:t>How many common architecture models and what they are?</a:t>
            </a:r>
          </a:p>
          <a:p>
            <a:r>
              <a:rPr lang="en-US" smtClean="0"/>
              <a:t>List the major pros and cons of each architecture model.</a:t>
            </a:r>
          </a:p>
          <a:p>
            <a:r>
              <a:rPr lang="en-US" smtClean="0"/>
              <a:t>Think about an application where a particular architecture model may be test fit.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smtClean="0"/>
              <a:t>Database Design Process</a:t>
            </a:r>
          </a:p>
        </p:txBody>
      </p:sp>
      <p:sp>
        <p:nvSpPr>
          <p:cNvPr id="35842" name="Rectangle 3"/>
          <p:cNvSpPr>
            <a:spLocks noGrp="1"/>
          </p:cNvSpPr>
          <p:nvPr>
            <p:ph type="body" idx="1"/>
          </p:nvPr>
        </p:nvSpPr>
        <p:spPr/>
        <p:txBody>
          <a:bodyPr/>
          <a:lstStyle/>
          <a:p>
            <a:r>
              <a:rPr lang="en-US" dirty="0" smtClean="0"/>
              <a:t>What are the major steps in the process of Designing a database?</a:t>
            </a:r>
          </a:p>
          <a:p>
            <a:r>
              <a:rPr lang="en-US" dirty="0" smtClean="0"/>
              <a:t>Can you translate an E-R data model to a relational Data model?</a:t>
            </a:r>
          </a:p>
          <a:p>
            <a:r>
              <a:rPr lang="en-US" dirty="0" smtClean="0"/>
              <a:t>Can you write a physical data schema based on the relational data model?</a:t>
            </a:r>
          </a:p>
          <a:p>
            <a:r>
              <a:rPr lang="en-US" dirty="0" smtClean="0"/>
              <a:t>Do you want to see an database 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mtClean="0"/>
              <a:t>Topics Outline</a:t>
            </a:r>
          </a:p>
        </p:txBody>
      </p:sp>
      <p:sp>
        <p:nvSpPr>
          <p:cNvPr id="15362" name="Content Placeholder 2"/>
          <p:cNvSpPr>
            <a:spLocks noGrp="1"/>
          </p:cNvSpPr>
          <p:nvPr>
            <p:ph idx="1"/>
          </p:nvPr>
        </p:nvSpPr>
        <p:spPr/>
        <p:txBody>
          <a:bodyPr/>
          <a:lstStyle/>
          <a:p>
            <a:pPr eaLnBrk="1" hangingPunct="1"/>
            <a:r>
              <a:rPr lang="en-US" sz="2800" dirty="0" smtClean="0"/>
              <a:t>Software Engineering Concepts</a:t>
            </a:r>
          </a:p>
          <a:p>
            <a:pPr eaLnBrk="1" hangingPunct="1"/>
            <a:r>
              <a:rPr lang="en-US" sz="2800" dirty="0" smtClean="0"/>
              <a:t>Software Processes</a:t>
            </a:r>
          </a:p>
          <a:p>
            <a:pPr eaLnBrk="1" hangingPunct="1"/>
            <a:r>
              <a:rPr lang="en-US" sz="2800" dirty="0" smtClean="0"/>
              <a:t>Project Management Concepts and Methodology</a:t>
            </a:r>
          </a:p>
          <a:p>
            <a:pPr eaLnBrk="1" hangingPunct="1"/>
            <a:r>
              <a:rPr lang="en-US" sz="2800" dirty="0" smtClean="0"/>
              <a:t>Software Requirement</a:t>
            </a:r>
          </a:p>
          <a:p>
            <a:pPr eaLnBrk="1" hangingPunct="1"/>
            <a:r>
              <a:rPr lang="en-US" sz="2800" dirty="0" smtClean="0"/>
              <a:t>Basic Concepts of UML</a:t>
            </a:r>
          </a:p>
          <a:p>
            <a:pPr eaLnBrk="1" hangingPunct="1"/>
            <a:r>
              <a:rPr lang="en-US" sz="2800" dirty="0" smtClean="0"/>
              <a:t>Software Architecture Design  and Models</a:t>
            </a:r>
          </a:p>
          <a:p>
            <a:pPr eaLnBrk="1" hangingPunct="1"/>
            <a:r>
              <a:rPr lang="en-US" sz="2800" dirty="0" smtClean="0"/>
              <a:t>Database Design and Process</a:t>
            </a:r>
          </a:p>
          <a:p>
            <a:pPr eaLnBrk="1" hangingPunct="1"/>
            <a:r>
              <a:rPr lang="en-US" sz="2800" dirty="0" smtClean="0"/>
              <a:t>Software Component Design and Programming</a:t>
            </a:r>
          </a:p>
          <a:p>
            <a:pPr eaLnBrk="1" hangingPunct="1"/>
            <a:r>
              <a:rPr lang="en-US" sz="2800" dirty="0" smtClean="0"/>
              <a:t>Good Coding &amp; Source Code Control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Coding &amp; Source Code Control</a:t>
            </a:r>
            <a:endParaRPr lang="en-US" dirty="0"/>
          </a:p>
        </p:txBody>
      </p:sp>
      <p:sp>
        <p:nvSpPr>
          <p:cNvPr id="3" name="Content Placeholder 2"/>
          <p:cNvSpPr>
            <a:spLocks noGrp="1"/>
          </p:cNvSpPr>
          <p:nvPr>
            <p:ph idx="1"/>
          </p:nvPr>
        </p:nvSpPr>
        <p:spPr>
          <a:xfrm>
            <a:off x="457200" y="1143000"/>
            <a:ext cx="8229600" cy="5410200"/>
          </a:xfrm>
        </p:spPr>
        <p:txBody>
          <a:bodyPr/>
          <a:lstStyle/>
          <a:p>
            <a:r>
              <a:rPr lang="en-US" dirty="0" smtClean="0"/>
              <a:t>What are good coding practices (can you list them)? How they impact the quality of software?</a:t>
            </a:r>
          </a:p>
          <a:p>
            <a:r>
              <a:rPr lang="en-US" dirty="0" smtClean="0"/>
              <a:t>What are bad coding practices? )? How they impact the quality of software?</a:t>
            </a:r>
          </a:p>
          <a:p>
            <a:r>
              <a:rPr lang="en-US" dirty="0" smtClean="0"/>
              <a:t>Why we need source code control processed and tools.</a:t>
            </a:r>
          </a:p>
          <a:p>
            <a:r>
              <a:rPr lang="en-US" dirty="0" smtClean="0"/>
              <a:t>How source code control helps team work, productivity and software release and production supports?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title" idx="4294967295"/>
          </p:nvPr>
        </p:nvSpPr>
        <p:spPr/>
        <p:txBody>
          <a:bodyPr lIns="95165" tIns="46748" rIns="95165" bIns="46748"/>
          <a:lstStyle/>
          <a:p>
            <a:pPr eaLnBrk="1" hangingPunct="1"/>
            <a:r>
              <a:rPr lang="en-GB" smtClean="0"/>
              <a:t>FAQs about software engineering</a:t>
            </a:r>
          </a:p>
        </p:txBody>
      </p:sp>
      <p:sp>
        <p:nvSpPr>
          <p:cNvPr id="16386" name="Rectangle 5"/>
          <p:cNvSpPr>
            <a:spLocks noGrp="1" noChangeArrowheads="1"/>
          </p:cNvSpPr>
          <p:nvPr>
            <p:ph type="body" idx="4294967295"/>
          </p:nvPr>
        </p:nvSpPr>
        <p:spPr/>
        <p:txBody>
          <a:bodyPr lIns="95165" tIns="46748" rIns="95165" bIns="46748"/>
          <a:lstStyle/>
          <a:p>
            <a:pPr marL="488950" indent="-488950" defTabSz="962025" eaLnBrk="1" hangingPunct="1"/>
            <a:r>
              <a:rPr lang="en-GB" smtClean="0"/>
              <a:t>What is software?</a:t>
            </a:r>
          </a:p>
          <a:p>
            <a:pPr marL="488950" indent="-488950" defTabSz="962025" eaLnBrk="1" hangingPunct="1"/>
            <a:r>
              <a:rPr lang="en-GB" smtClean="0"/>
              <a:t>What is software engineering?</a:t>
            </a:r>
          </a:p>
          <a:p>
            <a:pPr marL="488950" indent="-488950" defTabSz="962025" eaLnBrk="1" hangingPunct="1"/>
            <a:r>
              <a:rPr lang="en-GB" smtClean="0"/>
              <a:t>What is the difference between software engineering and computer science?</a:t>
            </a:r>
          </a:p>
          <a:p>
            <a:pPr marL="488950" indent="-488950" defTabSz="962025" eaLnBrk="1" hangingPunct="1"/>
            <a:r>
              <a:rPr lang="en-GB" smtClean="0"/>
              <a:t>What is the difference between software engineering and system engineering?</a:t>
            </a:r>
          </a:p>
          <a:p>
            <a:pPr marL="488950" indent="-488950" defTabSz="962025" eaLnBrk="1" hangingPunct="1"/>
            <a:r>
              <a:rPr lang="en-GB" smtClean="0"/>
              <a:t>What is a software process?</a:t>
            </a:r>
          </a:p>
          <a:p>
            <a:pPr marL="488950" indent="-488950" defTabSz="962025" eaLnBrk="1" hangingPunct="1"/>
            <a:r>
              <a:rPr lang="en-GB" smtClean="0"/>
              <a:t>What is a software process model?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idx="4294967295"/>
          </p:nvPr>
        </p:nvSpPr>
        <p:spPr/>
        <p:txBody>
          <a:bodyPr lIns="95165" tIns="46748" rIns="95165" bIns="46748"/>
          <a:lstStyle/>
          <a:p>
            <a:pPr eaLnBrk="1" hangingPunct="1"/>
            <a:r>
              <a:rPr lang="en-GB" smtClean="0"/>
              <a:t>FAQs about software engineering</a:t>
            </a:r>
          </a:p>
        </p:txBody>
      </p:sp>
      <p:sp>
        <p:nvSpPr>
          <p:cNvPr id="17410" name="Rectangle 5"/>
          <p:cNvSpPr>
            <a:spLocks noGrp="1" noChangeArrowheads="1"/>
          </p:cNvSpPr>
          <p:nvPr>
            <p:ph type="body" idx="4294967295"/>
          </p:nvPr>
        </p:nvSpPr>
        <p:spPr/>
        <p:txBody>
          <a:bodyPr lIns="95165" tIns="46748" rIns="95165" bIns="46748"/>
          <a:lstStyle/>
          <a:p>
            <a:pPr marL="488950" indent="-488950" defTabSz="962025" eaLnBrk="1" hangingPunct="1"/>
            <a:r>
              <a:rPr lang="en-GB" smtClean="0"/>
              <a:t>What are the costs of software engineering?</a:t>
            </a:r>
          </a:p>
          <a:p>
            <a:pPr marL="488950" indent="-488950" defTabSz="962025" eaLnBrk="1" hangingPunct="1"/>
            <a:r>
              <a:rPr lang="en-GB" smtClean="0"/>
              <a:t>What are software engineering methods?</a:t>
            </a:r>
          </a:p>
          <a:p>
            <a:pPr marL="488950" indent="-488950" defTabSz="962025" eaLnBrk="1" hangingPunct="1"/>
            <a:r>
              <a:rPr lang="en-GB" smtClean="0"/>
              <a:t>What is CASE (Computer-Aided Software Engineering)</a:t>
            </a:r>
          </a:p>
          <a:p>
            <a:pPr marL="488950" indent="-488950" defTabSz="962025" eaLnBrk="1" hangingPunct="1"/>
            <a:r>
              <a:rPr lang="en-GB" smtClean="0"/>
              <a:t>What are the attributes of good software?</a:t>
            </a:r>
          </a:p>
          <a:p>
            <a:pPr marL="488950" indent="-488950" defTabSz="962025" eaLnBrk="1" hangingPunct="1"/>
            <a:r>
              <a:rPr lang="en-GB" smtClean="0"/>
              <a:t>What are the key challenges facing software engineering?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p:txBody>
          <a:bodyPr lIns="95129" tIns="46731" rIns="95129" bIns="46731"/>
          <a:lstStyle/>
          <a:p>
            <a:pPr eaLnBrk="1" hangingPunct="1"/>
            <a:r>
              <a:rPr lang="en-GB" smtClean="0"/>
              <a:t>Key points</a:t>
            </a:r>
          </a:p>
        </p:txBody>
      </p:sp>
      <p:sp>
        <p:nvSpPr>
          <p:cNvPr id="18434" name="Rectangle 3"/>
          <p:cNvSpPr>
            <a:spLocks noGrp="1" noChangeArrowheads="1"/>
          </p:cNvSpPr>
          <p:nvPr>
            <p:ph type="body" idx="4294967295"/>
          </p:nvPr>
        </p:nvSpPr>
        <p:spPr>
          <a:xfrm>
            <a:off x="457200" y="1295400"/>
            <a:ext cx="8229600" cy="4525963"/>
          </a:xfrm>
        </p:spPr>
        <p:txBody>
          <a:bodyPr lIns="95129" tIns="46731" rIns="95129" bIns="46731"/>
          <a:lstStyle/>
          <a:p>
            <a:pPr marL="487363" indent="-487363" defTabSz="958850" eaLnBrk="1" hangingPunct="1">
              <a:lnSpc>
                <a:spcPct val="90000"/>
              </a:lnSpc>
            </a:pPr>
            <a:r>
              <a:rPr lang="en-GB" sz="2900" dirty="0" smtClean="0"/>
              <a:t>Software processes are the activities involved in producing and evolving a software system. </a:t>
            </a:r>
          </a:p>
          <a:p>
            <a:pPr marL="487363" indent="-487363" defTabSz="958850" eaLnBrk="1" hangingPunct="1">
              <a:lnSpc>
                <a:spcPct val="90000"/>
              </a:lnSpc>
            </a:pPr>
            <a:r>
              <a:rPr lang="en-GB" sz="2900" dirty="0" smtClean="0"/>
              <a:t>Software process models are abstract representations of these processes.</a:t>
            </a:r>
          </a:p>
          <a:p>
            <a:pPr marL="487363" indent="-487363" defTabSz="958850" eaLnBrk="1" hangingPunct="1">
              <a:lnSpc>
                <a:spcPct val="90000"/>
              </a:lnSpc>
            </a:pPr>
            <a:r>
              <a:rPr lang="en-GB" sz="2900" dirty="0" smtClean="0"/>
              <a:t>General activities are specification, design and implementation, validation and evolution.</a:t>
            </a:r>
          </a:p>
          <a:p>
            <a:pPr marL="487363" indent="-487363" defTabSz="958850" eaLnBrk="1" hangingPunct="1">
              <a:lnSpc>
                <a:spcPct val="90000"/>
              </a:lnSpc>
            </a:pPr>
            <a:r>
              <a:rPr lang="en-GB" sz="2900" dirty="0" smtClean="0"/>
              <a:t>Generic process models describe the organisation of software processes. Examples include the waterfall model, evolutionary development and component-based software engineering.</a:t>
            </a:r>
          </a:p>
          <a:p>
            <a:pPr marL="487363" indent="-487363" defTabSz="958850" eaLnBrk="1" hangingPunct="1">
              <a:lnSpc>
                <a:spcPct val="90000"/>
              </a:lnSpc>
            </a:pPr>
            <a:r>
              <a:rPr lang="en-GB" sz="2900" dirty="0" smtClean="0"/>
              <a:t>Iterative process models describe the software process as a cycle of activities.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lIns="95129" tIns="46731" rIns="95129" bIns="46731"/>
          <a:lstStyle/>
          <a:p>
            <a:pPr eaLnBrk="1" hangingPunct="1"/>
            <a:r>
              <a:rPr lang="en-GB" smtClean="0"/>
              <a:t>Key points</a:t>
            </a:r>
          </a:p>
        </p:txBody>
      </p:sp>
      <p:sp>
        <p:nvSpPr>
          <p:cNvPr id="19458" name="Rectangle 3"/>
          <p:cNvSpPr>
            <a:spLocks noGrp="1" noChangeArrowheads="1"/>
          </p:cNvSpPr>
          <p:nvPr>
            <p:ph type="body" idx="4294967295"/>
          </p:nvPr>
        </p:nvSpPr>
        <p:spPr/>
        <p:txBody>
          <a:bodyPr lIns="95129" tIns="46731" rIns="95129" bIns="46731"/>
          <a:lstStyle/>
          <a:p>
            <a:pPr marL="487363" indent="-487363" defTabSz="958850" eaLnBrk="1" hangingPunct="1">
              <a:lnSpc>
                <a:spcPct val="90000"/>
              </a:lnSpc>
            </a:pPr>
            <a:r>
              <a:rPr lang="en-GB" sz="2900" smtClean="0"/>
              <a:t>Requirements engineering is the process of developing a software specification.</a:t>
            </a:r>
          </a:p>
          <a:p>
            <a:pPr marL="487363" indent="-487363" defTabSz="958850" eaLnBrk="1" hangingPunct="1">
              <a:lnSpc>
                <a:spcPct val="90000"/>
              </a:lnSpc>
            </a:pPr>
            <a:r>
              <a:rPr lang="en-GB" sz="2900" smtClean="0"/>
              <a:t>Design and implementation processes transform the specification to an executable program.</a:t>
            </a:r>
          </a:p>
          <a:p>
            <a:pPr marL="487363" indent="-487363" defTabSz="958850" eaLnBrk="1" hangingPunct="1">
              <a:lnSpc>
                <a:spcPct val="90000"/>
              </a:lnSpc>
            </a:pPr>
            <a:r>
              <a:rPr lang="en-GB" sz="2900" smtClean="0"/>
              <a:t>Validation involves checking that the system meets to its specification and user needs.</a:t>
            </a:r>
          </a:p>
          <a:p>
            <a:pPr marL="487363" indent="-487363" defTabSz="958850" eaLnBrk="1" hangingPunct="1">
              <a:lnSpc>
                <a:spcPct val="90000"/>
              </a:lnSpc>
            </a:pPr>
            <a:r>
              <a:rPr lang="en-GB" sz="2900" smtClean="0"/>
              <a:t>Evolution is concerned with modifying the system after it is in use.</a:t>
            </a:r>
          </a:p>
          <a:p>
            <a:pPr marL="487363" indent="-487363" defTabSz="958850" eaLnBrk="1" hangingPunct="1">
              <a:lnSpc>
                <a:spcPct val="90000"/>
              </a:lnSpc>
            </a:pPr>
            <a:r>
              <a:rPr lang="en-GB" sz="2900" smtClean="0"/>
              <a:t>The Rational Unified Process is a generic process model that separates activities from phases.</a:t>
            </a:r>
          </a:p>
          <a:p>
            <a:pPr marL="487363" indent="-487363" defTabSz="958850" eaLnBrk="1" hangingPunct="1">
              <a:lnSpc>
                <a:spcPct val="90000"/>
              </a:lnSpc>
            </a:pPr>
            <a:r>
              <a:rPr lang="en-GB" sz="2900" smtClean="0"/>
              <a:t>CASE technology supports software process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eaLnBrk="1" hangingPunct="1"/>
            <a:r>
              <a:rPr lang="en-US" smtClean="0"/>
              <a:t>Project and Project Management</a:t>
            </a:r>
          </a:p>
        </p:txBody>
      </p:sp>
      <p:sp>
        <p:nvSpPr>
          <p:cNvPr id="19459" name="Rectangle 3"/>
          <p:cNvSpPr>
            <a:spLocks noGrp="1"/>
          </p:cNvSpPr>
          <p:nvPr>
            <p:ph type="body" idx="1"/>
          </p:nvPr>
        </p:nvSpPr>
        <p:spPr>
          <a:xfrm>
            <a:off x="377825" y="1550988"/>
            <a:ext cx="8416925" cy="4256087"/>
          </a:xfrm>
        </p:spPr>
        <p:txBody>
          <a:bodyPr/>
          <a:lstStyle/>
          <a:p>
            <a:pPr marL="533400" indent="-533400" defTabSz="958850" eaLnBrk="1" hangingPunct="1"/>
            <a:r>
              <a:rPr lang="en-US" smtClean="0"/>
              <a:t>What is a project?</a:t>
            </a:r>
          </a:p>
          <a:p>
            <a:pPr marL="533400" indent="-533400" defTabSz="958850" eaLnBrk="1" hangingPunct="1">
              <a:buFont typeface="Arial" charset="0"/>
              <a:buNone/>
            </a:pPr>
            <a:r>
              <a:rPr lang="en-US" smtClean="0"/>
              <a:t>	</a:t>
            </a:r>
            <a:r>
              <a:rPr lang="en-US" sz="2800" smtClean="0"/>
              <a:t>- One time effort</a:t>
            </a:r>
          </a:p>
          <a:p>
            <a:pPr marL="533400" indent="-533400" defTabSz="958850" eaLnBrk="1" hangingPunct="1">
              <a:buFont typeface="Arial" charset="0"/>
              <a:buNone/>
            </a:pPr>
            <a:r>
              <a:rPr lang="en-US" sz="2800" smtClean="0"/>
              <a:t>	- Specific/defined objectives</a:t>
            </a:r>
          </a:p>
          <a:p>
            <a:pPr marL="533400" indent="-533400" defTabSz="958850" eaLnBrk="1" hangingPunct="1">
              <a:buFont typeface="Arial" charset="0"/>
              <a:buNone/>
            </a:pPr>
            <a:r>
              <a:rPr lang="en-US" sz="2800" smtClean="0"/>
              <a:t>	- With established starting and end points</a:t>
            </a:r>
          </a:p>
          <a:p>
            <a:pPr marL="533400" indent="-533400" defTabSz="958850" eaLnBrk="1" hangingPunct="1">
              <a:buFont typeface="Arial" charset="0"/>
              <a:buNone/>
            </a:pPr>
            <a:r>
              <a:rPr lang="en-US" sz="2800" smtClean="0"/>
              <a:t>	- With limited resources</a:t>
            </a:r>
            <a:r>
              <a:rPr lang="en-US" smtClean="0"/>
              <a:t>	</a:t>
            </a:r>
          </a:p>
          <a:p>
            <a:pPr marL="533400" indent="-533400" defTabSz="958850" eaLnBrk="1" hangingPunct="1"/>
            <a:r>
              <a:rPr lang="en-US" smtClean="0"/>
              <a:t>What is  project management?</a:t>
            </a:r>
          </a:p>
          <a:p>
            <a:pPr marL="533400" indent="-533400" defTabSz="958850" eaLnBrk="1" hangingPunct="1">
              <a:buFont typeface="Arial" charset="0"/>
              <a:buNone/>
            </a:pPr>
            <a:r>
              <a:rPr lang="en-US" smtClean="0"/>
              <a:t>	</a:t>
            </a:r>
            <a:r>
              <a:rPr lang="en-US" sz="2800" smtClean="0"/>
              <a:t>The application of knowledge, skills, tools and techniques to project activities to meet or exceed the set of objectives.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20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ipe(left)">
                                      <p:cBhvr>
                                        <p:cTn id="12" dur="500"/>
                                        <p:tgtEl>
                                          <p:spTgt spid="19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left)">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ipe(left)">
                                      <p:cBhvr>
                                        <p:cTn id="22" dur="500"/>
                                        <p:tgtEl>
                                          <p:spTgt spid="19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ipe(left)">
                                      <p:cBhvr>
                                        <p:cTn id="27" dur="500"/>
                                        <p:tgtEl>
                                          <p:spTgt spid="194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9">
                                            <p:txEl>
                                              <p:pRg st="4" end="4"/>
                                            </p:txEl>
                                          </p:spTgt>
                                        </p:tgtEl>
                                        <p:attrNameLst>
                                          <p:attrName>style.visibility</p:attrName>
                                        </p:attrNameLst>
                                      </p:cBhvr>
                                      <p:to>
                                        <p:strVal val="visible"/>
                                      </p:to>
                                    </p:set>
                                    <p:animEffect transition="in" filter="wipe(left)">
                                      <p:cBhvr>
                                        <p:cTn id="32" dur="500"/>
                                        <p:tgtEl>
                                          <p:spTgt spid="194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Effect transition="in" filter="wipe(left)">
                                      <p:cBhvr>
                                        <p:cTn id="37" dur="500"/>
                                        <p:tgtEl>
                                          <p:spTgt spid="19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9">
                                            <p:txEl>
                                              <p:pRg st="6" end="6"/>
                                            </p:txEl>
                                          </p:spTgt>
                                        </p:tgtEl>
                                        <p:attrNameLst>
                                          <p:attrName>style.visibility</p:attrName>
                                        </p:attrNameLst>
                                      </p:cBhvr>
                                      <p:to>
                                        <p:strVal val="visible"/>
                                      </p:to>
                                    </p:set>
                                    <p:animEffect transition="in" filter="wipe(left)">
                                      <p:cBhvr>
                                        <p:cTn id="42"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body" idx="1"/>
          </p:nvPr>
        </p:nvSpPr>
        <p:spPr>
          <a:xfrm>
            <a:off x="595313" y="1333500"/>
            <a:ext cx="8243887" cy="5295900"/>
          </a:xfrm>
        </p:spPr>
        <p:txBody>
          <a:bodyPr lIns="90830" tIns="44618" rIns="90830" bIns="44618"/>
          <a:lstStyle/>
          <a:p>
            <a:pPr eaLnBrk="1" hangingPunct="1"/>
            <a:r>
              <a:rPr lang="en-GB" smtClean="0"/>
              <a:t>What is longest path?</a:t>
            </a:r>
          </a:p>
          <a:p>
            <a:pPr eaLnBrk="1" hangingPunct="1"/>
            <a:r>
              <a:rPr lang="en-GB" smtClean="0"/>
              <a:t>What is shortest path?</a:t>
            </a:r>
          </a:p>
          <a:p>
            <a:pPr eaLnBrk="1" hangingPunct="1"/>
            <a:r>
              <a:rPr lang="en-GB" smtClean="0"/>
              <a:t>What is critical path?</a:t>
            </a:r>
          </a:p>
          <a:p>
            <a:pPr eaLnBrk="1" hangingPunct="1"/>
            <a:r>
              <a:rPr lang="en-GB" smtClean="0"/>
              <a:t>What is Slack time of a project path?</a:t>
            </a:r>
          </a:p>
          <a:p>
            <a:pPr eaLnBrk="1" hangingPunct="1"/>
            <a:r>
              <a:rPr lang="en-GB" smtClean="0"/>
              <a:t>Why we need Project management? </a:t>
            </a:r>
          </a:p>
          <a:p>
            <a:pPr eaLnBrk="1" hangingPunct="1"/>
            <a:r>
              <a:rPr lang="en-GB" smtClean="0"/>
              <a:t>Why we consider time, cost and scope are the most important factors that impact the quality of a project?</a:t>
            </a:r>
          </a:p>
          <a:p>
            <a:pPr eaLnBrk="1" hangingPunct="1"/>
            <a:r>
              <a:rPr lang="en-GB" smtClean="0"/>
              <a:t>How to build WBS and Activity Network?</a:t>
            </a:r>
          </a:p>
        </p:txBody>
      </p:sp>
      <p:sp>
        <p:nvSpPr>
          <p:cNvPr id="21506" name="Rectangle 3"/>
          <p:cNvSpPr>
            <a:spLocks noGrp="1"/>
          </p:cNvSpPr>
          <p:nvPr>
            <p:ph type="title"/>
          </p:nvPr>
        </p:nvSpPr>
        <p:spPr>
          <a:xfrm>
            <a:off x="457200" y="274638"/>
            <a:ext cx="8229600" cy="868362"/>
          </a:xfrm>
        </p:spPr>
        <p:txBody>
          <a:bodyPr lIns="90830" tIns="44618" rIns="90830" bIns="44618" anchor="b"/>
          <a:lstStyle/>
          <a:p>
            <a:pPr eaLnBrk="1" hangingPunct="1"/>
            <a:r>
              <a:rPr lang="en-GB" smtClean="0"/>
              <a:t>Software project management</a:t>
            </a:r>
          </a:p>
        </p:txBody>
      </p:sp>
    </p:spTree>
  </p:cSld>
  <p:clrMapOvr>
    <a:masterClrMapping/>
  </p:clrMapOvr>
  <p:transition advTm="2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457200" y="274638"/>
            <a:ext cx="8229600" cy="715962"/>
          </a:xfrm>
        </p:spPr>
        <p:txBody>
          <a:bodyPr lIns="90487" tIns="44450" rIns="90487" bIns="44450" anchor="b"/>
          <a:lstStyle/>
          <a:p>
            <a:pPr eaLnBrk="1" hangingPunct="1"/>
            <a:r>
              <a:rPr lang="en-GB" dirty="0" smtClean="0"/>
              <a:t>What is a requirement?</a:t>
            </a:r>
          </a:p>
        </p:txBody>
      </p:sp>
      <p:sp>
        <p:nvSpPr>
          <p:cNvPr id="23554" name="Rectangle 3"/>
          <p:cNvSpPr>
            <a:spLocks noGrp="1" noChangeArrowheads="1"/>
          </p:cNvSpPr>
          <p:nvPr>
            <p:ph type="body" idx="4294967295"/>
          </p:nvPr>
        </p:nvSpPr>
        <p:spPr>
          <a:xfrm>
            <a:off x="457200" y="1143000"/>
            <a:ext cx="8229600" cy="5486400"/>
          </a:xfrm>
        </p:spPr>
        <p:txBody>
          <a:bodyPr lIns="90487" tIns="44450" rIns="90487" bIns="44450"/>
          <a:lstStyle/>
          <a:p>
            <a:pPr marL="488950" indent="-488950" defTabSz="962025" eaLnBrk="1" hangingPunct="1">
              <a:lnSpc>
                <a:spcPct val="90000"/>
              </a:lnSpc>
            </a:pPr>
            <a:r>
              <a:rPr lang="en-GB" dirty="0" smtClean="0"/>
              <a:t>It may range from a high-level abstract statement of a service or of a system constraint to a detailed mathematical functional specification.</a:t>
            </a:r>
          </a:p>
          <a:p>
            <a:pPr marL="488950" indent="-488950" defTabSz="962025" eaLnBrk="1" hangingPunct="1">
              <a:lnSpc>
                <a:spcPct val="90000"/>
              </a:lnSpc>
            </a:pPr>
            <a:r>
              <a:rPr lang="en-GB" dirty="0" smtClean="0"/>
              <a:t>This is inevitable as requirements may serve a dual function</a:t>
            </a:r>
          </a:p>
          <a:p>
            <a:pPr marL="1089025" lvl="1" indent="-482600" defTabSz="962025" eaLnBrk="1" hangingPunct="1">
              <a:lnSpc>
                <a:spcPct val="90000"/>
              </a:lnSpc>
            </a:pPr>
            <a:r>
              <a:rPr lang="en-GB" dirty="0" smtClean="0"/>
              <a:t>May be the basis for a bid for a contract - therefore must be open to interpretation;</a:t>
            </a:r>
          </a:p>
          <a:p>
            <a:pPr marL="1089025" lvl="1" indent="-482600" defTabSz="962025" eaLnBrk="1" hangingPunct="1">
              <a:lnSpc>
                <a:spcPct val="90000"/>
              </a:lnSpc>
            </a:pPr>
            <a:r>
              <a:rPr lang="en-GB" dirty="0" smtClean="0"/>
              <a:t>May be the basis for the contract itself - therefore must be defined in detail;</a:t>
            </a:r>
          </a:p>
          <a:p>
            <a:pPr marL="1089025" lvl="1" indent="-482600" defTabSz="962025" eaLnBrk="1" hangingPunct="1">
              <a:lnSpc>
                <a:spcPct val="90000"/>
              </a:lnSpc>
            </a:pPr>
            <a:r>
              <a:rPr lang="en-GB" dirty="0" smtClean="0"/>
              <a:t>Both these statements may be called requirements.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1036</Words>
  <Application>Microsoft Office PowerPoint</Application>
  <PresentationFormat>On-screen Show (4:3)</PresentationFormat>
  <Paragraphs>118</Paragraphs>
  <Slides>20</Slides>
  <Notes>3</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CSC430 Midterm Review Fall 2015</vt:lpstr>
      <vt:lpstr>Topics Outline</vt:lpstr>
      <vt:lpstr>FAQs about software engineering</vt:lpstr>
      <vt:lpstr>FAQs about software engineering</vt:lpstr>
      <vt:lpstr>Key points</vt:lpstr>
      <vt:lpstr>Key points</vt:lpstr>
      <vt:lpstr>Project and Project Management</vt:lpstr>
      <vt:lpstr>Software project management</vt:lpstr>
      <vt:lpstr>What is a requirement?</vt:lpstr>
      <vt:lpstr>Types of requirement</vt:lpstr>
      <vt:lpstr>Functional and non-functional requirements</vt:lpstr>
      <vt:lpstr>Requirements engineering processes</vt:lpstr>
      <vt:lpstr>Key points</vt:lpstr>
      <vt:lpstr>Key points</vt:lpstr>
      <vt:lpstr>UML Basics</vt:lpstr>
      <vt:lpstr>Why UML</vt:lpstr>
      <vt:lpstr>Types of UML Diagrams </vt:lpstr>
      <vt:lpstr>Software Architecture Design</vt:lpstr>
      <vt:lpstr>Database Design Process</vt:lpstr>
      <vt:lpstr>Coding &amp; Source Code Control</vt:lpstr>
    </vt:vector>
  </TitlesOfParts>
  <Company>LENOVO CUSTOMER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CSC430 Midterm Review</dc:title>
  <dc:creator>LENOVO USER</dc:creator>
  <cp:lastModifiedBy>oit</cp:lastModifiedBy>
  <cp:revision>17</cp:revision>
  <dcterms:created xsi:type="dcterms:W3CDTF">2011-03-15T22:48:38Z</dcterms:created>
  <dcterms:modified xsi:type="dcterms:W3CDTF">2015-10-20T14:48:20Z</dcterms:modified>
</cp:coreProperties>
</file>