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681" r:id="rId4"/>
    <p:sldId id="684" r:id="rId5"/>
    <p:sldId id="693" r:id="rId6"/>
    <p:sldId id="689" r:id="rId7"/>
    <p:sldId id="690" r:id="rId8"/>
    <p:sldId id="691" r:id="rId9"/>
    <p:sldId id="692" r:id="rId10"/>
    <p:sldId id="695" r:id="rId11"/>
    <p:sldId id="694" r:id="rId12"/>
    <p:sldId id="6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EAFF"/>
    <a:srgbClr val="0000DD"/>
    <a:srgbClr val="0000FF"/>
    <a:srgbClr val="CC0000"/>
    <a:srgbClr val="22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893" autoAdjust="0"/>
  </p:normalViewPr>
  <p:slideViewPr>
    <p:cSldViewPr snapToGrid="0" snapToObjects="1"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F4A2C-2C53-0146-A828-E1D94FDE2541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396D5-AD69-D547-912C-40D3E40B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x9PPBackground.ps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3" r="13639"/>
          <a:stretch/>
        </p:blipFill>
        <p:spPr>
          <a:xfrm>
            <a:off x="-357193" y="-2"/>
            <a:ext cx="9501193" cy="68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6762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944"/>
            <a:ext cx="8229600" cy="4907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FCFE05-DBF8-F547-9B02-3A9703C35B2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C14FBE-1C77-5046-9B40-16B851C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544646" cy="59808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9282"/>
            <a:ext cx="4038600" cy="49668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59282"/>
            <a:ext cx="4038600" cy="49668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FCFE05-DBF8-F547-9B02-3A9703C35B2B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C14FBE-1C77-5046-9B40-16B851C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/>
          <p:cNvSpPr/>
          <p:nvPr userDrawn="1"/>
        </p:nvSpPr>
        <p:spPr>
          <a:xfrm>
            <a:off x="-12604" y="6515966"/>
            <a:ext cx="7785004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/>
          <p:cNvSpPr/>
          <p:nvPr userDrawn="1"/>
        </p:nvSpPr>
        <p:spPr>
          <a:xfrm rot="10800000">
            <a:off x="7605133" y="6515966"/>
            <a:ext cx="1552506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7931826" y="6497456"/>
            <a:ext cx="52637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F0DBDA-19F5-6D47-A4E1-B43E2A4AA82E}" type="slidenum">
              <a:rPr lang="en-US" b="0" i="0" smtClean="0">
                <a:latin typeface="Franklin Gothic Book"/>
                <a:cs typeface="Franklin Gothic Book"/>
              </a:rPr>
              <a:pPr/>
              <a:t>‹#›</a:t>
            </a:fld>
            <a:endParaRPr lang="en-US" b="0" i="0" dirty="0">
              <a:latin typeface="Franklin Gothic Book"/>
              <a:cs typeface="Franklin Gothic Book"/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685802" y="6497456"/>
            <a:ext cx="514465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latin typeface="Franklin Gothic Book"/>
                <a:cs typeface="Franklin Gothic Book"/>
              </a:rPr>
              <a:t>Department of Aerospace Engineering</a:t>
            </a:r>
          </a:p>
        </p:txBody>
      </p:sp>
      <p:sp>
        <p:nvSpPr>
          <p:cNvPr id="25" name="Title Placeholder 2"/>
          <p:cNvSpPr>
            <a:spLocks noGrp="1"/>
          </p:cNvSpPr>
          <p:nvPr>
            <p:ph type="title"/>
          </p:nvPr>
        </p:nvSpPr>
        <p:spPr>
          <a:xfrm>
            <a:off x="457200" y="208140"/>
            <a:ext cx="4414982" cy="606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49946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007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Franklin Gothic Medium"/>
          <a:ea typeface="+mj-ea"/>
          <a:cs typeface="Franklin Gothic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Franklin Gothic Book"/>
          <a:ea typeface="+mn-ea"/>
          <a:cs typeface="Franklin Gothic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Franklin Gothic Book"/>
          <a:ea typeface="+mn-ea"/>
          <a:cs typeface="Franklin Gothic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Franklin Gothic Book"/>
          <a:ea typeface="+mn-ea"/>
          <a:cs typeface="Franklin Gothic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Franklin Gothic Book"/>
          <a:ea typeface="+mn-ea"/>
          <a:cs typeface="Franklin Gothic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Franklin Gothic Book"/>
          <a:ea typeface="+mn-ea"/>
          <a:cs typeface="Franklin Gothic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1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3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10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61141" y="4554114"/>
            <a:ext cx="8621718" cy="1301456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Tensegrity Engineering Analysis Master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Department of Aerospace Engineering, Texas A&amp;M University, TX, USA</a:t>
            </a:r>
          </a:p>
          <a:p>
            <a:pPr algn="ctr"/>
            <a:endParaRPr lang="en-US" sz="2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" y="2478865"/>
            <a:ext cx="9144000" cy="702874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Minimum Mass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 Bar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Structure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ubject to Yield and Buckling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 an Example of Verification of Statics Software)</a:t>
            </a:r>
            <a:endParaRPr lang="en-US" sz="2400" b="1" i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028FE-B158-40E9-8021-9C7D3A56A979}"/>
              </a:ext>
            </a:extLst>
          </p:cNvPr>
          <p:cNvSpPr txBox="1"/>
          <p:nvPr/>
        </p:nvSpPr>
        <p:spPr>
          <a:xfrm>
            <a:off x="3442077" y="6492426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TEAM, F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r>
              <a:rPr lang="en-US" b="1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C0827-791C-46C5-B356-34FDBC69AD7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9129" y="77727"/>
            <a:ext cx="969348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Numerical Solution (By Statics Software)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61631BF-9250-45BE-9D0F-19335A972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3" r="15945"/>
          <a:stretch/>
        </p:blipFill>
        <p:spPr>
          <a:xfrm>
            <a:off x="1912422" y="681069"/>
            <a:ext cx="4929961" cy="498100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F670AFC-98B4-47DA-9313-FEBCC9AA0068}"/>
              </a:ext>
            </a:extLst>
          </p:cNvPr>
          <p:cNvGrpSpPr/>
          <p:nvPr/>
        </p:nvGrpSpPr>
        <p:grpSpPr>
          <a:xfrm>
            <a:off x="1552533" y="5681709"/>
            <a:ext cx="6152226" cy="809582"/>
            <a:chOff x="1771663" y="4557989"/>
            <a:chExt cx="6152226" cy="1136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E15B8-9BDF-48A2-B991-C881E6D262B6}"/>
                </a:ext>
              </a:extLst>
            </p:cNvPr>
            <p:cNvSpPr txBox="1"/>
            <p:nvPr/>
          </p:nvSpPr>
          <p:spPr>
            <a:xfrm>
              <a:off x="3338373" y="4716148"/>
              <a:ext cx="2588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Mass of whole structure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5275C13-7E91-42EF-8EF2-4858E5F2C0FB}"/>
                    </a:ext>
                  </a:extLst>
                </p:cNvPr>
                <p:cNvSpPr txBox="1"/>
                <p:nvPr/>
              </p:nvSpPr>
              <p:spPr>
                <a:xfrm>
                  <a:off x="1965545" y="5195945"/>
                  <a:ext cx="5722785" cy="3888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2.0918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0.4909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𝟖𝟓𝟖𝟏</m:t>
                      </m:r>
                    </m:oMath>
                  </a14:m>
                  <a:r>
                    <a:rPr lang="en-US" dirty="0"/>
                    <a:t> kg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5275C13-7E91-42EF-8EF2-4858E5F2C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545" y="5195945"/>
                  <a:ext cx="5722785" cy="388800"/>
                </a:xfrm>
                <a:prstGeom prst="rect">
                  <a:avLst/>
                </a:prstGeom>
                <a:blipFill>
                  <a:blip r:embed="rId3"/>
                  <a:stretch>
                    <a:fillRect l="-1384" t="-28889" r="-1597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7F5A37-A7D7-4774-8E1F-264D94BABBCC}"/>
                </a:ext>
              </a:extLst>
            </p:cNvPr>
            <p:cNvSpPr/>
            <p:nvPr/>
          </p:nvSpPr>
          <p:spPr>
            <a:xfrm>
              <a:off x="1771663" y="4557989"/>
              <a:ext cx="6152226" cy="113634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4CEA8E-3D5E-4A8E-AFAF-6C2C02C19AF1}"/>
              </a:ext>
            </a:extLst>
          </p:cNvPr>
          <p:cNvCxnSpPr>
            <a:cxnSpLocks/>
          </p:cNvCxnSpPr>
          <p:nvPr/>
        </p:nvCxnSpPr>
        <p:spPr>
          <a:xfrm>
            <a:off x="1855432" y="3000108"/>
            <a:ext cx="86945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841FE0-8461-4909-B392-AECA181AA03F}"/>
              </a:ext>
            </a:extLst>
          </p:cNvPr>
          <p:cNvSpPr txBox="1"/>
          <p:nvPr/>
        </p:nvSpPr>
        <p:spPr>
          <a:xfrm>
            <a:off x="1474272" y="2727664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CD595-73AA-4055-8F8F-72454795EF5E}"/>
              </a:ext>
            </a:extLst>
          </p:cNvPr>
          <p:cNvCxnSpPr>
            <a:cxnSpLocks/>
          </p:cNvCxnSpPr>
          <p:nvPr/>
        </p:nvCxnSpPr>
        <p:spPr>
          <a:xfrm flipH="1">
            <a:off x="6644817" y="3000108"/>
            <a:ext cx="77813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50FFCC-3F31-42A9-AAD9-733B78F719EE}"/>
              </a:ext>
            </a:extLst>
          </p:cNvPr>
          <p:cNvSpPr txBox="1"/>
          <p:nvPr/>
        </p:nvSpPr>
        <p:spPr>
          <a:xfrm>
            <a:off x="7503777" y="2698842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7719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D85021F3-D660-4B7D-9382-6F602808F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10" t="747" r="3962" b="439"/>
          <a:stretch/>
        </p:blipFill>
        <p:spPr>
          <a:xfrm>
            <a:off x="1510049" y="524584"/>
            <a:ext cx="6009337" cy="506512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Numerical Solution (By Statics Software)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DCFA7A-4D48-4EBC-AE5D-872F85F92693}"/>
              </a:ext>
            </a:extLst>
          </p:cNvPr>
          <p:cNvGrpSpPr/>
          <p:nvPr/>
        </p:nvGrpSpPr>
        <p:grpSpPr>
          <a:xfrm>
            <a:off x="1930258" y="5589704"/>
            <a:ext cx="4906299" cy="882118"/>
            <a:chOff x="351236" y="5273746"/>
            <a:chExt cx="4906299" cy="11973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69F05A-3386-47A7-A0FE-21570E52BE0D}"/>
                </a:ext>
              </a:extLst>
            </p:cNvPr>
            <p:cNvSpPr/>
            <p:nvPr/>
          </p:nvSpPr>
          <p:spPr>
            <a:xfrm>
              <a:off x="389814" y="5273746"/>
              <a:ext cx="4867721" cy="501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/>
                <a:t>Mass_bar</a:t>
              </a:r>
              <a:r>
                <a:rPr lang="en-US" b="1" dirty="0"/>
                <a:t> = 2.0918    2.0918    2.0918    2.0918 kg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C47BC6-0428-46AB-A511-8175E2D80D48}"/>
                </a:ext>
              </a:extLst>
            </p:cNvPr>
            <p:cNvSpPr/>
            <p:nvPr/>
          </p:nvSpPr>
          <p:spPr>
            <a:xfrm>
              <a:off x="1119152" y="5621776"/>
              <a:ext cx="3331883" cy="501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Mass_string</a:t>
              </a:r>
              <a:r>
                <a:rPr lang="en-US" dirty="0">
                  <a:solidFill>
                    <a:srgbClr val="FF0000"/>
                  </a:solidFill>
                </a:rPr>
                <a:t> = 0.0000    0.4909 kg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91F900-5C25-401D-836A-159BA3BFDDDC}"/>
                </a:ext>
              </a:extLst>
            </p:cNvPr>
            <p:cNvSpPr/>
            <p:nvPr/>
          </p:nvSpPr>
          <p:spPr>
            <a:xfrm>
              <a:off x="1506441" y="5928791"/>
              <a:ext cx="2557307" cy="501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MIN_MASS = 8.8580 kg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D58CD8-8B5C-4D82-91BD-938B1038798D}"/>
                </a:ext>
              </a:extLst>
            </p:cNvPr>
            <p:cNvSpPr/>
            <p:nvPr/>
          </p:nvSpPr>
          <p:spPr>
            <a:xfrm>
              <a:off x="351236" y="5273746"/>
              <a:ext cx="4867720" cy="119739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EA14D7-753D-44B9-8D62-D1B7BB61406C}"/>
              </a:ext>
            </a:extLst>
          </p:cNvPr>
          <p:cNvCxnSpPr>
            <a:cxnSpLocks/>
          </p:cNvCxnSpPr>
          <p:nvPr/>
        </p:nvCxnSpPr>
        <p:spPr>
          <a:xfrm>
            <a:off x="1510049" y="2875824"/>
            <a:ext cx="86945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D9B763-DAF0-4EBC-8B7D-45C659313ED0}"/>
              </a:ext>
            </a:extLst>
          </p:cNvPr>
          <p:cNvSpPr txBox="1"/>
          <p:nvPr/>
        </p:nvSpPr>
        <p:spPr>
          <a:xfrm>
            <a:off x="1128889" y="2603380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D8686E-256A-44D0-93D3-ECA6A96C1605}"/>
              </a:ext>
            </a:extLst>
          </p:cNvPr>
          <p:cNvCxnSpPr>
            <a:cxnSpLocks/>
          </p:cNvCxnSpPr>
          <p:nvPr/>
        </p:nvCxnSpPr>
        <p:spPr>
          <a:xfrm flipH="1">
            <a:off x="6299434" y="2875824"/>
            <a:ext cx="77813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A8151D-CBB1-477A-A4E0-603673F2E080}"/>
              </a:ext>
            </a:extLst>
          </p:cNvPr>
          <p:cNvSpPr txBox="1"/>
          <p:nvPr/>
        </p:nvSpPr>
        <p:spPr>
          <a:xfrm>
            <a:off x="7158394" y="2574558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5505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E0CCE9-0617-4F70-96C6-D76250B3E44B}"/>
              </a:ext>
            </a:extLst>
          </p:cNvPr>
          <p:cNvSpPr txBox="1"/>
          <p:nvPr/>
        </p:nvSpPr>
        <p:spPr>
          <a:xfrm>
            <a:off x="98345" y="2979306"/>
            <a:ext cx="894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16D48-95DB-4E8F-9A9B-FF5FCE757D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9129" y="77727"/>
            <a:ext cx="969348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3439D29-7FF3-4B37-BBBA-E77EDC2D59F4}"/>
              </a:ext>
            </a:extLst>
          </p:cNvPr>
          <p:cNvCxnSpPr>
            <a:cxnSpLocks/>
          </p:cNvCxnSpPr>
          <p:nvPr/>
        </p:nvCxnSpPr>
        <p:spPr>
          <a:xfrm flipH="1">
            <a:off x="6129913" y="3701444"/>
            <a:ext cx="42180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60B159-1773-4E34-8370-A1D73A2BBC57}"/>
              </a:ext>
            </a:extLst>
          </p:cNvPr>
          <p:cNvCxnSpPr>
            <a:cxnSpLocks/>
          </p:cNvCxnSpPr>
          <p:nvPr/>
        </p:nvCxnSpPr>
        <p:spPr>
          <a:xfrm>
            <a:off x="1793289" y="3701444"/>
            <a:ext cx="41669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3488A3-2EB0-4523-98AF-49D0EA1F7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4" r="28291" b="18046"/>
          <a:stretch/>
        </p:blipFill>
        <p:spPr>
          <a:xfrm>
            <a:off x="1413215" y="1431339"/>
            <a:ext cx="5232368" cy="5019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C9D163-3D98-40E4-8D23-96862811C97B}"/>
              </a:ext>
            </a:extLst>
          </p:cNvPr>
          <p:cNvSpPr txBox="1"/>
          <p:nvPr/>
        </p:nvSpPr>
        <p:spPr>
          <a:xfrm>
            <a:off x="0" y="603392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node locations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external horizontal force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Minimum mass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subject to Yield and Buckling, shown in figure below.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8913A-FE51-4432-BD64-C862AC43778E}"/>
              </a:ext>
            </a:extLst>
          </p:cNvPr>
          <p:cNvSpPr txBox="1"/>
          <p:nvPr/>
        </p:nvSpPr>
        <p:spPr>
          <a:xfrm>
            <a:off x="6711610" y="243605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n4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EA76AC0-C7ED-4BE2-8951-2E83143251B6}"/>
              </a:ext>
            </a:extLst>
          </p:cNvPr>
          <p:cNvCxnSpPr>
            <a:cxnSpLocks/>
          </p:cNvCxnSpPr>
          <p:nvPr/>
        </p:nvCxnSpPr>
        <p:spPr>
          <a:xfrm>
            <a:off x="7292635" y="1921765"/>
            <a:ext cx="452438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A13CCC9-1922-4814-958F-0924E297F8F3}"/>
              </a:ext>
            </a:extLst>
          </p:cNvPr>
          <p:cNvSpPr txBox="1"/>
          <p:nvPr/>
        </p:nvSpPr>
        <p:spPr>
          <a:xfrm>
            <a:off x="7787934" y="1737099"/>
            <a:ext cx="5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BABE0DF-7535-4128-9823-29B68358ACFA}"/>
              </a:ext>
            </a:extLst>
          </p:cNvPr>
          <p:cNvCxnSpPr>
            <a:cxnSpLocks/>
          </p:cNvCxnSpPr>
          <p:nvPr/>
        </p:nvCxnSpPr>
        <p:spPr>
          <a:xfrm>
            <a:off x="7292635" y="2440246"/>
            <a:ext cx="438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6E2A98B-8529-42A6-BFAF-353621CDD596}"/>
              </a:ext>
            </a:extLst>
          </p:cNvPr>
          <p:cNvSpPr txBox="1"/>
          <p:nvPr/>
        </p:nvSpPr>
        <p:spPr>
          <a:xfrm>
            <a:off x="7787934" y="2255580"/>
            <a:ext cx="90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240EDD-D176-4819-9DFA-6243A808AAC8}"/>
              </a:ext>
            </a:extLst>
          </p:cNvPr>
          <p:cNvSpPr txBox="1"/>
          <p:nvPr/>
        </p:nvSpPr>
        <p:spPr>
          <a:xfrm>
            <a:off x="1557924" y="3156556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EDF973-B945-48B8-A67D-46146EC868D2}"/>
              </a:ext>
            </a:extLst>
          </p:cNvPr>
          <p:cNvSpPr txBox="1"/>
          <p:nvPr/>
        </p:nvSpPr>
        <p:spPr>
          <a:xfrm>
            <a:off x="6490521" y="3156556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28EACF2-8427-429F-9519-CD73460406FC}"/>
              </a:ext>
            </a:extLst>
          </p:cNvPr>
          <p:cNvCxnSpPr>
            <a:cxnSpLocks/>
          </p:cNvCxnSpPr>
          <p:nvPr/>
        </p:nvCxnSpPr>
        <p:spPr>
          <a:xfrm flipH="1">
            <a:off x="2982274" y="2642668"/>
            <a:ext cx="340507" cy="32358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58725AA-75E1-4632-9959-BB161E8ECEED}"/>
              </a:ext>
            </a:extLst>
          </p:cNvPr>
          <p:cNvCxnSpPr>
            <a:cxnSpLocks/>
          </p:cNvCxnSpPr>
          <p:nvPr/>
        </p:nvCxnSpPr>
        <p:spPr>
          <a:xfrm>
            <a:off x="3066496" y="4511872"/>
            <a:ext cx="350719" cy="36917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768AED-BC16-4EC9-A396-1AFBA1F07415}"/>
              </a:ext>
            </a:extLst>
          </p:cNvPr>
          <p:cNvCxnSpPr>
            <a:cxnSpLocks/>
          </p:cNvCxnSpPr>
          <p:nvPr/>
        </p:nvCxnSpPr>
        <p:spPr>
          <a:xfrm flipV="1">
            <a:off x="5031903" y="4421088"/>
            <a:ext cx="352474" cy="33187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4E0383-77A1-4830-8E4B-311F219A524A}"/>
              </a:ext>
            </a:extLst>
          </p:cNvPr>
          <p:cNvCxnSpPr>
            <a:cxnSpLocks/>
          </p:cNvCxnSpPr>
          <p:nvPr/>
        </p:nvCxnSpPr>
        <p:spPr>
          <a:xfrm flipH="1" flipV="1">
            <a:off x="4915457" y="2524877"/>
            <a:ext cx="388512" cy="4236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28E467A-AB21-487B-B68F-01CCC0B7D155}"/>
              </a:ext>
            </a:extLst>
          </p:cNvPr>
          <p:cNvCxnSpPr>
            <a:cxnSpLocks/>
          </p:cNvCxnSpPr>
          <p:nvPr/>
        </p:nvCxnSpPr>
        <p:spPr>
          <a:xfrm flipV="1">
            <a:off x="4164921" y="3905054"/>
            <a:ext cx="0" cy="566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3BA08AD-1979-4E4A-8492-EAA854FEA298}"/>
              </a:ext>
            </a:extLst>
          </p:cNvPr>
          <p:cNvCxnSpPr>
            <a:cxnSpLocks/>
          </p:cNvCxnSpPr>
          <p:nvPr/>
        </p:nvCxnSpPr>
        <p:spPr>
          <a:xfrm>
            <a:off x="3011056" y="3701444"/>
            <a:ext cx="6110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AAD2D33B-D909-453C-80DC-CED95830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035" y="16492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42E4F4-8EB9-432E-A508-16198E25B523}"/>
                  </a:ext>
                </a:extLst>
              </p:cNvPr>
              <p:cNvSpPr txBox="1"/>
              <p:nvPr/>
            </p:nvSpPr>
            <p:spPr>
              <a:xfrm>
                <a:off x="3213929" y="2730834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42E4F4-8EB9-432E-A508-16198E25B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29" y="2730834"/>
                <a:ext cx="302903" cy="276999"/>
              </a:xfrm>
              <a:prstGeom prst="rect">
                <a:avLst/>
              </a:prstGeom>
              <a:blipFill>
                <a:blip r:embed="rId3"/>
                <a:stretch>
                  <a:fillRect l="-20000" t="-2222" r="-8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ADBAA6-2148-44DA-8D61-7EFEB5DC4265}"/>
                  </a:ext>
                </a:extLst>
              </p:cNvPr>
              <p:cNvSpPr txBox="1"/>
              <p:nvPr/>
            </p:nvSpPr>
            <p:spPr>
              <a:xfrm>
                <a:off x="4834372" y="2730834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ADBAA6-2148-44DA-8D61-7EFEB5DC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2" y="2730834"/>
                <a:ext cx="302903" cy="276999"/>
              </a:xfrm>
              <a:prstGeom prst="rect">
                <a:avLst/>
              </a:prstGeom>
              <a:blipFill>
                <a:blip r:embed="rId4"/>
                <a:stretch>
                  <a:fillRect l="-20000" t="-2222" r="-8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8216C1-7AE2-4500-B5FC-384B1E508514}"/>
                  </a:ext>
                </a:extLst>
              </p:cNvPr>
              <p:cNvSpPr txBox="1"/>
              <p:nvPr/>
            </p:nvSpPr>
            <p:spPr>
              <a:xfrm>
                <a:off x="3206566" y="4405504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8216C1-7AE2-4500-B5FC-384B1E50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566" y="4405504"/>
                <a:ext cx="302903" cy="276999"/>
              </a:xfrm>
              <a:prstGeom prst="rect">
                <a:avLst/>
              </a:prstGeom>
              <a:blipFill>
                <a:blip r:embed="rId5"/>
                <a:stretch>
                  <a:fillRect l="-20000" t="-2222" r="-8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14B25C-D652-419B-93DD-FDC9AD983C50}"/>
                  </a:ext>
                </a:extLst>
              </p:cNvPr>
              <p:cNvSpPr txBox="1"/>
              <p:nvPr/>
            </p:nvSpPr>
            <p:spPr>
              <a:xfrm>
                <a:off x="4814424" y="4394096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14B25C-D652-419B-93DD-FDC9AD98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24" y="4394096"/>
                <a:ext cx="302903" cy="276999"/>
              </a:xfrm>
              <a:prstGeom prst="rect">
                <a:avLst/>
              </a:prstGeom>
              <a:blipFill>
                <a:blip r:embed="rId6"/>
                <a:stretch>
                  <a:fillRect l="-22449" t="-2222" r="-102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6C5974-B91A-44F8-BAF9-394E77F8FCED}"/>
                  </a:ext>
                </a:extLst>
              </p:cNvPr>
              <p:cNvSpPr txBox="1"/>
              <p:nvPr/>
            </p:nvSpPr>
            <p:spPr>
              <a:xfrm>
                <a:off x="3317855" y="3723291"/>
                <a:ext cx="278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6C5974-B91A-44F8-BAF9-394E77F8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855" y="3723291"/>
                <a:ext cx="278859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184BCC-CEA0-4661-9031-1C8361610CB4}"/>
                  </a:ext>
                </a:extLst>
              </p:cNvPr>
              <p:cNvSpPr txBox="1"/>
              <p:nvPr/>
            </p:nvSpPr>
            <p:spPr>
              <a:xfrm>
                <a:off x="3831204" y="3941107"/>
                <a:ext cx="278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184BCC-CEA0-4661-9031-1C836161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204" y="3941107"/>
                <a:ext cx="278859" cy="276999"/>
              </a:xfrm>
              <a:prstGeom prst="rect">
                <a:avLst/>
              </a:prstGeom>
              <a:blipFill>
                <a:blip r:embed="rId8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8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Yield -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8E853-6E53-44D9-A0E5-17612FED37C9}"/>
                  </a:ext>
                </a:extLst>
              </p:cNvPr>
              <p:cNvSpPr txBox="1"/>
              <p:nvPr/>
            </p:nvSpPr>
            <p:spPr>
              <a:xfrm>
                <a:off x="653601" y="825934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8E853-6E53-44D9-A0E5-17612FED3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1" y="825934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5298" r="-52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CCFB41A-32A7-4E3A-B7A9-9F5DA8F9A0FD}"/>
              </a:ext>
            </a:extLst>
          </p:cNvPr>
          <p:cNvSpPr txBox="1"/>
          <p:nvPr/>
        </p:nvSpPr>
        <p:spPr>
          <a:xfrm>
            <a:off x="520600" y="3288775"/>
            <a:ext cx="849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</a:t>
            </a:r>
            <a:r>
              <a:rPr lang="en-US" dirty="0"/>
              <a:t>, let’s consider minimum mass subject to </a:t>
            </a:r>
            <a:r>
              <a:rPr lang="en-US" dirty="0">
                <a:solidFill>
                  <a:srgbClr val="FF0000"/>
                </a:solidFill>
              </a:rPr>
              <a:t>yield</a:t>
            </a:r>
            <a:r>
              <a:rPr lang="en-US" dirty="0"/>
              <a:t> condition, and assume </a:t>
            </a:r>
            <a:r>
              <a:rPr lang="en-US" dirty="0">
                <a:solidFill>
                  <a:srgbClr val="FF0000"/>
                </a:solidFill>
              </a:rPr>
              <a:t>same material </a:t>
            </a:r>
            <a:r>
              <a:rPr lang="en-US" dirty="0"/>
              <a:t>for bars and strings.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5585B-6188-4FF8-9646-630ED4D7A2A0}"/>
                  </a:ext>
                </a:extLst>
              </p:cNvPr>
              <p:cNvSpPr txBox="1"/>
              <p:nvPr/>
            </p:nvSpPr>
            <p:spPr>
              <a:xfrm>
                <a:off x="653601" y="4221264"/>
                <a:ext cx="3150991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5585B-6188-4FF8-9646-630ED4D7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1" y="4221264"/>
                <a:ext cx="3150991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6C673-AA8F-4DCC-96F9-2EB5021AC6D5}"/>
                  </a:ext>
                </a:extLst>
              </p:cNvPr>
              <p:cNvSpPr txBox="1"/>
              <p:nvPr/>
            </p:nvSpPr>
            <p:spPr>
              <a:xfrm>
                <a:off x="2755481" y="810674"/>
                <a:ext cx="2067297" cy="292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6C673-AA8F-4DCC-96F9-2EB5021A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81" y="810674"/>
                <a:ext cx="2067297" cy="292259"/>
              </a:xfrm>
              <a:prstGeom prst="rect">
                <a:avLst/>
              </a:prstGeom>
              <a:blipFill>
                <a:blip r:embed="rId5"/>
                <a:stretch>
                  <a:fillRect l="-2065" t="-27083" r="-88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E3F221-A160-42A7-9ACC-214469C412F2}"/>
                  </a:ext>
                </a:extLst>
              </p:cNvPr>
              <p:cNvSpPr txBox="1"/>
              <p:nvPr/>
            </p:nvSpPr>
            <p:spPr>
              <a:xfrm>
                <a:off x="6013254" y="825934"/>
                <a:ext cx="1871474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E3F221-A160-42A7-9ACC-214469C4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54" y="825934"/>
                <a:ext cx="1871474" cy="292003"/>
              </a:xfrm>
              <a:prstGeom prst="rect">
                <a:avLst/>
              </a:prstGeom>
              <a:blipFill>
                <a:blip r:embed="rId6"/>
                <a:stretch>
                  <a:fillRect l="-2280" t="-25000" r="-2280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BFB98-A77B-4AA0-9F7C-3AF2DF70A3D8}"/>
                  </a:ext>
                </a:extLst>
              </p:cNvPr>
              <p:cNvSpPr txBox="1"/>
              <p:nvPr/>
            </p:nvSpPr>
            <p:spPr>
              <a:xfrm>
                <a:off x="638139" y="1452054"/>
                <a:ext cx="2036070" cy="319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BFB98-A77B-4AA0-9F7C-3AF2DF70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9" y="1452054"/>
                <a:ext cx="2036070" cy="319575"/>
              </a:xfrm>
              <a:prstGeom prst="rect">
                <a:avLst/>
              </a:prstGeom>
              <a:blipFill>
                <a:blip r:embed="rId7"/>
                <a:stretch>
                  <a:fillRect l="-2395" t="-13208" r="-599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36AA7F-C4B7-4D35-951C-E5254D19EACD}"/>
                  </a:ext>
                </a:extLst>
              </p:cNvPr>
              <p:cNvSpPr txBox="1"/>
              <p:nvPr/>
            </p:nvSpPr>
            <p:spPr>
              <a:xfrm>
                <a:off x="633516" y="2577373"/>
                <a:ext cx="2458815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ac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36AA7F-C4B7-4D35-951C-E5254D19E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16" y="2577373"/>
                <a:ext cx="2458815" cy="425245"/>
              </a:xfrm>
              <a:prstGeom prst="rect">
                <a:avLst/>
              </a:prstGeom>
              <a:blipFill>
                <a:blip r:embed="rId8"/>
                <a:stretch>
                  <a:fillRect l="-3226" t="-4286" r="-496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28B2156-C21F-401B-98D6-52FB79F1B936}"/>
              </a:ext>
            </a:extLst>
          </p:cNvPr>
          <p:cNvSpPr txBox="1"/>
          <p:nvPr/>
        </p:nvSpPr>
        <p:spPr>
          <a:xfrm>
            <a:off x="1914006" y="776753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F7B45-3101-43D8-9CC4-7971D1554D1E}"/>
              </a:ext>
            </a:extLst>
          </p:cNvPr>
          <p:cNvSpPr txBox="1"/>
          <p:nvPr/>
        </p:nvSpPr>
        <p:spPr>
          <a:xfrm>
            <a:off x="5077735" y="772137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9B238-8CCA-4D69-836B-8B3F73769604}"/>
                  </a:ext>
                </a:extLst>
              </p:cNvPr>
              <p:cNvSpPr txBox="1"/>
              <p:nvPr/>
            </p:nvSpPr>
            <p:spPr>
              <a:xfrm>
                <a:off x="520600" y="1969705"/>
                <a:ext cx="534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into a matrix form in terms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9B238-8CCA-4D69-836B-8B3F73769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0" y="1969705"/>
                <a:ext cx="5346800" cy="369332"/>
              </a:xfrm>
              <a:prstGeom prst="rect">
                <a:avLst/>
              </a:prstGeom>
              <a:blipFill>
                <a:blip r:embed="rId9"/>
                <a:stretch>
                  <a:fillRect l="-9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77E18-4062-48CA-B04D-D90C79CD8404}"/>
                  </a:ext>
                </a:extLst>
              </p:cNvPr>
              <p:cNvSpPr txBox="1"/>
              <p:nvPr/>
            </p:nvSpPr>
            <p:spPr>
              <a:xfrm>
                <a:off x="3414998" y="2577373"/>
                <a:ext cx="779188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77E18-4062-48CA-B04D-D90C79CD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98" y="2577373"/>
                <a:ext cx="779188" cy="425245"/>
              </a:xfrm>
              <a:prstGeom prst="rect">
                <a:avLst/>
              </a:prstGeom>
              <a:blipFill>
                <a:blip r:embed="rId10"/>
                <a:stretch>
                  <a:fillRect t="-4286" r="-7031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0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Buckling -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8E853-6E53-44D9-A0E5-17612FED37C9}"/>
                  </a:ext>
                </a:extLst>
              </p:cNvPr>
              <p:cNvSpPr txBox="1"/>
              <p:nvPr/>
            </p:nvSpPr>
            <p:spPr>
              <a:xfrm>
                <a:off x="653601" y="825934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8E853-6E53-44D9-A0E5-17612FED3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1" y="825934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5298" r="-52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CCFB41A-32A7-4E3A-B7A9-9F5DA8F9A0FD}"/>
              </a:ext>
            </a:extLst>
          </p:cNvPr>
          <p:cNvSpPr txBox="1"/>
          <p:nvPr/>
        </p:nvSpPr>
        <p:spPr>
          <a:xfrm>
            <a:off x="515001" y="3304507"/>
            <a:ext cx="849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</a:t>
            </a:r>
            <a:r>
              <a:rPr lang="en-US" dirty="0"/>
              <a:t>, let’s consider minimum mass subject to </a:t>
            </a:r>
            <a:r>
              <a:rPr lang="en-US" dirty="0">
                <a:solidFill>
                  <a:srgbClr val="FF0000"/>
                </a:solidFill>
              </a:rPr>
              <a:t>buckling</a:t>
            </a:r>
            <a:r>
              <a:rPr lang="en-US" dirty="0"/>
              <a:t> condition, and assume </a:t>
            </a:r>
            <a:r>
              <a:rPr lang="en-US" dirty="0">
                <a:solidFill>
                  <a:srgbClr val="FF0000"/>
                </a:solidFill>
              </a:rPr>
              <a:t>same material </a:t>
            </a:r>
            <a:r>
              <a:rPr lang="en-US" dirty="0"/>
              <a:t>for bars and strings.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5585B-6188-4FF8-9646-630ED4D7A2A0}"/>
                  </a:ext>
                </a:extLst>
              </p:cNvPr>
              <p:cNvSpPr txBox="1"/>
              <p:nvPr/>
            </p:nvSpPr>
            <p:spPr>
              <a:xfrm>
                <a:off x="648002" y="4060669"/>
                <a:ext cx="3952685" cy="9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5585B-6188-4FF8-9646-630ED4D7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2" y="4060669"/>
                <a:ext cx="3952685" cy="92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6C673-AA8F-4DCC-96F9-2EB5021AC6D5}"/>
                  </a:ext>
                </a:extLst>
              </p:cNvPr>
              <p:cNvSpPr txBox="1"/>
              <p:nvPr/>
            </p:nvSpPr>
            <p:spPr>
              <a:xfrm>
                <a:off x="2755481" y="810674"/>
                <a:ext cx="2067297" cy="292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6C673-AA8F-4DCC-96F9-2EB5021A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81" y="810674"/>
                <a:ext cx="2067297" cy="292259"/>
              </a:xfrm>
              <a:prstGeom prst="rect">
                <a:avLst/>
              </a:prstGeom>
              <a:blipFill>
                <a:blip r:embed="rId5"/>
                <a:stretch>
                  <a:fillRect l="-2065" t="-27083" r="-88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E3F221-A160-42A7-9ACC-214469C412F2}"/>
                  </a:ext>
                </a:extLst>
              </p:cNvPr>
              <p:cNvSpPr txBox="1"/>
              <p:nvPr/>
            </p:nvSpPr>
            <p:spPr>
              <a:xfrm>
                <a:off x="6013254" y="825934"/>
                <a:ext cx="1871474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E3F221-A160-42A7-9ACC-214469C4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54" y="825934"/>
                <a:ext cx="1871474" cy="292003"/>
              </a:xfrm>
              <a:prstGeom prst="rect">
                <a:avLst/>
              </a:prstGeom>
              <a:blipFill>
                <a:blip r:embed="rId6"/>
                <a:stretch>
                  <a:fillRect l="-2280" t="-25000" r="-2280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BFB98-A77B-4AA0-9F7C-3AF2DF70A3D8}"/>
                  </a:ext>
                </a:extLst>
              </p:cNvPr>
              <p:cNvSpPr txBox="1"/>
              <p:nvPr/>
            </p:nvSpPr>
            <p:spPr>
              <a:xfrm>
                <a:off x="638139" y="1452054"/>
                <a:ext cx="2036070" cy="319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BFB98-A77B-4AA0-9F7C-3AF2DF70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9" y="1452054"/>
                <a:ext cx="2036070" cy="319575"/>
              </a:xfrm>
              <a:prstGeom prst="rect">
                <a:avLst/>
              </a:prstGeom>
              <a:blipFill>
                <a:blip r:embed="rId7"/>
                <a:stretch>
                  <a:fillRect l="-2395" t="-13208" r="-599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36AA7F-C4B7-4D35-951C-E5254D19EACD}"/>
                  </a:ext>
                </a:extLst>
              </p:cNvPr>
              <p:cNvSpPr txBox="1"/>
              <p:nvPr/>
            </p:nvSpPr>
            <p:spPr>
              <a:xfrm>
                <a:off x="633516" y="2577373"/>
                <a:ext cx="2458815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ac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36AA7F-C4B7-4D35-951C-E5254D19E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16" y="2577373"/>
                <a:ext cx="2458815" cy="425245"/>
              </a:xfrm>
              <a:prstGeom prst="rect">
                <a:avLst/>
              </a:prstGeom>
              <a:blipFill>
                <a:blip r:embed="rId8"/>
                <a:stretch>
                  <a:fillRect l="-3226" t="-4286" r="-496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28B2156-C21F-401B-98D6-52FB79F1B936}"/>
              </a:ext>
            </a:extLst>
          </p:cNvPr>
          <p:cNvSpPr txBox="1"/>
          <p:nvPr/>
        </p:nvSpPr>
        <p:spPr>
          <a:xfrm>
            <a:off x="1914006" y="776753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F7B45-3101-43D8-9CC4-7971D1554D1E}"/>
              </a:ext>
            </a:extLst>
          </p:cNvPr>
          <p:cNvSpPr txBox="1"/>
          <p:nvPr/>
        </p:nvSpPr>
        <p:spPr>
          <a:xfrm>
            <a:off x="5077735" y="772137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9B238-8CCA-4D69-836B-8B3F73769604}"/>
                  </a:ext>
                </a:extLst>
              </p:cNvPr>
              <p:cNvSpPr txBox="1"/>
              <p:nvPr/>
            </p:nvSpPr>
            <p:spPr>
              <a:xfrm>
                <a:off x="520600" y="1969705"/>
                <a:ext cx="534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into a matrix form in terms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9B238-8CCA-4D69-836B-8B3F73769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0" y="1969705"/>
                <a:ext cx="5346800" cy="369332"/>
              </a:xfrm>
              <a:prstGeom prst="rect">
                <a:avLst/>
              </a:prstGeom>
              <a:blipFill>
                <a:blip r:embed="rId9"/>
                <a:stretch>
                  <a:fillRect l="-9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77E18-4062-48CA-B04D-D90C79CD8404}"/>
                  </a:ext>
                </a:extLst>
              </p:cNvPr>
              <p:cNvSpPr txBox="1"/>
              <p:nvPr/>
            </p:nvSpPr>
            <p:spPr>
              <a:xfrm>
                <a:off x="3399535" y="2568537"/>
                <a:ext cx="779188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77E18-4062-48CA-B04D-D90C79CD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35" y="2568537"/>
                <a:ext cx="779188" cy="425245"/>
              </a:xfrm>
              <a:prstGeom prst="rect">
                <a:avLst/>
              </a:prstGeom>
              <a:blipFill>
                <a:blip r:embed="rId10"/>
                <a:stretch>
                  <a:fillRect t="-4286" r="-7087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68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Yield and Buckling -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8E853-6E53-44D9-A0E5-17612FED37C9}"/>
                  </a:ext>
                </a:extLst>
              </p:cNvPr>
              <p:cNvSpPr txBox="1"/>
              <p:nvPr/>
            </p:nvSpPr>
            <p:spPr>
              <a:xfrm>
                <a:off x="653601" y="825934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8E853-6E53-44D9-A0E5-17612FED3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1" y="825934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5298" r="-52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CCFB41A-32A7-4E3A-B7A9-9F5DA8F9A0FD}"/>
              </a:ext>
            </a:extLst>
          </p:cNvPr>
          <p:cNvSpPr txBox="1"/>
          <p:nvPr/>
        </p:nvSpPr>
        <p:spPr>
          <a:xfrm>
            <a:off x="515001" y="3304507"/>
            <a:ext cx="849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Third</a:t>
            </a:r>
            <a:r>
              <a:rPr lang="en-US" dirty="0"/>
              <a:t>, let’s consider minimum mass subject to </a:t>
            </a:r>
            <a:r>
              <a:rPr lang="en-US" dirty="0">
                <a:solidFill>
                  <a:srgbClr val="FF0000"/>
                </a:solidFill>
              </a:rPr>
              <a:t>Yield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buckling</a:t>
            </a:r>
            <a:r>
              <a:rPr lang="en-US" dirty="0"/>
              <a:t> condition, and assume </a:t>
            </a:r>
            <a:r>
              <a:rPr lang="en-US" dirty="0">
                <a:solidFill>
                  <a:srgbClr val="FF0000"/>
                </a:solidFill>
              </a:rPr>
              <a:t>same material </a:t>
            </a:r>
            <a:r>
              <a:rPr lang="en-US" dirty="0"/>
              <a:t>for bars and strings.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5585B-6188-4FF8-9646-630ED4D7A2A0}"/>
                  </a:ext>
                </a:extLst>
              </p:cNvPr>
              <p:cNvSpPr txBox="1"/>
              <p:nvPr/>
            </p:nvSpPr>
            <p:spPr>
              <a:xfrm>
                <a:off x="648002" y="4060669"/>
                <a:ext cx="6240426" cy="9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5585B-6188-4FF8-9646-630ED4D7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2" y="4060669"/>
                <a:ext cx="6240426" cy="92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6C673-AA8F-4DCC-96F9-2EB5021AC6D5}"/>
                  </a:ext>
                </a:extLst>
              </p:cNvPr>
              <p:cNvSpPr txBox="1"/>
              <p:nvPr/>
            </p:nvSpPr>
            <p:spPr>
              <a:xfrm>
                <a:off x="2755481" y="810674"/>
                <a:ext cx="2067297" cy="292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6C673-AA8F-4DCC-96F9-2EB5021A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81" y="810674"/>
                <a:ext cx="2067297" cy="292259"/>
              </a:xfrm>
              <a:prstGeom prst="rect">
                <a:avLst/>
              </a:prstGeom>
              <a:blipFill>
                <a:blip r:embed="rId5"/>
                <a:stretch>
                  <a:fillRect l="-2065" t="-27083" r="-88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E3F221-A160-42A7-9ACC-214469C412F2}"/>
                  </a:ext>
                </a:extLst>
              </p:cNvPr>
              <p:cNvSpPr txBox="1"/>
              <p:nvPr/>
            </p:nvSpPr>
            <p:spPr>
              <a:xfrm>
                <a:off x="6013254" y="825934"/>
                <a:ext cx="1871474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E3F221-A160-42A7-9ACC-214469C4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54" y="825934"/>
                <a:ext cx="1871474" cy="292003"/>
              </a:xfrm>
              <a:prstGeom prst="rect">
                <a:avLst/>
              </a:prstGeom>
              <a:blipFill>
                <a:blip r:embed="rId6"/>
                <a:stretch>
                  <a:fillRect l="-2280" t="-25000" r="-2280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BFB98-A77B-4AA0-9F7C-3AF2DF70A3D8}"/>
                  </a:ext>
                </a:extLst>
              </p:cNvPr>
              <p:cNvSpPr txBox="1"/>
              <p:nvPr/>
            </p:nvSpPr>
            <p:spPr>
              <a:xfrm>
                <a:off x="638139" y="1452054"/>
                <a:ext cx="2036070" cy="319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BFB98-A77B-4AA0-9F7C-3AF2DF70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9" y="1452054"/>
                <a:ext cx="2036070" cy="319575"/>
              </a:xfrm>
              <a:prstGeom prst="rect">
                <a:avLst/>
              </a:prstGeom>
              <a:blipFill>
                <a:blip r:embed="rId7"/>
                <a:stretch>
                  <a:fillRect l="-2395" t="-13208" r="-599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36AA7F-C4B7-4D35-951C-E5254D19EACD}"/>
                  </a:ext>
                </a:extLst>
              </p:cNvPr>
              <p:cNvSpPr txBox="1"/>
              <p:nvPr/>
            </p:nvSpPr>
            <p:spPr>
              <a:xfrm>
                <a:off x="633516" y="2577373"/>
                <a:ext cx="2458815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ac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36AA7F-C4B7-4D35-951C-E5254D19E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16" y="2577373"/>
                <a:ext cx="2458815" cy="425245"/>
              </a:xfrm>
              <a:prstGeom prst="rect">
                <a:avLst/>
              </a:prstGeom>
              <a:blipFill>
                <a:blip r:embed="rId8"/>
                <a:stretch>
                  <a:fillRect l="-3226" t="-4286" r="-496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28B2156-C21F-401B-98D6-52FB79F1B936}"/>
              </a:ext>
            </a:extLst>
          </p:cNvPr>
          <p:cNvSpPr txBox="1"/>
          <p:nvPr/>
        </p:nvSpPr>
        <p:spPr>
          <a:xfrm>
            <a:off x="1914006" y="776753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F7B45-3101-43D8-9CC4-7971D1554D1E}"/>
              </a:ext>
            </a:extLst>
          </p:cNvPr>
          <p:cNvSpPr txBox="1"/>
          <p:nvPr/>
        </p:nvSpPr>
        <p:spPr>
          <a:xfrm>
            <a:off x="5077735" y="772137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9B238-8CCA-4D69-836B-8B3F73769604}"/>
                  </a:ext>
                </a:extLst>
              </p:cNvPr>
              <p:cNvSpPr txBox="1"/>
              <p:nvPr/>
            </p:nvSpPr>
            <p:spPr>
              <a:xfrm>
                <a:off x="520600" y="1969705"/>
                <a:ext cx="534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into a matrix form in terms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9B238-8CCA-4D69-836B-8B3F73769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0" y="1969705"/>
                <a:ext cx="5346800" cy="369332"/>
              </a:xfrm>
              <a:prstGeom prst="rect">
                <a:avLst/>
              </a:prstGeom>
              <a:blipFill>
                <a:blip r:embed="rId9"/>
                <a:stretch>
                  <a:fillRect l="-9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77E18-4062-48CA-B04D-D90C79CD8404}"/>
                  </a:ext>
                </a:extLst>
              </p:cNvPr>
              <p:cNvSpPr txBox="1"/>
              <p:nvPr/>
            </p:nvSpPr>
            <p:spPr>
              <a:xfrm>
                <a:off x="3399535" y="2568537"/>
                <a:ext cx="779188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77E18-4062-48CA-B04D-D90C79CD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35" y="2568537"/>
                <a:ext cx="779188" cy="425245"/>
              </a:xfrm>
              <a:prstGeom prst="rect">
                <a:avLst/>
              </a:prstGeom>
              <a:blipFill>
                <a:blip r:embed="rId10"/>
                <a:stretch>
                  <a:fillRect t="-4286" r="-7087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7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19F0FD3-85AB-4F26-9B89-4EACFDADA140}"/>
              </a:ext>
            </a:extLst>
          </p:cNvPr>
          <p:cNvGrpSpPr/>
          <p:nvPr/>
        </p:nvGrpSpPr>
        <p:grpSpPr>
          <a:xfrm>
            <a:off x="701335" y="1386006"/>
            <a:ext cx="7989903" cy="5000000"/>
            <a:chOff x="701335" y="1386006"/>
            <a:chExt cx="7989903" cy="50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D5EC34-C7D8-46D9-8EEB-9F9125BD0E54}"/>
                </a:ext>
              </a:extLst>
            </p:cNvPr>
            <p:cNvGrpSpPr/>
            <p:nvPr/>
          </p:nvGrpSpPr>
          <p:grpSpPr>
            <a:xfrm>
              <a:off x="701335" y="1386006"/>
              <a:ext cx="7989903" cy="5000000"/>
              <a:chOff x="701335" y="1386006"/>
              <a:chExt cx="7989903" cy="5000000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019F6A0-E84A-4DB8-A1BF-E3A95FFF3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335" y="1386006"/>
                <a:ext cx="6666667" cy="5000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82FE31-1095-4AAD-A6DA-A885E23F56D6}"/>
                  </a:ext>
                </a:extLst>
              </p:cNvPr>
              <p:cNvSpPr txBox="1"/>
              <p:nvPr/>
            </p:nvSpPr>
            <p:spPr>
              <a:xfrm>
                <a:off x="2820787" y="4663855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AE4104-A979-41A6-919B-0D6CC4B5B66A}"/>
                  </a:ext>
                </a:extLst>
              </p:cNvPr>
              <p:cNvSpPr txBox="1"/>
              <p:nvPr/>
            </p:nvSpPr>
            <p:spPr>
              <a:xfrm>
                <a:off x="6711610" y="2436057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771658-E794-4511-B495-1D4585F349C0}"/>
                  </a:ext>
                </a:extLst>
              </p:cNvPr>
              <p:cNvSpPr txBox="1"/>
              <p:nvPr/>
            </p:nvSpPr>
            <p:spPr>
              <a:xfrm>
                <a:off x="5159314" y="4664748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b2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BEAA590-30DE-470B-89C9-6C9AA7A32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2635" y="1921765"/>
                <a:ext cx="452438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E3374C-8B65-496D-9D4A-5FCC5CE375FE}"/>
                  </a:ext>
                </a:extLst>
              </p:cNvPr>
              <p:cNvSpPr txBox="1"/>
              <p:nvPr/>
            </p:nvSpPr>
            <p:spPr>
              <a:xfrm>
                <a:off x="7787934" y="1737099"/>
                <a:ext cx="574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Bar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9AF3A97-0576-4A8F-BE7B-1FCDD6F8A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2635" y="2440246"/>
                <a:ext cx="4381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849306-9219-495B-8F6F-872F26930EE5}"/>
                  </a:ext>
                </a:extLst>
              </p:cNvPr>
              <p:cNvSpPr txBox="1"/>
              <p:nvPr/>
            </p:nvSpPr>
            <p:spPr>
              <a:xfrm>
                <a:off x="7787934" y="2255580"/>
                <a:ext cx="903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String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F183869-53E5-446C-BD61-034AB614B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0527" y="3701444"/>
                <a:ext cx="869456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01B044-31D5-4DB2-A6CD-7BEAA16FB517}"/>
                  </a:ext>
                </a:extLst>
              </p:cNvPr>
              <p:cNvSpPr txBox="1"/>
              <p:nvPr/>
            </p:nvSpPr>
            <p:spPr>
              <a:xfrm>
                <a:off x="959367" y="3429000"/>
                <a:ext cx="438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B4F905-D733-481C-A041-9255504B9F03}"/>
                  </a:ext>
                </a:extLst>
              </p:cNvPr>
              <p:cNvSpPr txBox="1"/>
              <p:nvPr/>
            </p:nvSpPr>
            <p:spPr>
              <a:xfrm>
                <a:off x="5183058" y="2436057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2B386A-07A1-4E8C-BE93-5C25419DFBAD}"/>
                  </a:ext>
                </a:extLst>
              </p:cNvPr>
              <p:cNvSpPr txBox="1"/>
              <p:nvPr/>
            </p:nvSpPr>
            <p:spPr>
              <a:xfrm>
                <a:off x="2711250" y="2436057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b4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B651DBD-0A01-4F07-A3EA-CF1DAFB8F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9912" y="3701444"/>
                <a:ext cx="778139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03FE1B-1FBD-4ADB-A455-735F7B043005}"/>
                  </a:ext>
                </a:extLst>
              </p:cNvPr>
              <p:cNvSpPr txBox="1"/>
              <p:nvPr/>
            </p:nvSpPr>
            <p:spPr>
              <a:xfrm>
                <a:off x="6988872" y="3400178"/>
                <a:ext cx="438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0F79529-0CFA-4DD7-BAD1-C898CAAF2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5640" y="2624912"/>
              <a:ext cx="340507" cy="323582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8317A0D-52DE-4FBB-97E2-61FF10A42D1F}"/>
                </a:ext>
              </a:extLst>
            </p:cNvPr>
            <p:cNvCxnSpPr>
              <a:cxnSpLocks/>
            </p:cNvCxnSpPr>
            <p:nvPr/>
          </p:nvCxnSpPr>
          <p:spPr>
            <a:xfrm>
              <a:off x="3039862" y="4520750"/>
              <a:ext cx="350719" cy="369176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39F069E-1CE3-4CA2-9DD3-9DB44CD47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9659" y="4403332"/>
              <a:ext cx="352474" cy="33187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AE38A57-03B8-4314-93D1-BF5E0034E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5457" y="2480487"/>
              <a:ext cx="388512" cy="42360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0C2841-B8F5-4064-AC4C-E204D23DDACF}"/>
                </a:ext>
              </a:extLst>
            </p:cNvPr>
            <p:cNvSpPr txBox="1"/>
            <p:nvPr/>
          </p:nvSpPr>
          <p:spPr>
            <a:xfrm>
              <a:off x="3149400" y="3644443"/>
              <a:ext cx="641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BEB4B1B-2D94-4DB5-911B-8FA05FE57B8D}"/>
                </a:ext>
              </a:extLst>
            </p:cNvPr>
            <p:cNvSpPr txBox="1"/>
            <p:nvPr/>
          </p:nvSpPr>
          <p:spPr>
            <a:xfrm>
              <a:off x="4121275" y="4038507"/>
              <a:ext cx="47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3216E9C-4079-4429-9BC0-4B6733DB6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6043" y="3905054"/>
              <a:ext cx="0" cy="5663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B6552FC-211F-4820-A3A0-8997E66513F8}"/>
                </a:ext>
              </a:extLst>
            </p:cNvPr>
            <p:cNvCxnSpPr>
              <a:cxnSpLocks/>
            </p:cNvCxnSpPr>
            <p:nvPr/>
          </p:nvCxnSpPr>
          <p:spPr>
            <a:xfrm>
              <a:off x="3011056" y="3701444"/>
              <a:ext cx="61103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910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Example Considering </a:t>
            </a:r>
            <a:r>
              <a:rPr lang="en-US" dirty="0"/>
              <a:t>Yield/Buckling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708481-A62A-4EB2-BB82-0BCAEBDFAB4B}"/>
              </a:ext>
            </a:extLst>
          </p:cNvPr>
          <p:cNvSpPr/>
          <p:nvPr/>
        </p:nvSpPr>
        <p:spPr>
          <a:xfrm>
            <a:off x="1" y="987702"/>
            <a:ext cx="2016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  = -1     0     1     0</a:t>
            </a:r>
          </a:p>
          <a:p>
            <a:r>
              <a:rPr lang="en-US" b="1" dirty="0"/>
              <a:t>         0    -1     0     1</a:t>
            </a:r>
          </a:p>
          <a:p>
            <a:r>
              <a:rPr lang="en-US" b="1" dirty="0"/>
              <a:t>         0     0     0     0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FB042B-F9FF-4433-87E0-EF21330994FC}"/>
              </a:ext>
            </a:extLst>
          </p:cNvPr>
          <p:cNvSpPr/>
          <p:nvPr/>
        </p:nvSpPr>
        <p:spPr>
          <a:xfrm>
            <a:off x="4871398" y="1066654"/>
            <a:ext cx="225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C_s = -1     0     1     0</a:t>
            </a:r>
          </a:p>
          <a:p>
            <a:r>
              <a:rPr lang="en-US" b="1" dirty="0"/>
              <a:t>            0    -1     0    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6EFC8-8BE8-4338-8B1A-DAC111D4AF4F}"/>
              </a:ext>
            </a:extLst>
          </p:cNvPr>
          <p:cNvSpPr/>
          <p:nvPr/>
        </p:nvSpPr>
        <p:spPr>
          <a:xfrm>
            <a:off x="6491079" y="4442240"/>
            <a:ext cx="2262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C_b =</a:t>
            </a:r>
            <a:r>
              <a:rPr lang="en-US" b="1" dirty="0"/>
              <a:t> </a:t>
            </a:r>
            <a:r>
              <a:rPr lang="pl-PL" b="1" dirty="0"/>
              <a:t>-1     1     0     0</a:t>
            </a:r>
          </a:p>
          <a:p>
            <a:r>
              <a:rPr lang="pl-PL" b="1" dirty="0"/>
              <a:t>    </a:t>
            </a:r>
            <a:r>
              <a:rPr lang="en-US" b="1" dirty="0"/>
              <a:t>       </a:t>
            </a:r>
            <a:r>
              <a:rPr lang="pl-PL" b="1" dirty="0"/>
              <a:t> 0    -1     1     0</a:t>
            </a:r>
          </a:p>
          <a:p>
            <a:r>
              <a:rPr lang="pl-PL" b="1" dirty="0"/>
              <a:t>     </a:t>
            </a:r>
            <a:r>
              <a:rPr lang="en-US" b="1" dirty="0"/>
              <a:t>       </a:t>
            </a:r>
            <a:r>
              <a:rPr lang="pl-PL" b="1" dirty="0"/>
              <a:t>0     0    -1     1</a:t>
            </a:r>
          </a:p>
          <a:p>
            <a:r>
              <a:rPr lang="pl-PL" b="1" dirty="0"/>
              <a:t>     </a:t>
            </a:r>
            <a:r>
              <a:rPr lang="en-US" b="1" dirty="0"/>
              <a:t>       </a:t>
            </a:r>
            <a:r>
              <a:rPr lang="pl-PL" b="1" dirty="0"/>
              <a:t>1     0     0    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9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4C9D163-3D98-40E4-8D23-96862811C97B}"/>
              </a:ext>
            </a:extLst>
          </p:cNvPr>
          <p:cNvSpPr txBox="1"/>
          <p:nvPr/>
        </p:nvSpPr>
        <p:spPr>
          <a:xfrm>
            <a:off x="417445" y="656660"/>
            <a:ext cx="85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Geometric Analysis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Analytical Solution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6EF234-E9D4-428A-B146-D60AFA34269E}"/>
              </a:ext>
            </a:extLst>
          </p:cNvPr>
          <p:cNvGrpSpPr/>
          <p:nvPr/>
        </p:nvGrpSpPr>
        <p:grpSpPr>
          <a:xfrm>
            <a:off x="701335" y="1386006"/>
            <a:ext cx="7989903" cy="5000000"/>
            <a:chOff x="701335" y="1386006"/>
            <a:chExt cx="7989903" cy="5000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8EE44D-EF6A-41B5-A026-88095F6C0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335" y="1386006"/>
              <a:ext cx="6666667" cy="5000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3A157A-440D-4EEE-AEEC-D88AF54FA22C}"/>
                </a:ext>
              </a:extLst>
            </p:cNvPr>
            <p:cNvSpPr txBox="1"/>
            <p:nvPr/>
          </p:nvSpPr>
          <p:spPr>
            <a:xfrm>
              <a:off x="2820787" y="4663855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124AD0-2709-4877-9B65-CC4B30C1C8D9}"/>
                </a:ext>
              </a:extLst>
            </p:cNvPr>
            <p:cNvSpPr txBox="1"/>
            <p:nvPr/>
          </p:nvSpPr>
          <p:spPr>
            <a:xfrm>
              <a:off x="4206721" y="5647342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86986F-115B-40A5-9920-3969DCCF95B3}"/>
                </a:ext>
              </a:extLst>
            </p:cNvPr>
            <p:cNvSpPr txBox="1"/>
            <p:nvPr/>
          </p:nvSpPr>
          <p:spPr>
            <a:xfrm>
              <a:off x="6098588" y="364401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C43285-526B-42D7-8DF1-CA1EC9B4540E}"/>
                </a:ext>
              </a:extLst>
            </p:cNvPr>
            <p:cNvSpPr txBox="1"/>
            <p:nvPr/>
          </p:nvSpPr>
          <p:spPr>
            <a:xfrm>
              <a:off x="6711610" y="2436057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E7286-9E2D-4EEA-A755-0B452BEFD620}"/>
                </a:ext>
              </a:extLst>
            </p:cNvPr>
            <p:cNvSpPr txBox="1"/>
            <p:nvPr/>
          </p:nvSpPr>
          <p:spPr>
            <a:xfrm>
              <a:off x="5159314" y="4668380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b2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B7A7812-FE69-4835-9000-714D1826EDD6}"/>
                </a:ext>
              </a:extLst>
            </p:cNvPr>
            <p:cNvCxnSpPr>
              <a:cxnSpLocks/>
            </p:cNvCxnSpPr>
            <p:nvPr/>
          </p:nvCxnSpPr>
          <p:spPr>
            <a:xfrm>
              <a:off x="7292635" y="1921765"/>
              <a:ext cx="452438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D77137-0787-4908-AB0F-B6FF4197AEE9}"/>
                </a:ext>
              </a:extLst>
            </p:cNvPr>
            <p:cNvSpPr txBox="1"/>
            <p:nvPr/>
          </p:nvSpPr>
          <p:spPr>
            <a:xfrm>
              <a:off x="7787934" y="1737099"/>
              <a:ext cx="574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Bar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1DB314-1B14-4ED9-A0AD-9414D49CD90F}"/>
                </a:ext>
              </a:extLst>
            </p:cNvPr>
            <p:cNvCxnSpPr>
              <a:cxnSpLocks/>
            </p:cNvCxnSpPr>
            <p:nvPr/>
          </p:nvCxnSpPr>
          <p:spPr>
            <a:xfrm>
              <a:off x="7292635" y="2440246"/>
              <a:ext cx="4381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10CE5C-30DA-485C-89DB-C1130EF45DE3}"/>
                </a:ext>
              </a:extLst>
            </p:cNvPr>
            <p:cNvSpPr txBox="1"/>
            <p:nvPr/>
          </p:nvSpPr>
          <p:spPr>
            <a:xfrm>
              <a:off x="7787934" y="2255580"/>
              <a:ext cx="903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String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5A9BE56-FCF4-4415-BB94-48E5AB8D67BB}"/>
                </a:ext>
              </a:extLst>
            </p:cNvPr>
            <p:cNvCxnSpPr>
              <a:cxnSpLocks/>
            </p:cNvCxnSpPr>
            <p:nvPr/>
          </p:nvCxnSpPr>
          <p:spPr>
            <a:xfrm>
              <a:off x="1340527" y="3701444"/>
              <a:ext cx="869456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E41763-425F-435C-BC9F-99022FE846C6}"/>
                </a:ext>
              </a:extLst>
            </p:cNvPr>
            <p:cNvSpPr txBox="1"/>
            <p:nvPr/>
          </p:nvSpPr>
          <p:spPr>
            <a:xfrm>
              <a:off x="959367" y="3429000"/>
              <a:ext cx="438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418652-6316-45F2-9F4E-D096730E4651}"/>
                </a:ext>
              </a:extLst>
            </p:cNvPr>
            <p:cNvSpPr txBox="1"/>
            <p:nvPr/>
          </p:nvSpPr>
          <p:spPr>
            <a:xfrm>
              <a:off x="5159314" y="2440246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B3B925-9349-4746-90DC-84C574D5446A}"/>
                </a:ext>
              </a:extLst>
            </p:cNvPr>
            <p:cNvSpPr txBox="1"/>
            <p:nvPr/>
          </p:nvSpPr>
          <p:spPr>
            <a:xfrm>
              <a:off x="2711250" y="2436057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b4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B44DCF-2873-4BA7-9900-70D1E9833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9912" y="3701444"/>
              <a:ext cx="778139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4AFC12-70AB-4C90-9678-BF82B53CFE37}"/>
                </a:ext>
              </a:extLst>
            </p:cNvPr>
            <p:cNvSpPr txBox="1"/>
            <p:nvPr/>
          </p:nvSpPr>
          <p:spPr>
            <a:xfrm>
              <a:off x="6988872" y="3400178"/>
              <a:ext cx="438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F1BC22-F281-4BE3-8267-657B4B1F5C9B}"/>
                    </a:ext>
                  </a:extLst>
                </p:cNvPr>
                <p:cNvSpPr txBox="1"/>
                <p:nvPr/>
              </p:nvSpPr>
              <p:spPr>
                <a:xfrm>
                  <a:off x="3341092" y="1489830"/>
                  <a:ext cx="517560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F1BC22-F281-4BE3-8267-657B4B1F5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092" y="1489830"/>
                  <a:ext cx="517560" cy="535916"/>
                </a:xfrm>
                <a:prstGeom prst="rect">
                  <a:avLst/>
                </a:prstGeom>
                <a:blipFill>
                  <a:blip r:embed="rId3"/>
                  <a:stretch>
                    <a:fillRect b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32CF68-6FE8-440B-BB61-BF98DA3EB81D}"/>
                    </a:ext>
                  </a:extLst>
                </p:cNvPr>
                <p:cNvSpPr txBox="1"/>
                <p:nvPr/>
              </p:nvSpPr>
              <p:spPr>
                <a:xfrm>
                  <a:off x="4401303" y="1489830"/>
                  <a:ext cx="507112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32CF68-6FE8-440B-BB61-BF98DA3EB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303" y="1489830"/>
                  <a:ext cx="507112" cy="535916"/>
                </a:xfrm>
                <a:prstGeom prst="rect">
                  <a:avLst/>
                </a:prstGeom>
                <a:blipFill>
                  <a:blip r:embed="rId4"/>
                  <a:stretch>
                    <a:fillRect b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B8E3C03-208E-4A1A-A01E-E4837583CE4F}"/>
                    </a:ext>
                  </a:extLst>
                </p:cNvPr>
                <p:cNvSpPr txBox="1"/>
                <p:nvPr/>
              </p:nvSpPr>
              <p:spPr>
                <a:xfrm>
                  <a:off x="3202629" y="5140368"/>
                  <a:ext cx="513425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B8E3C03-208E-4A1A-A01E-E4837583C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29" y="5140368"/>
                  <a:ext cx="513425" cy="535916"/>
                </a:xfrm>
                <a:prstGeom prst="rect">
                  <a:avLst/>
                </a:prstGeom>
                <a:blipFill>
                  <a:blip r:embed="rId5"/>
                  <a:stretch>
                    <a:fillRect b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AC3FDBE-F285-4032-93CE-1C077E0443F0}"/>
                    </a:ext>
                  </a:extLst>
                </p:cNvPr>
                <p:cNvSpPr txBox="1"/>
                <p:nvPr/>
              </p:nvSpPr>
              <p:spPr>
                <a:xfrm>
                  <a:off x="4470716" y="5156219"/>
                  <a:ext cx="523430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AC3FDBE-F285-4032-93CE-1C077E044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716" y="5156219"/>
                  <a:ext cx="523430" cy="535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E004F5B-6E03-471D-9332-7BDB54B659AD}"/>
                    </a:ext>
                  </a:extLst>
                </p:cNvPr>
                <p:cNvSpPr txBox="1"/>
                <p:nvPr/>
              </p:nvSpPr>
              <p:spPr>
                <a:xfrm>
                  <a:off x="4063550" y="2412597"/>
                  <a:ext cx="553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E004F5B-6E03-471D-9332-7BDB54B65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550" y="2412597"/>
                  <a:ext cx="553979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CA252CB-6A8F-4077-A695-F18E38E7C366}"/>
                    </a:ext>
                  </a:extLst>
                </p:cNvPr>
                <p:cNvSpPr txBox="1"/>
                <p:nvPr/>
              </p:nvSpPr>
              <p:spPr>
                <a:xfrm>
                  <a:off x="3039862" y="3429281"/>
                  <a:ext cx="6412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CA252CB-6A8F-4077-A695-F18E38E7C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862" y="3429281"/>
                  <a:ext cx="64125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0AF7F4-E902-4ECA-9295-DBEF6795A4F0}"/>
                </a:ext>
              </a:extLst>
            </p:cNvPr>
            <p:cNvSpPr txBox="1"/>
            <p:nvPr/>
          </p:nvSpPr>
          <p:spPr>
            <a:xfrm>
              <a:off x="3149400" y="3644443"/>
              <a:ext cx="641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5F3C74-FF1D-41CF-88CA-989C3553F2CD}"/>
                </a:ext>
              </a:extLst>
            </p:cNvPr>
            <p:cNvSpPr txBox="1"/>
            <p:nvPr/>
          </p:nvSpPr>
          <p:spPr>
            <a:xfrm>
              <a:off x="4121275" y="4038507"/>
              <a:ext cx="47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6D5C3A9-DC09-4A5F-A2F8-4370B2C81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8621" y="3188193"/>
              <a:ext cx="298275" cy="30996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C141B4-CE0B-43DE-B1A5-620A0F66FF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9914" y="3869223"/>
              <a:ext cx="331336" cy="33856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7EBBCF-BEAB-4282-BBE7-79111C9F1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0660" y="1850049"/>
              <a:ext cx="338161" cy="33264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5DD6FFD-CF1E-4A16-AAA9-BB2D66F4A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7933" y="1904994"/>
              <a:ext cx="332837" cy="32629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049771-994A-4AFB-A250-A5C1856B71CD}"/>
                </a:ext>
              </a:extLst>
            </p:cNvPr>
            <p:cNvCxnSpPr>
              <a:cxnSpLocks/>
            </p:cNvCxnSpPr>
            <p:nvPr/>
          </p:nvCxnSpPr>
          <p:spPr>
            <a:xfrm>
              <a:off x="5597464" y="3214537"/>
              <a:ext cx="405346" cy="37038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A5B3D0F-E045-4FC5-9DD1-1C8A6E7E7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6454" y="3828678"/>
              <a:ext cx="356356" cy="37911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D83FD84-AE65-43B3-8AB2-F85C55860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7813" y="5037712"/>
              <a:ext cx="393108" cy="38646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21BAE90-B53E-43A2-8324-55C87D08AD86}"/>
                </a:ext>
              </a:extLst>
            </p:cNvPr>
            <p:cNvCxnSpPr>
              <a:cxnSpLocks/>
            </p:cNvCxnSpPr>
            <p:nvPr/>
          </p:nvCxnSpPr>
          <p:spPr>
            <a:xfrm>
              <a:off x="3552421" y="5077514"/>
              <a:ext cx="405346" cy="37038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90C6055-1C48-4AEC-9711-22DAF598C410}"/>
                </a:ext>
              </a:extLst>
            </p:cNvPr>
            <p:cNvCxnSpPr>
              <a:cxnSpLocks/>
            </p:cNvCxnSpPr>
            <p:nvPr/>
          </p:nvCxnSpPr>
          <p:spPr>
            <a:xfrm>
              <a:off x="4156043" y="2106431"/>
              <a:ext cx="0" cy="53737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EE212DF-AFC4-4E1B-BFD8-F01DFB623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6043" y="4753938"/>
              <a:ext cx="0" cy="56637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F944D39-0272-4E52-AD4B-8BBBCD95A0A8}"/>
                    </a:ext>
                  </a:extLst>
                </p:cNvPr>
                <p:cNvSpPr txBox="1"/>
                <p:nvPr/>
              </p:nvSpPr>
              <p:spPr>
                <a:xfrm>
                  <a:off x="2118409" y="2771052"/>
                  <a:ext cx="517560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F944D39-0272-4E52-AD4B-8BBBCD95A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409" y="2771052"/>
                  <a:ext cx="517560" cy="535916"/>
                </a:xfrm>
                <a:prstGeom prst="rect">
                  <a:avLst/>
                </a:prstGeom>
                <a:blipFill>
                  <a:blip r:embed="rId9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4B2B178-E25B-4CCB-8F69-2CE6A641A4C4}"/>
                    </a:ext>
                  </a:extLst>
                </p:cNvPr>
                <p:cNvSpPr txBox="1"/>
                <p:nvPr/>
              </p:nvSpPr>
              <p:spPr>
                <a:xfrm>
                  <a:off x="2118409" y="4033356"/>
                  <a:ext cx="517560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4B2B178-E25B-4CCB-8F69-2CE6A641A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409" y="4033356"/>
                  <a:ext cx="517560" cy="5359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0EB78A2-5BD4-4D5D-B520-C31455213D59}"/>
                    </a:ext>
                  </a:extLst>
                </p:cNvPr>
                <p:cNvSpPr txBox="1"/>
                <p:nvPr/>
              </p:nvSpPr>
              <p:spPr>
                <a:xfrm>
                  <a:off x="5839808" y="2884705"/>
                  <a:ext cx="517560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0EB78A2-5BD4-4D5D-B520-C31455213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808" y="2884705"/>
                  <a:ext cx="517560" cy="535916"/>
                </a:xfrm>
                <a:prstGeom prst="rect">
                  <a:avLst/>
                </a:prstGeom>
                <a:blipFill>
                  <a:blip r:embed="rId11"/>
                  <a:stretch>
                    <a:fillRect b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F641361-4E61-4A35-AD7A-DCB9836EBF08}"/>
                    </a:ext>
                  </a:extLst>
                </p:cNvPr>
                <p:cNvSpPr txBox="1"/>
                <p:nvPr/>
              </p:nvSpPr>
              <p:spPr>
                <a:xfrm>
                  <a:off x="5842456" y="3923457"/>
                  <a:ext cx="517560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F641361-4E61-4A35-AD7A-DCB9836EB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456" y="3923457"/>
                  <a:ext cx="517560" cy="53591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D15D46C-CAA5-42EC-8F64-3BFB7B7E56D3}"/>
                    </a:ext>
                  </a:extLst>
                </p:cNvPr>
                <p:cNvSpPr txBox="1"/>
                <p:nvPr/>
              </p:nvSpPr>
              <p:spPr>
                <a:xfrm>
                  <a:off x="4078821" y="4645332"/>
                  <a:ext cx="553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D15D46C-CAA5-42EC-8F64-3BFB7B7E5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821" y="4645332"/>
                  <a:ext cx="553979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18BDBD-33C6-4DE2-BD4C-D5338AE750E7}"/>
              </a:ext>
            </a:extLst>
          </p:cNvPr>
          <p:cNvCxnSpPr>
            <a:cxnSpLocks/>
          </p:cNvCxnSpPr>
          <p:nvPr/>
        </p:nvCxnSpPr>
        <p:spPr>
          <a:xfrm flipH="1">
            <a:off x="2955640" y="2624912"/>
            <a:ext cx="340507" cy="32358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267DE5-DF5E-457A-9F13-107063FB5990}"/>
              </a:ext>
            </a:extLst>
          </p:cNvPr>
          <p:cNvCxnSpPr>
            <a:cxnSpLocks/>
          </p:cNvCxnSpPr>
          <p:nvPr/>
        </p:nvCxnSpPr>
        <p:spPr>
          <a:xfrm>
            <a:off x="3039862" y="4520750"/>
            <a:ext cx="350719" cy="36917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DA4D9E-B96F-4498-B67B-E5E64F72B17F}"/>
              </a:ext>
            </a:extLst>
          </p:cNvPr>
          <p:cNvCxnSpPr>
            <a:cxnSpLocks/>
          </p:cNvCxnSpPr>
          <p:nvPr/>
        </p:nvCxnSpPr>
        <p:spPr>
          <a:xfrm flipV="1">
            <a:off x="5049659" y="4403332"/>
            <a:ext cx="352474" cy="33187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3EA2F4-0CB5-422C-9BF3-A85670E22A07}"/>
              </a:ext>
            </a:extLst>
          </p:cNvPr>
          <p:cNvCxnSpPr>
            <a:cxnSpLocks/>
          </p:cNvCxnSpPr>
          <p:nvPr/>
        </p:nvCxnSpPr>
        <p:spPr>
          <a:xfrm flipH="1" flipV="1">
            <a:off x="4915457" y="2480487"/>
            <a:ext cx="388512" cy="4236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0D0818-B7B3-4E29-85EF-9045537A0A70}"/>
              </a:ext>
            </a:extLst>
          </p:cNvPr>
          <p:cNvCxnSpPr>
            <a:cxnSpLocks/>
          </p:cNvCxnSpPr>
          <p:nvPr/>
        </p:nvCxnSpPr>
        <p:spPr>
          <a:xfrm flipV="1">
            <a:off x="4156043" y="3905054"/>
            <a:ext cx="0" cy="566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B12A7B-1217-4547-956B-67FFD2CF1086}"/>
              </a:ext>
            </a:extLst>
          </p:cNvPr>
          <p:cNvCxnSpPr>
            <a:cxnSpLocks/>
          </p:cNvCxnSpPr>
          <p:nvPr/>
        </p:nvCxnSpPr>
        <p:spPr>
          <a:xfrm>
            <a:off x="3011056" y="3701444"/>
            <a:ext cx="6110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2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Analytical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CC8035-16F0-487F-BF4F-6298A231C8CF}"/>
                  </a:ext>
                </a:extLst>
              </p:cNvPr>
              <p:cNvSpPr txBox="1"/>
              <p:nvPr/>
            </p:nvSpPr>
            <p:spPr>
              <a:xfrm>
                <a:off x="430381" y="1562829"/>
                <a:ext cx="4286173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CC8035-16F0-487F-BF4F-6298A231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1" y="1562829"/>
                <a:ext cx="4286173" cy="463781"/>
              </a:xfrm>
              <a:prstGeom prst="rect">
                <a:avLst/>
              </a:prstGeom>
              <a:blipFill>
                <a:blip r:embed="rId2"/>
                <a:stretch>
                  <a:fillRect l="-199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383EE371-F9FA-4A00-8CFF-6C77481306BD}"/>
              </a:ext>
            </a:extLst>
          </p:cNvPr>
          <p:cNvSpPr txBox="1"/>
          <p:nvPr/>
        </p:nvSpPr>
        <p:spPr>
          <a:xfrm>
            <a:off x="323849" y="937283"/>
            <a:ext cx="34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Mass of one bar subject to yield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3E704D-6661-48D4-9E41-6FC31DA73C46}"/>
                  </a:ext>
                </a:extLst>
              </p:cNvPr>
              <p:cNvSpPr/>
              <p:nvPr/>
            </p:nvSpPr>
            <p:spPr>
              <a:xfrm>
                <a:off x="5154781" y="1430677"/>
                <a:ext cx="12894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3E704D-6661-48D4-9E41-6FC31DA73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81" y="1430677"/>
                <a:ext cx="128945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94F17F-C57C-4E7F-9A52-598917C867AD}"/>
                  </a:ext>
                </a:extLst>
              </p:cNvPr>
              <p:cNvSpPr/>
              <p:nvPr/>
            </p:nvSpPr>
            <p:spPr>
              <a:xfrm>
                <a:off x="5154781" y="1952409"/>
                <a:ext cx="1412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94F17F-C57C-4E7F-9A52-598917C86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81" y="1952409"/>
                <a:ext cx="14126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2D97A-979B-4738-80D5-9C2758F8CC74}"/>
                  </a:ext>
                </a:extLst>
              </p:cNvPr>
              <p:cNvSpPr/>
              <p:nvPr/>
            </p:nvSpPr>
            <p:spPr>
              <a:xfrm>
                <a:off x="5154780" y="2474141"/>
                <a:ext cx="1526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2D97A-979B-4738-80D5-9C2758F8C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80" y="2474141"/>
                <a:ext cx="15262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59149EB-5805-45BA-8704-3D313F883B8E}"/>
                  </a:ext>
                </a:extLst>
              </p:cNvPr>
              <p:cNvSpPr txBox="1"/>
              <p:nvPr/>
            </p:nvSpPr>
            <p:spPr>
              <a:xfrm>
                <a:off x="430381" y="2245624"/>
                <a:ext cx="935510" cy="662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59149EB-5805-45BA-8704-3D313F883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1" y="2245624"/>
                <a:ext cx="935510" cy="662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DCA3E2D-2567-43C1-9076-B7927197A029}"/>
                  </a:ext>
                </a:extLst>
              </p:cNvPr>
              <p:cNvSpPr txBox="1"/>
              <p:nvPr/>
            </p:nvSpPr>
            <p:spPr>
              <a:xfrm>
                <a:off x="6996874" y="1403189"/>
                <a:ext cx="1624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=10,000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DCA3E2D-2567-43C1-9076-B7927197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74" y="1403189"/>
                <a:ext cx="1624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7981DF8F-0660-4A19-80B2-976F23B915A9}"/>
              </a:ext>
            </a:extLst>
          </p:cNvPr>
          <p:cNvSpPr txBox="1"/>
          <p:nvPr/>
        </p:nvSpPr>
        <p:spPr>
          <a:xfrm>
            <a:off x="7047204" y="1952409"/>
            <a:ext cx="19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r>
              <a:rPr lang="en-US" altLang="zh-CN" dirty="0"/>
              <a:t>=b2=b3=b</a:t>
            </a:r>
            <a:r>
              <a:rPr lang="en-US" dirty="0"/>
              <a:t>4=√𝟐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58FBD4-C19A-45C1-BEF7-B2862A706EB1}"/>
              </a:ext>
            </a:extLst>
          </p:cNvPr>
          <p:cNvSpPr txBox="1"/>
          <p:nvPr/>
        </p:nvSpPr>
        <p:spPr>
          <a:xfrm>
            <a:off x="7053441" y="2474141"/>
            <a:ext cx="104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r>
              <a:rPr lang="en-US" altLang="zh-CN" dirty="0"/>
              <a:t>=s2=</a:t>
            </a:r>
            <a:r>
              <a:rPr lang="en-US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46DFFC-F0E4-432C-A962-F8A6AC11C244}"/>
              </a:ext>
            </a:extLst>
          </p:cNvPr>
          <p:cNvSpPr txBox="1"/>
          <p:nvPr/>
        </p:nvSpPr>
        <p:spPr>
          <a:xfrm>
            <a:off x="7047204" y="937283"/>
            <a:ext cx="157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07C361-17AA-4314-AAB1-C74A4BD32708}"/>
                  </a:ext>
                </a:extLst>
              </p:cNvPr>
              <p:cNvSpPr txBox="1"/>
              <p:nvPr/>
            </p:nvSpPr>
            <p:spPr>
              <a:xfrm>
                <a:off x="430381" y="3127384"/>
                <a:ext cx="1660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0.2455</m:t>
                    </m:r>
                  </m:oMath>
                </a14:m>
                <a:r>
                  <a:rPr lang="en-US" dirty="0"/>
                  <a:t> kg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07C361-17AA-4314-AAB1-C74A4BD32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1" y="3127384"/>
                <a:ext cx="1660455" cy="276999"/>
              </a:xfrm>
              <a:prstGeom prst="rect">
                <a:avLst/>
              </a:prstGeom>
              <a:blipFill>
                <a:blip r:embed="rId8"/>
                <a:stretch>
                  <a:fillRect l="-5147" t="-28889" r="-8088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5ABA40CA-94B8-4998-AB2F-D5E3CBDF6F12}"/>
              </a:ext>
            </a:extLst>
          </p:cNvPr>
          <p:cNvSpPr txBox="1"/>
          <p:nvPr/>
        </p:nvSpPr>
        <p:spPr>
          <a:xfrm>
            <a:off x="323849" y="3639812"/>
            <a:ext cx="39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Mass of one bar subject to buckling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F09E69-7BEA-45FE-8D6A-CE9332C1A218}"/>
                  </a:ext>
                </a:extLst>
              </p:cNvPr>
              <p:cNvSpPr txBox="1"/>
              <p:nvPr/>
            </p:nvSpPr>
            <p:spPr>
              <a:xfrm>
                <a:off x="323849" y="4146854"/>
                <a:ext cx="5773632" cy="752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F09E69-7BEA-45FE-8D6A-CE9332C1A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" y="4146854"/>
                <a:ext cx="5773632" cy="752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3A63A6-D909-4260-8FEB-5BA24DFDD9CE}"/>
                  </a:ext>
                </a:extLst>
              </p:cNvPr>
              <p:cNvSpPr txBox="1"/>
              <p:nvPr/>
            </p:nvSpPr>
            <p:spPr>
              <a:xfrm>
                <a:off x="1821632" y="2370477"/>
                <a:ext cx="935510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3A63A6-D909-4260-8FEB-5BA24DFD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632" y="2370477"/>
                <a:ext cx="935510" cy="4019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7B14F18-E7A5-4158-A73C-925A666E7298}"/>
                  </a:ext>
                </a:extLst>
              </p:cNvPr>
              <p:cNvSpPr txBox="1"/>
              <p:nvPr/>
            </p:nvSpPr>
            <p:spPr>
              <a:xfrm>
                <a:off x="323849" y="4969333"/>
                <a:ext cx="935510" cy="662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7B14F18-E7A5-4158-A73C-925A666E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" y="4969333"/>
                <a:ext cx="935510" cy="6627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1F00B7-FC9F-43CA-B408-20E4305A9B19}"/>
                  </a:ext>
                </a:extLst>
              </p:cNvPr>
              <p:cNvSpPr txBox="1"/>
              <p:nvPr/>
            </p:nvSpPr>
            <p:spPr>
              <a:xfrm>
                <a:off x="1715100" y="5094186"/>
                <a:ext cx="935510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1F00B7-FC9F-43CA-B408-20E4305A9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00" y="5094186"/>
                <a:ext cx="935510" cy="401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5ABBE7-0F3F-4CC7-8F87-EC1C41593C7E}"/>
                  </a:ext>
                </a:extLst>
              </p:cNvPr>
              <p:cNvSpPr txBox="1"/>
              <p:nvPr/>
            </p:nvSpPr>
            <p:spPr>
              <a:xfrm>
                <a:off x="323849" y="5827410"/>
                <a:ext cx="1667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2.091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en-US" dirty="0"/>
                  <a:t>kg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5ABBE7-0F3F-4CC7-8F87-EC1C4159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" y="5827410"/>
                <a:ext cx="1667636" cy="276999"/>
              </a:xfrm>
              <a:prstGeom prst="rect">
                <a:avLst/>
              </a:prstGeom>
              <a:blipFill>
                <a:blip r:embed="rId13"/>
                <a:stretch>
                  <a:fillRect l="-4745" t="-28889" r="-766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8F064D5-FB20-4D51-BB01-777F023BB0D9}"/>
                  </a:ext>
                </a:extLst>
              </p:cNvPr>
              <p:cNvSpPr txBox="1"/>
              <p:nvPr/>
            </p:nvSpPr>
            <p:spPr>
              <a:xfrm>
                <a:off x="6253987" y="6028318"/>
                <a:ext cx="1555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2.0918</m:t>
                    </m:r>
                  </m:oMath>
                </a14:m>
                <a:r>
                  <a:rPr lang="en-US" dirty="0"/>
                  <a:t> kg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8F064D5-FB20-4D51-BB01-777F023BB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987" y="6028318"/>
                <a:ext cx="1555426" cy="276999"/>
              </a:xfrm>
              <a:prstGeom prst="rect">
                <a:avLst/>
              </a:prstGeom>
              <a:blipFill>
                <a:blip r:embed="rId14"/>
                <a:stretch>
                  <a:fillRect l="-5490" t="-28889" r="-823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52F2C4C2-9A42-4D45-B8DF-9CCD6178C202}"/>
              </a:ext>
            </a:extLst>
          </p:cNvPr>
          <p:cNvSpPr txBox="1"/>
          <p:nvPr/>
        </p:nvSpPr>
        <p:spPr>
          <a:xfrm>
            <a:off x="4932131" y="5192052"/>
            <a:ext cx="419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Buckling happens prior of Yield, so mass of one bar subject to Yield and buckling is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397EBE-B1C2-4B76-9404-BF88FAE47558}"/>
              </a:ext>
            </a:extLst>
          </p:cNvPr>
          <p:cNvSpPr txBox="1"/>
          <p:nvPr/>
        </p:nvSpPr>
        <p:spPr>
          <a:xfrm>
            <a:off x="4628646" y="942269"/>
            <a:ext cx="221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Aluminum Property:</a:t>
            </a:r>
          </a:p>
        </p:txBody>
      </p:sp>
    </p:spTree>
    <p:extLst>
      <p:ext uri="{BB962C8B-B14F-4D97-AF65-F5344CB8AC3E}">
        <p14:creationId xmlns:p14="http://schemas.microsoft.com/office/powerpoint/2010/main" val="147278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Analytical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CC8035-16F0-487F-BF4F-6298A231C8CF}"/>
                  </a:ext>
                </a:extLst>
              </p:cNvPr>
              <p:cNvSpPr txBox="1"/>
              <p:nvPr/>
            </p:nvSpPr>
            <p:spPr>
              <a:xfrm>
                <a:off x="430381" y="1562829"/>
                <a:ext cx="4198265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CC8035-16F0-487F-BF4F-6298A231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1" y="1562829"/>
                <a:ext cx="4198265" cy="463781"/>
              </a:xfrm>
              <a:prstGeom prst="rect">
                <a:avLst/>
              </a:prstGeom>
              <a:blipFill>
                <a:blip r:embed="rId2"/>
                <a:stretch>
                  <a:fillRect l="-2035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383EE371-F9FA-4A00-8CFF-6C77481306BD}"/>
              </a:ext>
            </a:extLst>
          </p:cNvPr>
          <p:cNvSpPr txBox="1"/>
          <p:nvPr/>
        </p:nvSpPr>
        <p:spPr>
          <a:xfrm>
            <a:off x="323848" y="937283"/>
            <a:ext cx="375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Mass of one string subject to yield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3E704D-6661-48D4-9E41-6FC31DA73C46}"/>
                  </a:ext>
                </a:extLst>
              </p:cNvPr>
              <p:cNvSpPr/>
              <p:nvPr/>
            </p:nvSpPr>
            <p:spPr>
              <a:xfrm>
                <a:off x="5154781" y="1430677"/>
                <a:ext cx="12894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3E704D-6661-48D4-9E41-6FC31DA73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81" y="1430677"/>
                <a:ext cx="128945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94F17F-C57C-4E7F-9A52-598917C867AD}"/>
                  </a:ext>
                </a:extLst>
              </p:cNvPr>
              <p:cNvSpPr/>
              <p:nvPr/>
            </p:nvSpPr>
            <p:spPr>
              <a:xfrm>
                <a:off x="5154781" y="1952409"/>
                <a:ext cx="1412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94F17F-C57C-4E7F-9A52-598917C86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81" y="1952409"/>
                <a:ext cx="14126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2D97A-979B-4738-80D5-9C2758F8CC74}"/>
                  </a:ext>
                </a:extLst>
              </p:cNvPr>
              <p:cNvSpPr/>
              <p:nvPr/>
            </p:nvSpPr>
            <p:spPr>
              <a:xfrm>
                <a:off x="5154780" y="2474141"/>
                <a:ext cx="1526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2D97A-979B-4738-80D5-9C2758F8C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80" y="2474141"/>
                <a:ext cx="15262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59149EB-5805-45BA-8704-3D313F883B8E}"/>
                  </a:ext>
                </a:extLst>
              </p:cNvPr>
              <p:cNvSpPr txBox="1"/>
              <p:nvPr/>
            </p:nvSpPr>
            <p:spPr>
              <a:xfrm>
                <a:off x="323849" y="2387468"/>
                <a:ext cx="935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59149EB-5805-45BA-8704-3D313F883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" y="2387468"/>
                <a:ext cx="9355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DCA3E2D-2567-43C1-9076-B7927197A029}"/>
                  </a:ext>
                </a:extLst>
              </p:cNvPr>
              <p:cNvSpPr txBox="1"/>
              <p:nvPr/>
            </p:nvSpPr>
            <p:spPr>
              <a:xfrm>
                <a:off x="6996874" y="1403189"/>
                <a:ext cx="1624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=10,000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DCA3E2D-2567-43C1-9076-B7927197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74" y="1403189"/>
                <a:ext cx="1624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7981DF8F-0660-4A19-80B2-976F23B915A9}"/>
              </a:ext>
            </a:extLst>
          </p:cNvPr>
          <p:cNvSpPr txBox="1"/>
          <p:nvPr/>
        </p:nvSpPr>
        <p:spPr>
          <a:xfrm>
            <a:off x="7047204" y="1952409"/>
            <a:ext cx="19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r>
              <a:rPr lang="en-US" altLang="zh-CN" dirty="0"/>
              <a:t>=b2=b3=b</a:t>
            </a:r>
            <a:r>
              <a:rPr lang="en-US" dirty="0"/>
              <a:t>4=√𝟐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58FBD4-C19A-45C1-BEF7-B2862A706EB1}"/>
              </a:ext>
            </a:extLst>
          </p:cNvPr>
          <p:cNvSpPr txBox="1"/>
          <p:nvPr/>
        </p:nvSpPr>
        <p:spPr>
          <a:xfrm>
            <a:off x="7053441" y="2474141"/>
            <a:ext cx="104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r>
              <a:rPr lang="en-US" altLang="zh-CN" dirty="0"/>
              <a:t>=s2=</a:t>
            </a:r>
            <a:r>
              <a:rPr lang="en-US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46DFFC-F0E4-432C-A962-F8A6AC11C244}"/>
              </a:ext>
            </a:extLst>
          </p:cNvPr>
          <p:cNvSpPr txBox="1"/>
          <p:nvPr/>
        </p:nvSpPr>
        <p:spPr>
          <a:xfrm>
            <a:off x="7047204" y="937283"/>
            <a:ext cx="157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07C361-17AA-4314-AAB1-C74A4BD32708}"/>
                  </a:ext>
                </a:extLst>
              </p:cNvPr>
              <p:cNvSpPr txBox="1"/>
              <p:nvPr/>
            </p:nvSpPr>
            <p:spPr>
              <a:xfrm>
                <a:off x="430381" y="3127384"/>
                <a:ext cx="1641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0.4909</m:t>
                    </m:r>
                  </m:oMath>
                </a14:m>
                <a:r>
                  <a:rPr lang="en-US" dirty="0"/>
                  <a:t> kg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07C361-17AA-4314-AAB1-C74A4BD32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1" y="3127384"/>
                <a:ext cx="1641219" cy="276999"/>
              </a:xfrm>
              <a:prstGeom prst="rect">
                <a:avLst/>
              </a:prstGeom>
              <a:blipFill>
                <a:blip r:embed="rId8"/>
                <a:stretch>
                  <a:fillRect l="-5204" t="-28889" r="-7807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3A63A6-D909-4260-8FEB-5BA24DFDD9CE}"/>
                  </a:ext>
                </a:extLst>
              </p:cNvPr>
              <p:cNvSpPr txBox="1"/>
              <p:nvPr/>
            </p:nvSpPr>
            <p:spPr>
              <a:xfrm>
                <a:off x="1821632" y="2370477"/>
                <a:ext cx="935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3A63A6-D909-4260-8FEB-5BA24DFD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632" y="2370477"/>
                <a:ext cx="9355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1CE0554-A936-4C6F-91C0-D17BBF60D8EF}"/>
              </a:ext>
            </a:extLst>
          </p:cNvPr>
          <p:cNvSpPr txBox="1"/>
          <p:nvPr/>
        </p:nvSpPr>
        <p:spPr>
          <a:xfrm>
            <a:off x="323849" y="3505837"/>
            <a:ext cx="40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Mass of string 1 is 0, mass of string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F1BBEF-8C1C-4B6E-8392-B20DD0A803AB}"/>
                  </a:ext>
                </a:extLst>
              </p:cNvPr>
              <p:cNvSpPr txBox="1"/>
              <p:nvPr/>
            </p:nvSpPr>
            <p:spPr>
              <a:xfrm>
                <a:off x="430381" y="3976624"/>
                <a:ext cx="1535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0.4909</m:t>
                    </m:r>
                  </m:oMath>
                </a14:m>
                <a:r>
                  <a:rPr lang="en-US" dirty="0"/>
                  <a:t> kg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F1BBEF-8C1C-4B6E-8392-B20DD0A80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1" y="3976624"/>
                <a:ext cx="1535164" cy="276999"/>
              </a:xfrm>
              <a:prstGeom prst="rect">
                <a:avLst/>
              </a:prstGeom>
              <a:blipFill>
                <a:blip r:embed="rId10"/>
                <a:stretch>
                  <a:fillRect l="-5578" t="-28261" r="-876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4755F6E-E03B-44B1-ADC5-723915D796B6}"/>
              </a:ext>
            </a:extLst>
          </p:cNvPr>
          <p:cNvSpPr txBox="1"/>
          <p:nvPr/>
        </p:nvSpPr>
        <p:spPr>
          <a:xfrm>
            <a:off x="4628646" y="942269"/>
            <a:ext cx="221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Aluminum Property:</a:t>
            </a:r>
          </a:p>
        </p:txBody>
      </p:sp>
    </p:spTree>
    <p:extLst>
      <p:ext uri="{BB962C8B-B14F-4D97-AF65-F5344CB8AC3E}">
        <p14:creationId xmlns:p14="http://schemas.microsoft.com/office/powerpoint/2010/main" val="406898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15227</TotalTime>
  <Words>697</Words>
  <Application>Microsoft Office PowerPoint</Application>
  <PresentationFormat>On-screen Show (4:3)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Franklin Gothic Book</vt:lpstr>
      <vt:lpstr>Franklin Gothic Medium</vt:lpstr>
      <vt:lpstr>Office Theme</vt:lpstr>
      <vt:lpstr>PowerPoint Presentation</vt:lpstr>
      <vt:lpstr>Problem Statement</vt:lpstr>
      <vt:lpstr>Yield - Solution</vt:lpstr>
      <vt:lpstr>Buckling - Solution</vt:lpstr>
      <vt:lpstr>Yield and Buckling - Solution</vt:lpstr>
      <vt:lpstr>One Example Considering Yield/Buckling</vt:lpstr>
      <vt:lpstr>Analytical Solution</vt:lpstr>
      <vt:lpstr>Analytical Solution</vt:lpstr>
      <vt:lpstr>Analytical Solution</vt:lpstr>
      <vt:lpstr>Numerical Solution (By Statics Software)</vt:lpstr>
      <vt:lpstr>Numerical Solution (By Statics Software)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 Goyal</dc:creator>
  <cp:lastModifiedBy>Muhao Chen</cp:lastModifiedBy>
  <cp:revision>1516</cp:revision>
  <dcterms:created xsi:type="dcterms:W3CDTF">2016-11-04T20:21:53Z</dcterms:created>
  <dcterms:modified xsi:type="dcterms:W3CDTF">2019-03-14T17:06:47Z</dcterms:modified>
</cp:coreProperties>
</file>