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67" r:id="rId4"/>
    <p:sldId id="274" r:id="rId5"/>
    <p:sldId id="26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5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9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7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410E5-AB9B-4623-8A32-0507AE42EE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75BD-923A-43FA-845D-11EC8611D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7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/uml-sequence-diagra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4487" y="2297622"/>
            <a:ext cx="9581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doni MT Black" panose="02070A03080606020203" pitchFamily="18" charset="0"/>
              </a:rPr>
              <a:t>Diagram </a:t>
            </a:r>
          </a:p>
          <a:p>
            <a:pPr algn="ctr"/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doni MT Black" panose="02070A03080606020203" pitchFamily="18" charset="0"/>
              </a:rPr>
              <a:t>Hubungan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doni MT Black" panose="02070A03080606020203" pitchFamily="18" charset="0"/>
              </a:rPr>
              <a:t>antar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doni MT Black" panose="02070A03080606020203" pitchFamily="18" charset="0"/>
              </a:rPr>
              <a:t> Kelas</a:t>
            </a:r>
          </a:p>
        </p:txBody>
      </p:sp>
    </p:spTree>
    <p:extLst>
      <p:ext uri="{BB962C8B-B14F-4D97-AF65-F5344CB8AC3E}">
        <p14:creationId xmlns:p14="http://schemas.microsoft.com/office/powerpoint/2010/main" val="408915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71F8E-1F76-4251-BF34-340F304CED14}"/>
              </a:ext>
            </a:extLst>
          </p:cNvPr>
          <p:cNvSpPr txBox="1"/>
          <p:nvPr/>
        </p:nvSpPr>
        <p:spPr>
          <a:xfrm>
            <a:off x="1311964" y="1216680"/>
            <a:ext cx="95415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Diagram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komunikasi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menawarkan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informasi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yang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sama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dengan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 </a:t>
            </a:r>
            <a:r>
              <a:rPr lang="en-ID" sz="2400" b="1" i="0" u="none" strike="noStrike" dirty="0">
                <a:solidFill>
                  <a:srgbClr val="AB4200"/>
                </a:solidFill>
                <a:effectLst/>
                <a:latin typeface="Bradley Hand ITC" panose="03070402050302030203" pitchFamily="66" charset="0"/>
                <a:hlinkClick r:id="rId2"/>
              </a:rPr>
              <a:t>diagram </a:t>
            </a:r>
            <a:r>
              <a:rPr lang="en-ID" sz="2400" b="1" i="0" u="none" strike="noStrike" dirty="0" err="1">
                <a:solidFill>
                  <a:srgbClr val="AB4200"/>
                </a:solidFill>
                <a:effectLst/>
                <a:latin typeface="Bradley Hand ITC" panose="03070402050302030203" pitchFamily="66" charset="0"/>
                <a:hlinkClick r:id="rId2"/>
              </a:rPr>
              <a:t>sekuens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 ,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tetapi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diagram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sekuens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menekankan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waktu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dan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urutan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kejadian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,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sedangkan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diagram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komunikasi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menekankan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pesan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yang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dipertukarkan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antara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objek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dalam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suatu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aplikasi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. Diagram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sekuens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mungkin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tidak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dapat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memberikan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"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gambaran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besar</a:t>
            </a:r>
            <a:r>
              <a:rPr lang="en-ID" sz="2400" b="1" i="0" dirty="0">
                <a:solidFill>
                  <a:srgbClr val="282C33"/>
                </a:solidFill>
                <a:effectLst/>
                <a:latin typeface="Bradley Hand ITC" panose="03070402050302030203" pitchFamily="66" charset="0"/>
              </a:rPr>
              <a:t>".</a:t>
            </a:r>
            <a:endParaRPr lang="en-ID"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1566" y="501365"/>
            <a:ext cx="3721430" cy="46896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9151" y="794451"/>
            <a:ext cx="1696691" cy="1176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833257" y="794452"/>
            <a:ext cx="1696690" cy="100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dirty="0" err="1"/>
              <a:t>Product_model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17138" y="3500464"/>
            <a:ext cx="1788703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05841" y="979407"/>
            <a:ext cx="2127416" cy="1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69576" y="600706"/>
            <a:ext cx="79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()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05841" y="1553891"/>
            <a:ext cx="2127416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2560" y="1488504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product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40940" y="1753602"/>
            <a:ext cx="0" cy="174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2275" y="2255587"/>
            <a:ext cx="12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( $data)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19367" y="1753602"/>
            <a:ext cx="0" cy="174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2950" y="2846189"/>
            <a:ext cx="12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New_Form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05841" y="1341638"/>
            <a:ext cx="2127416" cy="1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87624" y="1055657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getAll</a:t>
            </a:r>
            <a:r>
              <a:rPr lang="en-US" dirty="0"/>
              <a:t>()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707" y="1913301"/>
            <a:ext cx="4060470" cy="182077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707" y="3239059"/>
            <a:ext cx="4060470" cy="35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F5CE9-E20C-4CA6-9AC3-8955E9D1313E}"/>
              </a:ext>
            </a:extLst>
          </p:cNvPr>
          <p:cNvSpPr txBox="1"/>
          <p:nvPr/>
        </p:nvSpPr>
        <p:spPr>
          <a:xfrm>
            <a:off x="894521" y="1388958"/>
            <a:ext cx="10402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Sequence diagram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atau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diagram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urutan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adalah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sebuah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diagram yang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digunakan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untuk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menjelaskan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dan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menampilkan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interaksi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antar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objek-objek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dalam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sebuah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sistem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,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menampilkan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pesan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atau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perintah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yang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dikirim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,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beserta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urutan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 </a:t>
            </a:r>
            <a:r>
              <a:rPr lang="en-ID" sz="2400" b="1" i="0" dirty="0" err="1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pelaksanaannya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Bradley Hand ITC" panose="03070402050302030203" pitchFamily="66" charset="0"/>
              </a:rPr>
              <a:t>.</a:t>
            </a:r>
            <a:endParaRPr lang="en-ID" sz="2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4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0993" y="1591901"/>
            <a:ext cx="2847703" cy="9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344" y="1808153"/>
            <a:ext cx="16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C_ products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4903" y="2215347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85170" y="1681096"/>
            <a:ext cx="2847703" cy="9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28871" y="1808153"/>
            <a:ext cx="185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products_model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76554" y="1669887"/>
            <a:ext cx="2847703" cy="9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094287" y="1861255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View list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872" y="5107577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194" y="270447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Get_All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54515" y="4094672"/>
            <a:ext cx="21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Product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5609" y="5163991"/>
            <a:ext cx="21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product</a:t>
            </a:r>
          </a:p>
        </p:txBody>
      </p:sp>
      <p:cxnSp>
        <p:nvCxnSpPr>
          <p:cNvPr id="8" name="Straight Connector 7"/>
          <p:cNvCxnSpPr>
            <a:cxnSpLocks/>
            <a:endCxn id="17" idx="0"/>
          </p:cNvCxnSpPr>
          <p:nvPr/>
        </p:nvCxnSpPr>
        <p:spPr>
          <a:xfrm>
            <a:off x="6142278" y="2691053"/>
            <a:ext cx="348" cy="38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33769" y="3077028"/>
            <a:ext cx="217714" cy="1561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2307771" y="2584679"/>
            <a:ext cx="0" cy="33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263502" y="2917371"/>
            <a:ext cx="163287" cy="264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84845" y="3077028"/>
            <a:ext cx="3584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73744" y="4136571"/>
            <a:ext cx="3460025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2484845" y="5531079"/>
            <a:ext cx="7040694" cy="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525539" y="5430592"/>
            <a:ext cx="172722" cy="58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-57062" y="2241935"/>
            <a:ext cx="99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user</a:t>
            </a:r>
          </a:p>
        </p:txBody>
      </p:sp>
      <p:cxnSp>
        <p:nvCxnSpPr>
          <p:cNvPr id="37" name="Straight Arrow Connector 36"/>
          <p:cNvCxnSpPr>
            <a:stCxn id="33" idx="2"/>
          </p:cNvCxnSpPr>
          <p:nvPr/>
        </p:nvCxnSpPr>
        <p:spPr>
          <a:xfrm flipH="1">
            <a:off x="319314" y="6020209"/>
            <a:ext cx="9292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41054" y="2691053"/>
            <a:ext cx="148327" cy="344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20413" y="5720406"/>
            <a:ext cx="216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product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17674" y="3073808"/>
            <a:ext cx="1945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4590" y="27460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43" name="Oval 42"/>
          <p:cNvSpPr/>
          <p:nvPr/>
        </p:nvSpPr>
        <p:spPr>
          <a:xfrm>
            <a:off x="184521" y="1510288"/>
            <a:ext cx="176259" cy="170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89381" y="1681096"/>
            <a:ext cx="0" cy="435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5" idx="0"/>
          </p:cNvCxnSpPr>
          <p:nvPr/>
        </p:nvCxnSpPr>
        <p:spPr>
          <a:xfrm>
            <a:off x="289381" y="2162149"/>
            <a:ext cx="150307" cy="7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84521" y="2215347"/>
            <a:ext cx="88129" cy="72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7367" y="1925260"/>
            <a:ext cx="19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8913E0-A7C9-415F-8840-5B951DD3618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582693" y="2673874"/>
            <a:ext cx="29207" cy="275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8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F3D453-963A-49C9-8722-2558FB5A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1" y="1136566"/>
            <a:ext cx="1074553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Model Class Responsibility Collaborator (CRC)   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dibagi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tiga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US" altLang="en-US" sz="2400" b="1" dirty="0"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b="1" dirty="0"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elas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mewakili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kumpulan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serupa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b="1" dirty="0" err="1"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Respsibilities</a:t>
            </a:r>
            <a:r>
              <a:rPr lang="en-US" altLang="en-US" sz="2400" b="1" dirty="0"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sesuatu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b="1" dirty="0" err="1"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olaborator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lain yang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berinteraksi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tanggung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jawabnya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1BCF28-BB8F-4581-853D-8D98F45E1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61280"/>
              </p:ext>
            </p:extLst>
          </p:nvPr>
        </p:nvGraphicFramePr>
        <p:xfrm>
          <a:off x="2743835" y="1582681"/>
          <a:ext cx="4486189" cy="3954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473">
                  <a:extLst>
                    <a:ext uri="{9D8B030D-6E8A-4147-A177-3AD203B41FA5}">
                      <a16:colId xmlns:a16="http://schemas.microsoft.com/office/drawing/2014/main" val="647988830"/>
                    </a:ext>
                  </a:extLst>
                </a:gridCol>
                <a:gridCol w="2610716">
                  <a:extLst>
                    <a:ext uri="{9D8B030D-6E8A-4147-A177-3AD203B41FA5}">
                      <a16:colId xmlns:a16="http://schemas.microsoft.com/office/drawing/2014/main" val="2176523183"/>
                    </a:ext>
                  </a:extLst>
                </a:gridCol>
              </a:tblGrid>
              <a:tr h="816539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Bradley Hand ITC" panose="03070402050302030203" pitchFamily="66" charset="0"/>
                        </a:rPr>
                        <a:t>Clas</a:t>
                      </a:r>
                      <a:r>
                        <a:rPr lang="en-US" sz="2000" b="1" dirty="0">
                          <a:effectLst/>
                          <a:latin typeface="Bradley Hand ITC" panose="03070402050302030203" pitchFamily="66" charset="0"/>
                        </a:rPr>
                        <a:t> Name : Products</a:t>
                      </a:r>
                      <a:endParaRPr lang="en-ID" sz="2000" b="1" dirty="0">
                        <a:effectLst/>
                        <a:latin typeface="Bradley Hand ITC" panose="03070402050302030203" pitchFamily="66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93923"/>
                  </a:ext>
                </a:extLst>
              </a:tr>
              <a:tr h="8165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effectLst/>
                          <a:latin typeface="Bradley Hand ITC" panose="03070402050302030203" pitchFamily="66" charset="0"/>
                        </a:rPr>
                        <a:t>Resposnsibility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ID" sz="12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Bradley Hand ITC" panose="03070402050302030203" pitchFamily="66" charset="0"/>
                        </a:rPr>
                        <a:t>Collaborator</a:t>
                      </a:r>
                      <a:endParaRPr lang="en-ID" sz="2000" b="0" dirty="0">
                        <a:effectLst/>
                        <a:latin typeface="Bradley Hand ITC" panose="03070402050302030203" pitchFamily="66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4391434"/>
                  </a:ext>
                </a:extLst>
              </a:tr>
              <a:tr h="231039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latin typeface="Bradley Hand ITC" panose="03070402050302030203" pitchFamily="66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Bradley Hand ITC" panose="03070402050302030203" pitchFamily="66" charset="0"/>
                        </a:rPr>
                        <a:t>( </a:t>
                      </a:r>
                      <a:r>
                        <a:rPr lang="en-US" sz="2000" b="1" dirty="0" err="1">
                          <a:latin typeface="Bradley Hand ITC" panose="03070402050302030203" pitchFamily="66" charset="0"/>
                        </a:rPr>
                        <a:t>getAll</a:t>
                      </a:r>
                      <a:r>
                        <a:rPr lang="en-US" sz="2000" b="1" dirty="0">
                          <a:latin typeface="Bradley Hand ITC" panose="03070402050302030203" pitchFamily="66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Bradley Hand ITC" panose="03070402050302030203" pitchFamily="66" charset="0"/>
                        </a:rPr>
                        <a:t>getbyId</a:t>
                      </a:r>
                      <a:r>
                        <a:rPr lang="en-US" sz="2000" b="1" dirty="0">
                          <a:latin typeface="Bradley Hand ITC" panose="03070402050302030203" pitchFamily="66" charset="0"/>
                        </a:rPr>
                        <a:t>(Id)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Bradley Hand ITC" panose="03070402050302030203" pitchFamily="66" charset="0"/>
                        </a:rPr>
                        <a:t>Save() 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Bradley Hand ITC" panose="03070402050302030203" pitchFamily="66" charset="0"/>
                        </a:rPr>
                        <a:t>data </a:t>
                      </a:r>
                      <a:r>
                        <a:rPr lang="en-US" sz="2000" b="1" dirty="0" err="1">
                          <a:latin typeface="Bradley Hand ITC" panose="03070402050302030203" pitchFamily="66" charset="0"/>
                        </a:rPr>
                        <a:t>produk</a:t>
                      </a:r>
                      <a:endParaRPr lang="en-US" sz="2000" b="1" dirty="0">
                        <a:latin typeface="Bradley Hand ITC" panose="03070402050302030203" pitchFamily="66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 err="1">
                          <a:effectLst/>
                          <a:latin typeface="Bradley Hand ITC" panose="03070402050302030203" pitchFamily="66" charset="0"/>
                        </a:rPr>
                        <a:t>Product_Model</a:t>
                      </a:r>
                      <a:endParaRPr lang="en-US" sz="2000" b="0" dirty="0">
                        <a:effectLst/>
                        <a:latin typeface="Bradley Hand ITC" panose="03070402050302030203" pitchFamily="66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effectLst/>
                          <a:latin typeface="Bradley Hand ITC" panose="03070402050302030203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View list, </a:t>
                      </a:r>
                      <a:r>
                        <a:rPr lang="en-US" sz="2000" b="0" dirty="0" err="1">
                          <a:effectLst/>
                          <a:latin typeface="Bradley Hand ITC" panose="03070402050302030203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NewForm</a:t>
                      </a:r>
                      <a:endParaRPr lang="en-ID" sz="2000" b="0" dirty="0">
                        <a:effectLst/>
                        <a:latin typeface="Bradley Hand ITC" panose="03070402050302030203" pitchFamily="66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153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40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192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MT Black</vt:lpstr>
      <vt:lpstr>Bradley Hand ITC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32</cp:revision>
  <dcterms:created xsi:type="dcterms:W3CDTF">2020-10-14T03:40:18Z</dcterms:created>
  <dcterms:modified xsi:type="dcterms:W3CDTF">2024-10-15T00:33:30Z</dcterms:modified>
</cp:coreProperties>
</file>